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22.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67" r:id="rId4"/>
  </p:sldMasterIdLst>
  <p:notesMasterIdLst>
    <p:notesMasterId r:id="rId93"/>
  </p:notesMasterIdLst>
  <p:handoutMasterIdLst>
    <p:handoutMasterId r:id="rId94"/>
  </p:handoutMasterIdLst>
  <p:sldIdLst>
    <p:sldId id="394" r:id="rId5"/>
    <p:sldId id="395" r:id="rId6"/>
    <p:sldId id="454" r:id="rId7"/>
    <p:sldId id="398" r:id="rId8"/>
    <p:sldId id="458" r:id="rId9"/>
    <p:sldId id="573" r:id="rId10"/>
    <p:sldId id="397" r:id="rId11"/>
    <p:sldId id="574" r:id="rId12"/>
    <p:sldId id="575" r:id="rId13"/>
    <p:sldId id="576" r:id="rId14"/>
    <p:sldId id="577" r:id="rId15"/>
    <p:sldId id="578" r:id="rId16"/>
    <p:sldId id="579" r:id="rId17"/>
    <p:sldId id="580" r:id="rId18"/>
    <p:sldId id="401" r:id="rId19"/>
    <p:sldId id="460" r:id="rId20"/>
    <p:sldId id="461" r:id="rId21"/>
    <p:sldId id="545" r:id="rId22"/>
    <p:sldId id="546" r:id="rId23"/>
    <p:sldId id="407" r:id="rId24"/>
    <p:sldId id="408" r:id="rId25"/>
    <p:sldId id="567" r:id="rId26"/>
    <p:sldId id="410" r:id="rId27"/>
    <p:sldId id="411" r:id="rId28"/>
    <p:sldId id="412" r:id="rId29"/>
    <p:sldId id="553" r:id="rId30"/>
    <p:sldId id="554" r:id="rId31"/>
    <p:sldId id="560" r:id="rId32"/>
    <p:sldId id="564" r:id="rId33"/>
    <p:sldId id="555" r:id="rId34"/>
    <p:sldId id="556" r:id="rId35"/>
    <p:sldId id="557" r:id="rId36"/>
    <p:sldId id="559" r:id="rId37"/>
    <p:sldId id="561" r:id="rId38"/>
    <p:sldId id="562" r:id="rId39"/>
    <p:sldId id="468" r:id="rId40"/>
    <p:sldId id="563" r:id="rId41"/>
    <p:sldId id="565" r:id="rId42"/>
    <p:sldId id="569" r:id="rId43"/>
    <p:sldId id="570" r:id="rId44"/>
    <p:sldId id="571" r:id="rId45"/>
    <p:sldId id="572" r:id="rId46"/>
    <p:sldId id="417" r:id="rId47"/>
    <p:sldId id="418" r:id="rId48"/>
    <p:sldId id="419" r:id="rId49"/>
    <p:sldId id="420" r:id="rId50"/>
    <p:sldId id="421" r:id="rId51"/>
    <p:sldId id="422" r:id="rId52"/>
    <p:sldId id="423" r:id="rId53"/>
    <p:sldId id="424" r:id="rId54"/>
    <p:sldId id="425" r:id="rId55"/>
    <p:sldId id="426" r:id="rId56"/>
    <p:sldId id="427" r:id="rId57"/>
    <p:sldId id="428" r:id="rId58"/>
    <p:sldId id="429" r:id="rId59"/>
    <p:sldId id="430" r:id="rId60"/>
    <p:sldId id="431" r:id="rId61"/>
    <p:sldId id="432" r:id="rId62"/>
    <p:sldId id="433" r:id="rId63"/>
    <p:sldId id="434" r:id="rId64"/>
    <p:sldId id="435" r:id="rId65"/>
    <p:sldId id="436" r:id="rId66"/>
    <p:sldId id="437" r:id="rId67"/>
    <p:sldId id="438" r:id="rId68"/>
    <p:sldId id="439" r:id="rId69"/>
    <p:sldId id="440" r:id="rId70"/>
    <p:sldId id="441" r:id="rId71"/>
    <p:sldId id="442" r:id="rId72"/>
    <p:sldId id="443" r:id="rId73"/>
    <p:sldId id="444" r:id="rId74"/>
    <p:sldId id="445" r:id="rId75"/>
    <p:sldId id="446" r:id="rId76"/>
    <p:sldId id="447" r:id="rId77"/>
    <p:sldId id="448" r:id="rId78"/>
    <p:sldId id="449" r:id="rId79"/>
    <p:sldId id="473" r:id="rId80"/>
    <p:sldId id="474" r:id="rId81"/>
    <p:sldId id="475" r:id="rId82"/>
    <p:sldId id="476" r:id="rId83"/>
    <p:sldId id="477" r:id="rId84"/>
    <p:sldId id="478" r:id="rId85"/>
    <p:sldId id="479" r:id="rId86"/>
    <p:sldId id="480" r:id="rId87"/>
    <p:sldId id="481" r:id="rId88"/>
    <p:sldId id="482" r:id="rId89"/>
    <p:sldId id="483" r:id="rId90"/>
    <p:sldId id="489" r:id="rId91"/>
    <p:sldId id="490" r:id="rId92"/>
  </p:sldIdLst>
  <p:sldSz cx="9144000" cy="6858000" type="screen4x3"/>
  <p:notesSz cx="7023100" cy="9309100"/>
  <p:embeddedFontLst>
    <p:embeddedFont>
      <p:font typeface="Segoe Semibold" pitchFamily="34" charset="0"/>
      <p:bold r:id="rId95"/>
      <p:boldItalic r:id="rId96"/>
    </p:embeddedFont>
    <p:embeddedFont>
      <p:font typeface="Segoe UI Semibold" pitchFamily="34" charset="0"/>
      <p:bold r:id="rId97"/>
    </p:embeddedFont>
    <p:embeddedFont>
      <p:font typeface="Segoe UI Light" pitchFamily="34" charset="0"/>
      <p:regular r:id="rId98"/>
    </p:embeddedFont>
    <p:embeddedFont>
      <p:font typeface="Wingdings 3" pitchFamily="18" charset="2"/>
      <p:regular r:id="rId99"/>
    </p:embeddedFont>
    <p:embeddedFont>
      <p:font typeface="Segoe" pitchFamily="34" charset="0"/>
      <p:regular r:id="rId100"/>
      <p:bold r:id="rId101"/>
      <p:italic r:id="rId102"/>
      <p:boldItalic r:id="rId103"/>
    </p:embeddedFont>
    <p:embeddedFont>
      <p:font typeface="Calibri" pitchFamily="34" charset="0"/>
      <p:regular r:id="rId104"/>
      <p:bold r:id="rId105"/>
      <p:italic r:id="rId106"/>
      <p:boldItalic r:id="rId107"/>
    </p:embeddedFont>
    <p:embeddedFont>
      <p:font typeface="ＭＳ Ｐゴシック" pitchFamily="34" charset="-128"/>
      <p:regular r:id="rId108"/>
    </p:embeddedFont>
    <p:embeddedFont>
      <p:font typeface="Webdings" pitchFamily="18" charset="2"/>
      <p:regular r:id="rId109"/>
    </p:embeddedFont>
    <p:embeddedFont>
      <p:font typeface="Segoe UI" pitchFamily="34" charset="0"/>
      <p:regular r:id="rId110"/>
      <p:bold r:id="rId111"/>
      <p:italic r:id="rId112"/>
      <p:boldItalic r:id="rId113"/>
    </p:embeddedFont>
    <p:embeddedFont>
      <p:font typeface="Segoe Light" pitchFamily="34" charset="0"/>
      <p:regular r:id="rId114"/>
      <p:italic r:id="rId115"/>
    </p:embeddedFont>
  </p:embeddedFontLst>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onk" initials="es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37"/>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A1F"/>
    <a:srgbClr val="FF7100"/>
    <a:srgbClr val="B3B3B3"/>
    <a:srgbClr val="6BBD46"/>
    <a:srgbClr val="EE7816"/>
    <a:srgbClr val="292929"/>
    <a:srgbClr val="333333"/>
    <a:srgbClr val="FFFFFF"/>
    <a:srgbClr val="000000"/>
    <a:srgbClr val="F8F5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3066" autoAdjust="0"/>
    <p:restoredTop sz="87249" autoAdjust="0"/>
  </p:normalViewPr>
  <p:slideViewPr>
    <p:cSldViewPr snapToGrid="0">
      <p:cViewPr>
        <p:scale>
          <a:sx n="80" d="100"/>
          <a:sy n="80" d="100"/>
        </p:scale>
        <p:origin x="-894" y="-72"/>
      </p:cViewPr>
      <p:guideLst>
        <p:guide orient="horz" pos="275"/>
        <p:guide orient="horz" pos="2169"/>
        <p:guide orient="horz" pos="3943"/>
        <p:guide orient="horz" pos="755"/>
        <p:guide orient="horz" pos="555"/>
        <p:guide orient="horz" pos="999"/>
        <p:guide orient="horz" pos="1191"/>
        <p:guide orient="horz" pos="3137"/>
        <p:guide pos="2880"/>
        <p:guide pos="811"/>
        <p:guide pos="4975"/>
        <p:guide pos="5473"/>
        <p:guide pos="289"/>
      </p:guideLst>
    </p:cSldViewPr>
  </p:slideViewPr>
  <p:notesTextViewPr>
    <p:cViewPr>
      <p:scale>
        <a:sx n="100" d="100"/>
        <a:sy n="100" d="100"/>
      </p:scale>
      <p:origin x="0" y="3552"/>
    </p:cViewPr>
  </p:notesTextViewPr>
  <p:sorterViewPr>
    <p:cViewPr>
      <p:scale>
        <a:sx n="100" d="100"/>
        <a:sy n="100" d="100"/>
      </p:scale>
      <p:origin x="0" y="21876"/>
    </p:cViewPr>
  </p:sorterViewPr>
  <p:notesViewPr>
    <p:cSldViewPr snapToGrid="0" showGuides="1">
      <p:cViewPr varScale="1">
        <p:scale>
          <a:sx n="86" d="100"/>
          <a:sy n="86" d="100"/>
        </p:scale>
        <p:origin x="-3042" y="-9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8.fntdata"/><Relationship Id="rId16" Type="http://schemas.openxmlformats.org/officeDocument/2006/relationships/slide" Target="slides/slide12.xml"/><Relationship Id="rId107" Type="http://schemas.openxmlformats.org/officeDocument/2006/relationships/font" Target="fonts/font1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font" Target="fonts/font8.fntdata"/><Relationship Id="rId110" Type="http://schemas.openxmlformats.org/officeDocument/2006/relationships/font" Target="fonts/font16.fntdata"/><Relationship Id="rId115" Type="http://schemas.openxmlformats.org/officeDocument/2006/relationships/font" Target="fonts/font21.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font" Target="fonts/font6.fntdata"/><Relationship Id="rId105" Type="http://schemas.openxmlformats.org/officeDocument/2006/relationships/font" Target="fonts/font11.fntdata"/><Relationship Id="rId113" Type="http://schemas.openxmlformats.org/officeDocument/2006/relationships/font" Target="fonts/font19.fntdata"/><Relationship Id="rId11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notesMaster" Target="notesMasters/notesMaster1.xml"/><Relationship Id="rId98"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9.fntdata"/><Relationship Id="rId108" Type="http://schemas.openxmlformats.org/officeDocument/2006/relationships/font" Target="fonts/font14.fntdata"/><Relationship Id="rId11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font" Target="fonts/font2.fntdata"/><Relationship Id="rId111"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12.fntdata"/><Relationship Id="rId114" Type="http://schemas.openxmlformats.org/officeDocument/2006/relationships/font" Target="fonts/font20.fntdata"/><Relationship Id="rId119"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handoutMaster" Target="handoutMasters/handout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5.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3.fntdata"/><Relationship Id="rId104" Type="http://schemas.openxmlformats.org/officeDocument/2006/relationships/font" Target="fonts/font10.fntdata"/><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6B58B4-E84E-4992-947F-EFF7AAC31D5C}" type="doc">
      <dgm:prSet loTypeId="urn:microsoft.com/office/officeart/2005/8/layout/matrix3" loCatId="matrix" qsTypeId="urn:microsoft.com/office/officeart/2005/8/quickstyle/3d2" qsCatId="3D" csTypeId="urn:microsoft.com/office/officeart/2005/8/colors/colorful1" csCatId="colorful" phldr="1"/>
      <dgm:spPr/>
      <dgm:t>
        <a:bodyPr/>
        <a:lstStyle/>
        <a:p>
          <a:endParaRPr lang="en-US"/>
        </a:p>
      </dgm:t>
    </dgm:pt>
    <dgm:pt modelId="{CC23EE5F-5D50-426F-AEA5-8C147EE98B05}">
      <dgm:prSet phldrT="[Text]"/>
      <dgm:spPr/>
      <dgm:t>
        <a:bodyPr/>
        <a:lstStyle/>
        <a:p>
          <a:r>
            <a:rPr lang="en-US" dirty="0" smtClean="0"/>
            <a:t>State of </a:t>
          </a:r>
          <a:r>
            <a:rPr lang="en-US" i="1" dirty="0" smtClean="0"/>
            <a:t>California</a:t>
          </a:r>
          <a:endParaRPr lang="en-US" i="1" dirty="0"/>
        </a:p>
      </dgm:t>
    </dgm:pt>
    <dgm:pt modelId="{82C7D65A-7AD3-4CC2-94FC-E63BBE521682}" type="parTrans" cxnId="{14ED4E93-AA27-4AD9-9B63-55241A88E07F}">
      <dgm:prSet/>
      <dgm:spPr/>
      <dgm:t>
        <a:bodyPr/>
        <a:lstStyle/>
        <a:p>
          <a:endParaRPr lang="en-US"/>
        </a:p>
      </dgm:t>
    </dgm:pt>
    <dgm:pt modelId="{D7113AE5-EB67-4A52-BB54-3BC7FA21B059}" type="sibTrans" cxnId="{14ED4E93-AA27-4AD9-9B63-55241A88E07F}">
      <dgm:prSet/>
      <dgm:spPr/>
      <dgm:t>
        <a:bodyPr/>
        <a:lstStyle/>
        <a:p>
          <a:endParaRPr lang="en-US"/>
        </a:p>
      </dgm:t>
    </dgm:pt>
    <dgm:pt modelId="{DD1D15D2-F300-4FF8-B0D3-3E70F0B58E32}">
      <dgm:prSet phldrT="[Text]"/>
      <dgm:spPr/>
      <dgm:t>
        <a:bodyPr/>
        <a:lstStyle/>
        <a:p>
          <a:r>
            <a:rPr lang="en-US" dirty="0" smtClean="0"/>
            <a:t>State of Nebraska</a:t>
          </a:r>
          <a:endParaRPr lang="en-US" dirty="0"/>
        </a:p>
      </dgm:t>
    </dgm:pt>
    <dgm:pt modelId="{E9A6E75C-9827-4532-B523-CA4FFDF69580}" type="parTrans" cxnId="{7AE0FB0F-3CCE-490F-88E1-9EC86C8ABAB6}">
      <dgm:prSet/>
      <dgm:spPr/>
      <dgm:t>
        <a:bodyPr/>
        <a:lstStyle/>
        <a:p>
          <a:endParaRPr lang="en-US"/>
        </a:p>
      </dgm:t>
    </dgm:pt>
    <dgm:pt modelId="{016D754D-3CC0-4F3C-9B75-2F72BC016ACD}" type="sibTrans" cxnId="{7AE0FB0F-3CCE-490F-88E1-9EC86C8ABAB6}">
      <dgm:prSet/>
      <dgm:spPr/>
      <dgm:t>
        <a:bodyPr/>
        <a:lstStyle/>
        <a:p>
          <a:endParaRPr lang="en-US"/>
        </a:p>
      </dgm:t>
    </dgm:pt>
    <dgm:pt modelId="{0F41B6C0-596F-463C-9C5D-049977B09E65}">
      <dgm:prSet phldrT="[Text]"/>
      <dgm:spPr/>
      <dgm:t>
        <a:bodyPr/>
        <a:lstStyle/>
        <a:p>
          <a:r>
            <a:rPr lang="en-US" dirty="0" smtClean="0"/>
            <a:t>City of New York</a:t>
          </a:r>
          <a:endParaRPr lang="en-US" dirty="0"/>
        </a:p>
      </dgm:t>
    </dgm:pt>
    <dgm:pt modelId="{41A5F41E-031B-4E74-89FA-D237660930E6}" type="parTrans" cxnId="{1F05878D-B40C-4510-B5CF-BCAA54F6D5E2}">
      <dgm:prSet/>
      <dgm:spPr/>
      <dgm:t>
        <a:bodyPr/>
        <a:lstStyle/>
        <a:p>
          <a:endParaRPr lang="en-US"/>
        </a:p>
      </dgm:t>
    </dgm:pt>
    <dgm:pt modelId="{BDE1A6E2-38BE-4266-A1BA-89207212EAC7}" type="sibTrans" cxnId="{1F05878D-B40C-4510-B5CF-BCAA54F6D5E2}">
      <dgm:prSet/>
      <dgm:spPr/>
      <dgm:t>
        <a:bodyPr/>
        <a:lstStyle/>
        <a:p>
          <a:endParaRPr lang="en-US"/>
        </a:p>
      </dgm:t>
    </dgm:pt>
    <dgm:pt modelId="{27799170-31C3-4EF1-A757-A92986AEA27E}">
      <dgm:prSet phldrT="[Text]"/>
      <dgm:spPr/>
      <dgm:t>
        <a:bodyPr/>
        <a:lstStyle/>
        <a:p>
          <a:r>
            <a:rPr lang="en-US" dirty="0" smtClean="0"/>
            <a:t>State of Minnesota</a:t>
          </a:r>
          <a:endParaRPr lang="en-US" dirty="0"/>
        </a:p>
      </dgm:t>
    </dgm:pt>
    <dgm:pt modelId="{7C88CF9A-1B55-40DE-88BF-F43B927539A0}" type="parTrans" cxnId="{C7D48BA3-09C7-493E-A739-762E0AF6AA39}">
      <dgm:prSet/>
      <dgm:spPr/>
      <dgm:t>
        <a:bodyPr/>
        <a:lstStyle/>
        <a:p>
          <a:endParaRPr lang="en-US"/>
        </a:p>
      </dgm:t>
    </dgm:pt>
    <dgm:pt modelId="{46F25505-496A-4B17-BBAF-008B9D3DA266}" type="sibTrans" cxnId="{C7D48BA3-09C7-493E-A739-762E0AF6AA39}">
      <dgm:prSet/>
      <dgm:spPr/>
      <dgm:t>
        <a:bodyPr/>
        <a:lstStyle/>
        <a:p>
          <a:endParaRPr lang="en-US"/>
        </a:p>
      </dgm:t>
    </dgm:pt>
    <dgm:pt modelId="{3D6D5E67-C4C9-4932-980F-FB3047DFC73D}" type="pres">
      <dgm:prSet presAssocID="{006B58B4-E84E-4992-947F-EFF7AAC31D5C}" presName="matrix" presStyleCnt="0">
        <dgm:presLayoutVars>
          <dgm:chMax val="1"/>
          <dgm:dir/>
          <dgm:resizeHandles val="exact"/>
        </dgm:presLayoutVars>
      </dgm:prSet>
      <dgm:spPr/>
      <dgm:t>
        <a:bodyPr/>
        <a:lstStyle/>
        <a:p>
          <a:endParaRPr lang="en-US"/>
        </a:p>
      </dgm:t>
    </dgm:pt>
    <dgm:pt modelId="{6234405F-6EE9-4683-9B9E-094382D273D6}" type="pres">
      <dgm:prSet presAssocID="{006B58B4-E84E-4992-947F-EFF7AAC31D5C}" presName="diamond" presStyleLbl="bgShp" presStyleIdx="0" presStyleCnt="1"/>
      <dgm:spPr/>
    </dgm:pt>
    <dgm:pt modelId="{99FAEAD2-5AD8-417F-A27F-453B099EEBEC}" type="pres">
      <dgm:prSet presAssocID="{006B58B4-E84E-4992-947F-EFF7AAC31D5C}" presName="quad1" presStyleLbl="node1" presStyleIdx="0" presStyleCnt="4" custLinFactNeighborY="-1392">
        <dgm:presLayoutVars>
          <dgm:chMax val="0"/>
          <dgm:chPref val="0"/>
          <dgm:bulletEnabled val="1"/>
        </dgm:presLayoutVars>
      </dgm:prSet>
      <dgm:spPr/>
      <dgm:t>
        <a:bodyPr/>
        <a:lstStyle/>
        <a:p>
          <a:endParaRPr lang="en-US"/>
        </a:p>
      </dgm:t>
    </dgm:pt>
    <dgm:pt modelId="{FDF5EB11-B597-4F27-898C-B02CA541CB75}" type="pres">
      <dgm:prSet presAssocID="{006B58B4-E84E-4992-947F-EFF7AAC31D5C}" presName="quad2" presStyleLbl="node1" presStyleIdx="1" presStyleCnt="4">
        <dgm:presLayoutVars>
          <dgm:chMax val="0"/>
          <dgm:chPref val="0"/>
          <dgm:bulletEnabled val="1"/>
        </dgm:presLayoutVars>
      </dgm:prSet>
      <dgm:spPr/>
      <dgm:t>
        <a:bodyPr/>
        <a:lstStyle/>
        <a:p>
          <a:endParaRPr lang="en-US"/>
        </a:p>
      </dgm:t>
    </dgm:pt>
    <dgm:pt modelId="{D58086C8-632A-4E67-8463-B8618D65D28A}" type="pres">
      <dgm:prSet presAssocID="{006B58B4-E84E-4992-947F-EFF7AAC31D5C}" presName="quad3" presStyleLbl="node1" presStyleIdx="2" presStyleCnt="4">
        <dgm:presLayoutVars>
          <dgm:chMax val="0"/>
          <dgm:chPref val="0"/>
          <dgm:bulletEnabled val="1"/>
        </dgm:presLayoutVars>
      </dgm:prSet>
      <dgm:spPr/>
      <dgm:t>
        <a:bodyPr/>
        <a:lstStyle/>
        <a:p>
          <a:endParaRPr lang="en-US"/>
        </a:p>
      </dgm:t>
    </dgm:pt>
    <dgm:pt modelId="{B6A4EFDB-020A-441E-BFAF-AFE575E4368A}" type="pres">
      <dgm:prSet presAssocID="{006B58B4-E84E-4992-947F-EFF7AAC31D5C}" presName="quad4" presStyleLbl="node1" presStyleIdx="3" presStyleCnt="4">
        <dgm:presLayoutVars>
          <dgm:chMax val="0"/>
          <dgm:chPref val="0"/>
          <dgm:bulletEnabled val="1"/>
        </dgm:presLayoutVars>
      </dgm:prSet>
      <dgm:spPr/>
      <dgm:t>
        <a:bodyPr/>
        <a:lstStyle/>
        <a:p>
          <a:endParaRPr lang="en-US"/>
        </a:p>
      </dgm:t>
    </dgm:pt>
  </dgm:ptLst>
  <dgm:cxnLst>
    <dgm:cxn modelId="{1F05878D-B40C-4510-B5CF-BCAA54F6D5E2}" srcId="{006B58B4-E84E-4992-947F-EFF7AAC31D5C}" destId="{0F41B6C0-596F-463C-9C5D-049977B09E65}" srcOrd="2" destOrd="0" parTransId="{41A5F41E-031B-4E74-89FA-D237660930E6}" sibTransId="{BDE1A6E2-38BE-4266-A1BA-89207212EAC7}"/>
    <dgm:cxn modelId="{25177953-E819-45E3-AD0E-C0FA5C81FAB1}" type="presOf" srcId="{0F41B6C0-596F-463C-9C5D-049977B09E65}" destId="{D58086C8-632A-4E67-8463-B8618D65D28A}" srcOrd="0" destOrd="0" presId="urn:microsoft.com/office/officeart/2005/8/layout/matrix3"/>
    <dgm:cxn modelId="{7AE0FB0F-3CCE-490F-88E1-9EC86C8ABAB6}" srcId="{006B58B4-E84E-4992-947F-EFF7AAC31D5C}" destId="{DD1D15D2-F300-4FF8-B0D3-3E70F0B58E32}" srcOrd="1" destOrd="0" parTransId="{E9A6E75C-9827-4532-B523-CA4FFDF69580}" sibTransId="{016D754D-3CC0-4F3C-9B75-2F72BC016ACD}"/>
    <dgm:cxn modelId="{EE80BB09-8CCA-46AE-99CC-996432C439CD}" type="presOf" srcId="{006B58B4-E84E-4992-947F-EFF7AAC31D5C}" destId="{3D6D5E67-C4C9-4932-980F-FB3047DFC73D}" srcOrd="0" destOrd="0" presId="urn:microsoft.com/office/officeart/2005/8/layout/matrix3"/>
    <dgm:cxn modelId="{C7D48BA3-09C7-493E-A739-762E0AF6AA39}" srcId="{006B58B4-E84E-4992-947F-EFF7AAC31D5C}" destId="{27799170-31C3-4EF1-A757-A92986AEA27E}" srcOrd="3" destOrd="0" parTransId="{7C88CF9A-1B55-40DE-88BF-F43B927539A0}" sibTransId="{46F25505-496A-4B17-BBAF-008B9D3DA266}"/>
    <dgm:cxn modelId="{1E7AAC82-1DB9-43D1-8F99-84E0543A2923}" type="presOf" srcId="{DD1D15D2-F300-4FF8-B0D3-3E70F0B58E32}" destId="{FDF5EB11-B597-4F27-898C-B02CA541CB75}" srcOrd="0" destOrd="0" presId="urn:microsoft.com/office/officeart/2005/8/layout/matrix3"/>
    <dgm:cxn modelId="{14ED4E93-AA27-4AD9-9B63-55241A88E07F}" srcId="{006B58B4-E84E-4992-947F-EFF7AAC31D5C}" destId="{CC23EE5F-5D50-426F-AEA5-8C147EE98B05}" srcOrd="0" destOrd="0" parTransId="{82C7D65A-7AD3-4CC2-94FC-E63BBE521682}" sibTransId="{D7113AE5-EB67-4A52-BB54-3BC7FA21B059}"/>
    <dgm:cxn modelId="{ACDCFA6A-ACC8-4086-99D0-B1130651330E}" type="presOf" srcId="{27799170-31C3-4EF1-A757-A92986AEA27E}" destId="{B6A4EFDB-020A-441E-BFAF-AFE575E4368A}" srcOrd="0" destOrd="0" presId="urn:microsoft.com/office/officeart/2005/8/layout/matrix3"/>
    <dgm:cxn modelId="{0B95A12E-10BC-4324-9EAD-8B41D4A0FD11}" type="presOf" srcId="{CC23EE5F-5D50-426F-AEA5-8C147EE98B05}" destId="{99FAEAD2-5AD8-417F-A27F-453B099EEBEC}" srcOrd="0" destOrd="0" presId="urn:microsoft.com/office/officeart/2005/8/layout/matrix3"/>
    <dgm:cxn modelId="{5CD8F2F8-6A73-4443-99BF-8FF44041226B}" type="presParOf" srcId="{3D6D5E67-C4C9-4932-980F-FB3047DFC73D}" destId="{6234405F-6EE9-4683-9B9E-094382D273D6}" srcOrd="0" destOrd="0" presId="urn:microsoft.com/office/officeart/2005/8/layout/matrix3"/>
    <dgm:cxn modelId="{B9518A52-F34F-42E0-8AB8-E7848FFF9489}" type="presParOf" srcId="{3D6D5E67-C4C9-4932-980F-FB3047DFC73D}" destId="{99FAEAD2-5AD8-417F-A27F-453B099EEBEC}" srcOrd="1" destOrd="0" presId="urn:microsoft.com/office/officeart/2005/8/layout/matrix3"/>
    <dgm:cxn modelId="{D65F1A27-8997-4553-BB07-DD59F06668AF}" type="presParOf" srcId="{3D6D5E67-C4C9-4932-980F-FB3047DFC73D}" destId="{FDF5EB11-B597-4F27-898C-B02CA541CB75}" srcOrd="2" destOrd="0" presId="urn:microsoft.com/office/officeart/2005/8/layout/matrix3"/>
    <dgm:cxn modelId="{25D28BE0-17D1-4733-B167-783C84BCE1BB}" type="presParOf" srcId="{3D6D5E67-C4C9-4932-980F-FB3047DFC73D}" destId="{D58086C8-632A-4E67-8463-B8618D65D28A}" srcOrd="3" destOrd="0" presId="urn:microsoft.com/office/officeart/2005/8/layout/matrix3"/>
    <dgm:cxn modelId="{D2FD3671-A74E-4140-B681-D33BF94FAF45}" type="presParOf" srcId="{3D6D5E67-C4C9-4932-980F-FB3047DFC73D}" destId="{B6A4EFDB-020A-441E-BFAF-AFE575E4368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4405F-6EE9-4683-9B9E-094382D273D6}">
      <dsp:nvSpPr>
        <dsp:cNvPr id="0" name=""/>
        <dsp:cNvSpPr/>
      </dsp:nvSpPr>
      <dsp:spPr>
        <a:xfrm>
          <a:off x="0" y="188529"/>
          <a:ext cx="4401696" cy="4401696"/>
        </a:xfrm>
        <a:prstGeom prst="diamond">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99FAEAD2-5AD8-417F-A27F-453B099EEBEC}">
      <dsp:nvSpPr>
        <dsp:cNvPr id="0" name=""/>
        <dsp:cNvSpPr/>
      </dsp:nvSpPr>
      <dsp:spPr>
        <a:xfrm>
          <a:off x="418161" y="582795"/>
          <a:ext cx="1716661" cy="171666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State of </a:t>
          </a:r>
          <a:r>
            <a:rPr lang="en-US" sz="2300" i="1" kern="1200" dirty="0" smtClean="0"/>
            <a:t>California</a:t>
          </a:r>
          <a:endParaRPr lang="en-US" sz="2300" i="1" kern="1200" dirty="0"/>
        </a:p>
      </dsp:txBody>
      <dsp:txXfrm>
        <a:off x="501961" y="666595"/>
        <a:ext cx="1549061" cy="1549061"/>
      </dsp:txXfrm>
    </dsp:sp>
    <dsp:sp modelId="{FDF5EB11-B597-4F27-898C-B02CA541CB75}">
      <dsp:nvSpPr>
        <dsp:cNvPr id="0" name=""/>
        <dsp:cNvSpPr/>
      </dsp:nvSpPr>
      <dsp:spPr>
        <a:xfrm>
          <a:off x="2266873" y="606691"/>
          <a:ext cx="1716661" cy="1716661"/>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State of Nebraska</a:t>
          </a:r>
          <a:endParaRPr lang="en-US" sz="2300" kern="1200" dirty="0"/>
        </a:p>
      </dsp:txBody>
      <dsp:txXfrm>
        <a:off x="2350673" y="690491"/>
        <a:ext cx="1549061" cy="1549061"/>
      </dsp:txXfrm>
    </dsp:sp>
    <dsp:sp modelId="{D58086C8-632A-4E67-8463-B8618D65D28A}">
      <dsp:nvSpPr>
        <dsp:cNvPr id="0" name=""/>
        <dsp:cNvSpPr/>
      </dsp:nvSpPr>
      <dsp:spPr>
        <a:xfrm>
          <a:off x="418161" y="2455403"/>
          <a:ext cx="1716661" cy="1716661"/>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City of New York</a:t>
          </a:r>
          <a:endParaRPr lang="en-US" sz="2300" kern="1200" dirty="0"/>
        </a:p>
      </dsp:txBody>
      <dsp:txXfrm>
        <a:off x="501961" y="2539203"/>
        <a:ext cx="1549061" cy="1549061"/>
      </dsp:txXfrm>
    </dsp:sp>
    <dsp:sp modelId="{B6A4EFDB-020A-441E-BFAF-AFE575E4368A}">
      <dsp:nvSpPr>
        <dsp:cNvPr id="0" name=""/>
        <dsp:cNvSpPr/>
      </dsp:nvSpPr>
      <dsp:spPr>
        <a:xfrm>
          <a:off x="2266873" y="2455403"/>
          <a:ext cx="1716661" cy="1716661"/>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State of Minnesota</a:t>
          </a:r>
          <a:endParaRPr lang="en-US" sz="2300" kern="1200" dirty="0"/>
        </a:p>
      </dsp:txBody>
      <dsp:txXfrm>
        <a:off x="2350673" y="2539203"/>
        <a:ext cx="1549061" cy="1549061"/>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latin typeface="Segoe UI" pitchFamily="34" charset="0"/>
            </a:endParaRPr>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1C3F5198-D814-4F07-A84F-942E63C84983}" type="datetimeFigureOut">
              <a:rPr lang="en-US" smtClean="0">
                <a:latin typeface="Segoe UI" pitchFamily="34" charset="0"/>
              </a:rPr>
              <a:pPr/>
              <a:t>4/11/2012</a:t>
            </a:fld>
            <a:endParaRPr lang="en-US" dirty="0">
              <a:latin typeface="Segoe UI" pitchFamily="34" charset="0"/>
            </a:endParaRPr>
          </a:p>
        </p:txBody>
      </p:sp>
      <p:sp>
        <p:nvSpPr>
          <p:cNvPr id="4" name="Footer Placeholder 3"/>
          <p:cNvSpPr>
            <a:spLocks noGrp="1"/>
          </p:cNvSpPr>
          <p:nvPr>
            <p:ph type="ftr" sz="quarter" idx="2"/>
          </p:nvPr>
        </p:nvSpPr>
        <p:spPr>
          <a:xfrm>
            <a:off x="0" y="8842029"/>
            <a:ext cx="6398824" cy="465455"/>
          </a:xfrm>
          <a:prstGeom prst="rect">
            <a:avLst/>
          </a:prstGeom>
        </p:spPr>
        <p:txBody>
          <a:bodyPr vert="horz" lIns="93324" tIns="46662" rIns="93324" bIns="46662" rtlCol="0" anchor="b"/>
          <a:lstStyle>
            <a:lvl1pPr algn="l">
              <a:defRPr sz="1200"/>
            </a:lvl1pPr>
          </a:lstStyle>
          <a:p>
            <a:r>
              <a:rPr lang="en-US" sz="500" dirty="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398824" y="8842029"/>
            <a:ext cx="622650" cy="465455"/>
          </a:xfrm>
          <a:prstGeom prst="rect">
            <a:avLst/>
          </a:prstGeom>
        </p:spPr>
        <p:txBody>
          <a:bodyPr vert="horz" lIns="93324" tIns="46662" rIns="93324" bIns="46662"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2829016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atin typeface="Segoe UI" pitchFamily="34" charset="0"/>
              </a:defRPr>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atin typeface="Segoe UI" pitchFamily="34" charset="0"/>
              </a:defRPr>
            </a:lvl1pPr>
          </a:lstStyle>
          <a:p>
            <a:fld id="{7C3FBCD4-166E-446F-AF18-7D4A0CF9AEF6}" type="datetimeFigureOut">
              <a:rPr lang="en-US" smtClean="0"/>
              <a:pPr/>
              <a:t>4/11/2012</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42029"/>
            <a:ext cx="6320790" cy="465455"/>
          </a:xfrm>
          <a:prstGeom prst="rect">
            <a:avLst/>
          </a:prstGeom>
        </p:spPr>
        <p:txBody>
          <a:bodyPr vert="horz" lIns="93324" tIns="46662" rIns="93324" bIns="46662" rtlCol="0" anchor="b"/>
          <a:lstStyle>
            <a:lvl1pPr algn="l">
              <a:defRPr sz="500">
                <a:latin typeface="Segoe" pitchFamily="34" charset="0"/>
              </a:defRPr>
            </a:lvl1p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320789" y="8842029"/>
            <a:ext cx="700685" cy="465455"/>
          </a:xfrm>
          <a:prstGeom prst="rect">
            <a:avLst/>
          </a:prstGeom>
        </p:spPr>
        <p:txBody>
          <a:bodyPr vert="horz" lIns="93324" tIns="46662" rIns="93324" bIns="46662"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3124071592"/>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infoweb2007/onlineservices/evidence/Pages/CaseStudies.aspx"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office.microsoft.com/en-us/sharepoint-online-small-business-help/step-1-plan-sites-and-manage-users-HA102029292.aspx?CTT=5&amp;origin=HA101988914"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mailto:help@contoso.co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help.outlook.com/en-us/beta/140/dd630704.asp"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a:t>
            </a:fld>
            <a:endParaRPr lang="en-US" dirty="0"/>
          </a:p>
        </p:txBody>
      </p:sp>
    </p:spTree>
    <p:extLst>
      <p:ext uri="{BB962C8B-B14F-4D97-AF65-F5344CB8AC3E}">
        <p14:creationId xmlns:p14="http://schemas.microsoft.com/office/powerpoint/2010/main" val="1351819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Windows Azure platform comprises the following services:</a:t>
            </a:r>
          </a:p>
          <a:p>
            <a:endParaRPr lang="en-US" dirty="0" smtClean="0"/>
          </a:p>
          <a:p>
            <a:pPr marL="174982" indent="-174982">
              <a:buFont typeface="Arial" pitchFamily="34" charset="0"/>
              <a:buChar char="•"/>
            </a:pPr>
            <a:r>
              <a:rPr lang="en-US" dirty="0" smtClean="0"/>
              <a:t>Windows Azure hosts Web applications and stores simple application data in blobs, tables, queues, and virtual drives </a:t>
            </a:r>
          </a:p>
          <a:p>
            <a:pPr marL="174982" indent="-174982">
              <a:buFont typeface="Arial" pitchFamily="34" charset="0"/>
              <a:buChar char="•"/>
            </a:pPr>
            <a:r>
              <a:rPr lang="en-US" dirty="0" smtClean="0"/>
              <a:t>SQL Azure Database hosts relational databases using Microsoft's SQL Server technology and supports queries in T-SQL, the query language used by that server </a:t>
            </a:r>
          </a:p>
          <a:p>
            <a:pPr marL="174982" indent="-174982">
              <a:buFont typeface="Arial" pitchFamily="34" charset="0"/>
              <a:buChar char="•"/>
            </a:pPr>
            <a:r>
              <a:rPr lang="en-US" dirty="0" err="1" smtClean="0"/>
              <a:t>AppFabric</a:t>
            </a:r>
            <a:r>
              <a:rPr lang="en-US" dirty="0" smtClean="0"/>
              <a:t> Service Bus is based on Microsoft's Windows Communication Foundation technology and enables disconnected application components to exchange messages across organizational boundaries </a:t>
            </a:r>
          </a:p>
          <a:p>
            <a:pPr marL="174982" indent="-174982">
              <a:buFont typeface="Arial" pitchFamily="34" charset="0"/>
              <a:buChar char="•"/>
            </a:pPr>
            <a:r>
              <a:rPr lang="en-US" dirty="0" err="1" smtClean="0"/>
              <a:t>AppFabric</a:t>
            </a:r>
            <a:r>
              <a:rPr lang="en-US" dirty="0" smtClean="0"/>
              <a:t> Access Control simplifies authentication and authorization in applications composed of components located in multiple locations on the Internet</a:t>
            </a:r>
          </a:p>
          <a:p>
            <a:endParaRPr lang="en-US" dirty="0" smtClean="0"/>
          </a:p>
          <a:p>
            <a:pPr defTabSz="933237">
              <a:lnSpc>
                <a:spcPct val="100000"/>
              </a:lnSpc>
              <a:spcAft>
                <a:spcPts val="0"/>
              </a:spcAft>
              <a:defRPr/>
            </a:pPr>
            <a:r>
              <a:rPr lang="en-US" dirty="0" smtClean="0"/>
              <a:t>Windows Azure platform services are not complete replacements for on-premises servers. For instance, Azure doesn't provide customers administrator access to Windows Server virtual machine instances (although this feature will be available later in 2010), and SQL Server's business intelligence features are not yet available through the SQL Azure hosted data management service.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93F8F92-30CB-4C2A-B982-270B6DF67430}" type="slidenum">
              <a:rPr lang="en-US" smtClean="0"/>
              <a:t>12</a:t>
            </a:fld>
            <a:endParaRPr lang="en-US"/>
          </a:p>
        </p:txBody>
      </p:sp>
    </p:spTree>
    <p:extLst>
      <p:ext uri="{BB962C8B-B14F-4D97-AF65-F5344CB8AC3E}">
        <p14:creationId xmlns:p14="http://schemas.microsoft.com/office/powerpoint/2010/main" val="966573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lnSpc>
                <a:spcPct val="100000"/>
              </a:lnSpc>
              <a:spcAft>
                <a:spcPts val="0"/>
              </a:spcAft>
              <a:defRPr/>
            </a:pPr>
            <a:r>
              <a:rPr lang="en-US" dirty="0" smtClean="0"/>
              <a:t>Building</a:t>
            </a:r>
            <a:r>
              <a:rPr lang="en-US" baseline="0" dirty="0" smtClean="0"/>
              <a:t> upon our success in the marketplace and based on what we have heard from our customers, w</a:t>
            </a:r>
            <a:r>
              <a:rPr lang="en-US" dirty="0" smtClean="0"/>
              <a:t>ith Office 365 we will be introducing a set of new features across all workloads and the platform</a:t>
            </a:r>
          </a:p>
        </p:txBody>
      </p:sp>
      <p:sp>
        <p:nvSpPr>
          <p:cNvPr id="4" name="Slide Number Placeholder 3"/>
          <p:cNvSpPr>
            <a:spLocks noGrp="1"/>
          </p:cNvSpPr>
          <p:nvPr>
            <p:ph type="sldNum" sz="quarter" idx="10"/>
          </p:nvPr>
        </p:nvSpPr>
        <p:spPr/>
        <p:txBody>
          <a:bodyPr/>
          <a:lstStyle/>
          <a:p>
            <a:fld id="{593F8F92-30CB-4C2A-B982-270B6DF67430}" type="slidenum">
              <a:rPr lang="en-US" smtClean="0"/>
              <a:t>13</a:t>
            </a:fld>
            <a:endParaRPr lang="en-US"/>
          </a:p>
        </p:txBody>
      </p:sp>
    </p:spTree>
    <p:extLst>
      <p:ext uri="{BB962C8B-B14F-4D97-AF65-F5344CB8AC3E}">
        <p14:creationId xmlns:p14="http://schemas.microsoft.com/office/powerpoint/2010/main" val="2047947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45165">
              <a:spcBef>
                <a:spcPts val="71"/>
              </a:spcBef>
            </a:pPr>
            <a:r>
              <a:rPr lang="en-US" sz="1200" b="1" kern="0" dirty="0">
                <a:ln>
                  <a:solidFill>
                    <a:schemeClr val="bg1">
                      <a:alpha val="0"/>
                    </a:schemeClr>
                  </a:solidFill>
                </a:ln>
                <a:solidFill>
                  <a:schemeClr val="accent1"/>
                </a:solidFill>
              </a:rPr>
              <a:t>User Segment Offers: Plan E Family</a:t>
            </a:r>
          </a:p>
          <a:p>
            <a:pPr marL="195969" indent="-195969">
              <a:spcBef>
                <a:spcPts val="71"/>
              </a:spcBef>
              <a:buClr>
                <a:schemeClr val="tx2"/>
              </a:buClr>
              <a:buSzPct val="100000"/>
              <a:buFont typeface="Arial" pitchFamily="34" charset="0"/>
              <a:buChar char="•"/>
              <a:defRPr/>
            </a:pPr>
            <a:r>
              <a:rPr lang="en-US" sz="1200" dirty="0" err="1">
                <a:ln>
                  <a:solidFill>
                    <a:schemeClr val="bg1">
                      <a:alpha val="0"/>
                    </a:schemeClr>
                  </a:solidFill>
                </a:ln>
              </a:rPr>
              <a:t>25GB</a:t>
            </a:r>
            <a:r>
              <a:rPr lang="en-US" sz="1200" dirty="0">
                <a:ln>
                  <a:solidFill>
                    <a:schemeClr val="bg1">
                      <a:alpha val="0"/>
                    </a:schemeClr>
                  </a:solidFill>
                </a:ln>
              </a:rPr>
              <a:t> mailbox</a:t>
            </a:r>
          </a:p>
          <a:p>
            <a:pPr marL="195969" indent="-195969">
              <a:spcBef>
                <a:spcPts val="71"/>
              </a:spcBef>
              <a:buClr>
                <a:schemeClr val="tx2"/>
              </a:buClr>
              <a:buSzPct val="100000"/>
              <a:buFont typeface="Arial" pitchFamily="34" charset="0"/>
              <a:buChar char="•"/>
              <a:defRPr/>
            </a:pPr>
            <a:r>
              <a:rPr lang="en-US" sz="1200" dirty="0">
                <a:ln>
                  <a:solidFill>
                    <a:schemeClr val="bg1">
                      <a:alpha val="0"/>
                    </a:schemeClr>
                  </a:solidFill>
                </a:ln>
              </a:rPr>
              <a:t>500 MB SharePoint storage</a:t>
            </a:r>
          </a:p>
          <a:p>
            <a:pPr marL="195969" indent="-195969">
              <a:spcBef>
                <a:spcPts val="71"/>
              </a:spcBef>
              <a:buClr>
                <a:schemeClr val="tx2"/>
              </a:buClr>
              <a:buSzPct val="100000"/>
              <a:buFont typeface="Arial" pitchFamily="34" charset="0"/>
              <a:buChar char="•"/>
              <a:defRPr/>
            </a:pPr>
            <a:r>
              <a:rPr lang="en-US" sz="1200" dirty="0">
                <a:ln>
                  <a:solidFill>
                    <a:schemeClr val="bg1">
                      <a:alpha val="0"/>
                    </a:schemeClr>
                  </a:solidFill>
                </a:ln>
              </a:rPr>
              <a:t>Client connectivity</a:t>
            </a:r>
          </a:p>
          <a:p>
            <a:pPr marL="195969" indent="-195969">
              <a:spcBef>
                <a:spcPts val="71"/>
              </a:spcBef>
              <a:buClr>
                <a:schemeClr val="tx2"/>
              </a:buClr>
              <a:buSzPct val="100000"/>
              <a:buFont typeface="Arial" pitchFamily="34" charset="0"/>
              <a:buChar char="•"/>
              <a:defRPr/>
            </a:pPr>
            <a:r>
              <a:rPr lang="en-US" sz="1200" dirty="0">
                <a:ln>
                  <a:solidFill>
                    <a:schemeClr val="bg1">
                      <a:alpha val="0"/>
                    </a:schemeClr>
                  </a:solidFill>
                </a:ln>
              </a:rPr>
              <a:t>Mobility</a:t>
            </a:r>
          </a:p>
          <a:p>
            <a:pPr marL="195969" indent="-195969">
              <a:spcBef>
                <a:spcPts val="71"/>
              </a:spcBef>
              <a:buClr>
                <a:schemeClr val="tx2"/>
              </a:buClr>
              <a:buSzPct val="100000"/>
              <a:buFont typeface="Arial" pitchFamily="34" charset="0"/>
              <a:buChar char="•"/>
              <a:defRPr/>
            </a:pPr>
            <a:r>
              <a:rPr lang="en-US" sz="1200" dirty="0">
                <a:ln>
                  <a:solidFill>
                    <a:schemeClr val="bg1">
                      <a:alpha val="0"/>
                    </a:schemeClr>
                  </a:solidFill>
                </a:ln>
              </a:rPr>
              <a:t>OCS capabilities</a:t>
            </a:r>
          </a:p>
          <a:p>
            <a:pPr marL="195969" indent="-195969">
              <a:spcBef>
                <a:spcPts val="71"/>
              </a:spcBef>
              <a:buClr>
                <a:schemeClr val="tx2"/>
              </a:buClr>
              <a:buSzPct val="100000"/>
              <a:buFont typeface="Arial" pitchFamily="34" charset="0"/>
              <a:buChar char="•"/>
              <a:defRPr/>
            </a:pPr>
            <a:r>
              <a:rPr lang="en-US" sz="1200" dirty="0">
                <a:ln>
                  <a:solidFill>
                    <a:schemeClr val="bg1">
                      <a:alpha val="0"/>
                    </a:schemeClr>
                  </a:solidFill>
                </a:ln>
              </a:rPr>
              <a:t>Exchange &amp; SharePoint capabilities</a:t>
            </a:r>
          </a:p>
          <a:p>
            <a:pPr marL="195969" indent="-195969">
              <a:spcBef>
                <a:spcPts val="71"/>
              </a:spcBef>
              <a:buClr>
                <a:schemeClr val="tx2"/>
              </a:buClr>
              <a:buSzPct val="100000"/>
              <a:buFont typeface="Arial" pitchFamily="34" charset="0"/>
              <a:buChar char="•"/>
              <a:defRPr/>
            </a:pPr>
            <a:r>
              <a:rPr lang="en-US" sz="1200" dirty="0">
                <a:ln>
                  <a:solidFill>
                    <a:schemeClr val="bg1">
                      <a:alpha val="0"/>
                    </a:schemeClr>
                  </a:solidFill>
                </a:ln>
              </a:rPr>
              <a:t>Office Professional Plus</a:t>
            </a:r>
          </a:p>
          <a:p>
            <a:pPr marL="195969" indent="-195969">
              <a:spcBef>
                <a:spcPts val="71"/>
              </a:spcBef>
              <a:buClr>
                <a:schemeClr val="tx2"/>
              </a:buClr>
              <a:buSzPct val="100000"/>
              <a:buFont typeface="Arial" pitchFamily="34" charset="0"/>
              <a:buChar char="•"/>
              <a:defRPr/>
            </a:pPr>
            <a:r>
              <a:rPr lang="en-US" sz="1200" dirty="0">
                <a:ln>
                  <a:solidFill>
                    <a:schemeClr val="bg1">
                      <a:alpha val="0"/>
                    </a:schemeClr>
                  </a:solidFill>
                </a:ln>
              </a:rPr>
              <a:t>On-premises access rights</a:t>
            </a:r>
          </a:p>
          <a:p>
            <a:endParaRPr lang="en-US" dirty="0" smtClean="0"/>
          </a:p>
          <a:p>
            <a:pPr defTabSz="1045165">
              <a:spcBef>
                <a:spcPts val="71"/>
              </a:spcBef>
            </a:pPr>
            <a:r>
              <a:rPr lang="en-US" sz="1200" b="1" kern="0" dirty="0">
                <a:ln>
                  <a:solidFill>
                    <a:schemeClr val="bg1">
                      <a:alpha val="0"/>
                    </a:schemeClr>
                  </a:solidFill>
                </a:ln>
                <a:solidFill>
                  <a:schemeClr val="accent1"/>
                </a:solidFill>
              </a:rPr>
              <a:t>User Segment Offers: Plan K Family</a:t>
            </a:r>
          </a:p>
          <a:p>
            <a:pPr marL="195969" indent="-195969">
              <a:spcBef>
                <a:spcPts val="71"/>
              </a:spcBef>
              <a:buClr>
                <a:schemeClr val="tx2"/>
              </a:buClr>
              <a:buSzPct val="100000"/>
              <a:buFont typeface="Arial" pitchFamily="34" charset="0"/>
              <a:buChar char="•"/>
              <a:defRPr/>
            </a:pPr>
            <a:r>
              <a:rPr lang="en-US" sz="1200" dirty="0">
                <a:ln>
                  <a:solidFill>
                    <a:schemeClr val="bg1">
                      <a:alpha val="0"/>
                    </a:schemeClr>
                  </a:solidFill>
                </a:ln>
              </a:rPr>
              <a:t>500 MB mailbox</a:t>
            </a:r>
          </a:p>
          <a:p>
            <a:pPr marL="195969" indent="-195969">
              <a:spcBef>
                <a:spcPts val="71"/>
              </a:spcBef>
              <a:buClr>
                <a:schemeClr val="tx2"/>
              </a:buClr>
              <a:buSzPct val="100000"/>
              <a:buFont typeface="Arial" pitchFamily="34" charset="0"/>
              <a:buChar char="•"/>
              <a:defRPr/>
            </a:pPr>
            <a:r>
              <a:rPr lang="en-US" sz="1200" dirty="0">
                <a:ln>
                  <a:solidFill>
                    <a:schemeClr val="bg1">
                      <a:alpha val="0"/>
                    </a:schemeClr>
                  </a:solidFill>
                </a:ln>
              </a:rPr>
              <a:t>Outlook Web App only</a:t>
            </a:r>
          </a:p>
          <a:p>
            <a:pPr marL="195969" indent="-195969">
              <a:spcBef>
                <a:spcPts val="71"/>
              </a:spcBef>
              <a:buClr>
                <a:schemeClr val="tx2"/>
              </a:buClr>
              <a:buSzPct val="100000"/>
              <a:buFont typeface="Arial" pitchFamily="34" charset="0"/>
              <a:buChar char="•"/>
              <a:defRPr/>
            </a:pPr>
            <a:r>
              <a:rPr lang="en-US" sz="1200" dirty="0">
                <a:ln>
                  <a:solidFill>
                    <a:schemeClr val="bg1">
                      <a:alpha val="0"/>
                    </a:schemeClr>
                  </a:solidFill>
                </a:ln>
              </a:rPr>
              <a:t>POP support</a:t>
            </a:r>
          </a:p>
          <a:p>
            <a:pPr marL="195969" indent="-195969">
              <a:spcBef>
                <a:spcPts val="71"/>
              </a:spcBef>
              <a:buClr>
                <a:schemeClr val="tx2"/>
              </a:buClr>
              <a:buSzPct val="100000"/>
              <a:buFont typeface="Arial" pitchFamily="34" charset="0"/>
              <a:buChar char="•"/>
              <a:defRPr/>
            </a:pPr>
            <a:r>
              <a:rPr lang="en-US" sz="1200" dirty="0">
                <a:ln>
                  <a:solidFill>
                    <a:schemeClr val="bg1">
                      <a:alpha val="0"/>
                    </a:schemeClr>
                  </a:solidFill>
                </a:ln>
              </a:rPr>
              <a:t>Messaging, calendar, contacts</a:t>
            </a:r>
          </a:p>
          <a:p>
            <a:pPr marL="195969" indent="-195969">
              <a:spcBef>
                <a:spcPts val="71"/>
              </a:spcBef>
              <a:buClr>
                <a:schemeClr val="tx2"/>
              </a:buClr>
              <a:buSzPct val="100000"/>
              <a:buFont typeface="Arial" pitchFamily="34" charset="0"/>
              <a:buChar char="•"/>
              <a:defRPr/>
            </a:pPr>
            <a:r>
              <a:rPr lang="en-US" sz="1200" dirty="0">
                <a:ln>
                  <a:solidFill>
                    <a:schemeClr val="bg1">
                      <a:alpha val="0"/>
                    </a:schemeClr>
                  </a:solidFill>
                </a:ln>
              </a:rPr>
              <a:t>Forefront antivirus and anti-spam</a:t>
            </a:r>
          </a:p>
          <a:p>
            <a:pPr marL="195969" indent="-195969">
              <a:spcBef>
                <a:spcPts val="71"/>
              </a:spcBef>
              <a:buClr>
                <a:schemeClr val="tx2"/>
              </a:buClr>
              <a:buSzPct val="100000"/>
              <a:buFont typeface="Arial" pitchFamily="34" charset="0"/>
              <a:buChar char="•"/>
              <a:defRPr/>
            </a:pPr>
            <a:r>
              <a:rPr lang="en-US" sz="1200" dirty="0">
                <a:ln>
                  <a:solidFill>
                    <a:schemeClr val="bg1">
                      <a:alpha val="0"/>
                    </a:schemeClr>
                  </a:solidFill>
                </a:ln>
              </a:rPr>
              <a:t>SharePoint Access (</a:t>
            </a:r>
            <a:r>
              <a:rPr lang="en-US" sz="1200" dirty="0" err="1">
                <a:ln>
                  <a:solidFill>
                    <a:schemeClr val="bg1">
                      <a:alpha val="0"/>
                    </a:schemeClr>
                  </a:solidFill>
                </a:ln>
              </a:rPr>
              <a:t>0MB</a:t>
            </a:r>
            <a:r>
              <a:rPr lang="en-US" sz="1200" dirty="0">
                <a:ln>
                  <a:solidFill>
                    <a:schemeClr val="bg1">
                      <a:alpha val="0"/>
                    </a:schemeClr>
                  </a:solidFill>
                </a:ln>
              </a:rPr>
              <a:t> storage)*</a:t>
            </a:r>
          </a:p>
          <a:p>
            <a:pPr marL="195969" indent="-195969">
              <a:spcBef>
                <a:spcPts val="71"/>
              </a:spcBef>
              <a:buClr>
                <a:schemeClr val="tx2"/>
              </a:buClr>
              <a:buSzPct val="100000"/>
              <a:buFont typeface="Arial" pitchFamily="34" charset="0"/>
              <a:buChar char="•"/>
              <a:defRPr/>
            </a:pPr>
            <a:r>
              <a:rPr lang="en-US" sz="1200" dirty="0">
                <a:ln>
                  <a:solidFill>
                    <a:schemeClr val="bg1">
                      <a:alpha val="0"/>
                    </a:schemeClr>
                  </a:solidFill>
                </a:ln>
              </a:rPr>
              <a:t>Site search capabilities</a:t>
            </a:r>
          </a:p>
          <a:p>
            <a:pPr marL="195969" indent="-195969">
              <a:spcBef>
                <a:spcPts val="71"/>
              </a:spcBef>
              <a:buClr>
                <a:schemeClr val="tx2"/>
              </a:buClr>
              <a:buSzPct val="100000"/>
              <a:buFont typeface="Arial" pitchFamily="34" charset="0"/>
              <a:buChar char="•"/>
              <a:defRPr/>
            </a:pPr>
            <a:r>
              <a:rPr lang="en-US" sz="1200" dirty="0">
                <a:ln>
                  <a:solidFill>
                    <a:schemeClr val="bg1">
                      <a:alpha val="0"/>
                    </a:schemeClr>
                  </a:solidFill>
                </a:ln>
              </a:rPr>
              <a:t>Office Web Apps</a:t>
            </a:r>
          </a:p>
          <a:p>
            <a:pPr>
              <a:spcBef>
                <a:spcPts val="71"/>
              </a:spcBef>
              <a:buClr>
                <a:schemeClr val="tx2"/>
              </a:buClr>
              <a:buSzPct val="100000"/>
              <a:defRPr/>
            </a:pPr>
            <a:endParaRPr lang="en-US" sz="1200" dirty="0">
              <a:ln>
                <a:solidFill>
                  <a:schemeClr val="bg1">
                    <a:alpha val="0"/>
                  </a:schemeClr>
                </a:solidFill>
              </a:ln>
            </a:endParaRPr>
          </a:p>
          <a:p>
            <a:pPr>
              <a:spcBef>
                <a:spcPts val="71"/>
              </a:spcBef>
              <a:buClr>
                <a:schemeClr val="tx2"/>
              </a:buClr>
              <a:buSzPct val="100000"/>
              <a:defRPr/>
            </a:pPr>
            <a:r>
              <a:rPr lang="en-US" sz="1200" dirty="0">
                <a:ln>
                  <a:solidFill>
                    <a:schemeClr val="bg1">
                      <a:alpha val="0"/>
                    </a:schemeClr>
                  </a:solidFill>
                </a:ln>
              </a:rPr>
              <a:t>*K Plan Users w/ Web Apps will be able to open, edit, save existing documents, or create documents from templates in the libraries. </a:t>
            </a:r>
            <a:br>
              <a:rPr lang="en-US" sz="1200" dirty="0">
                <a:ln>
                  <a:solidFill>
                    <a:schemeClr val="bg1">
                      <a:alpha val="0"/>
                    </a:schemeClr>
                  </a:solidFill>
                </a:ln>
              </a:rPr>
            </a:br>
            <a:r>
              <a:rPr lang="en-US" sz="1200" dirty="0">
                <a:ln>
                  <a:solidFill>
                    <a:schemeClr val="bg1">
                      <a:alpha val="0"/>
                    </a:schemeClr>
                  </a:solidFill>
                </a:ln>
              </a:rPr>
              <a:t>  They will be able to participate in Wikis and Blogs created by others as well. </a:t>
            </a:r>
          </a:p>
          <a:p>
            <a:pPr>
              <a:spcBef>
                <a:spcPts val="71"/>
              </a:spcBef>
              <a:buClr>
                <a:schemeClr val="tx2"/>
              </a:buClr>
              <a:buSzPct val="100000"/>
              <a:defRPr/>
            </a:pPr>
            <a:r>
              <a:rPr lang="en-US" sz="1200" dirty="0">
                <a:ln>
                  <a:solidFill>
                    <a:schemeClr val="bg1">
                      <a:alpha val="0"/>
                    </a:schemeClr>
                  </a:solidFill>
                </a:ln>
              </a:rPr>
              <a:t>  This will take from the pooled storage. They will not be able to upload new documents into SharePoint.</a:t>
            </a:r>
          </a:p>
          <a:p>
            <a:pPr marL="195969" indent="-195969">
              <a:spcBef>
                <a:spcPts val="71"/>
              </a:spcBef>
              <a:buClr>
                <a:schemeClr val="tx2"/>
              </a:buClr>
              <a:buSzPct val="100000"/>
              <a:buFont typeface="Arial" pitchFamily="34" charset="0"/>
              <a:buChar char="•"/>
              <a:defRPr/>
            </a:pPr>
            <a:endParaRPr lang="en-US" sz="1200" dirty="0">
              <a:ln>
                <a:solidFill>
                  <a:schemeClr val="bg1">
                    <a:alpha val="0"/>
                  </a:schemeClr>
                </a:solidFill>
              </a:ln>
            </a:endParaRPr>
          </a:p>
          <a:p>
            <a:pPr defTabSz="1045165">
              <a:lnSpc>
                <a:spcPct val="120000"/>
              </a:lnSpc>
              <a:defRPr/>
            </a:pPr>
            <a:r>
              <a:rPr lang="en-US" sz="1100" b="1" u="sng" dirty="0">
                <a:solidFill>
                  <a:prstClr val="white"/>
                </a:solidFill>
                <a:latin typeface="+mn-lt"/>
              </a:rPr>
              <a:t>E Plan Key Differentiators</a:t>
            </a:r>
            <a:r>
              <a:rPr lang="en-US" sz="1100" b="1" dirty="0">
                <a:solidFill>
                  <a:prstClr val="white"/>
                </a:solidFill>
                <a:latin typeface="+mn-lt"/>
              </a:rPr>
              <a:t>  </a:t>
            </a:r>
          </a:p>
          <a:p>
            <a:pPr defTabSz="1045165">
              <a:lnSpc>
                <a:spcPct val="120000"/>
              </a:lnSpc>
              <a:buFont typeface="Arial" pitchFamily="34" charset="0"/>
              <a:buChar char="•"/>
              <a:defRPr/>
            </a:pPr>
            <a:r>
              <a:rPr lang="en-US" sz="1100" dirty="0">
                <a:solidFill>
                  <a:prstClr val="white"/>
                </a:solidFill>
                <a:latin typeface="+mn-lt"/>
              </a:rPr>
              <a:t>  Client Connectivity</a:t>
            </a:r>
          </a:p>
          <a:p>
            <a:pPr defTabSz="1045165">
              <a:lnSpc>
                <a:spcPct val="120000"/>
              </a:lnSpc>
              <a:buFont typeface="Arial" pitchFamily="34" charset="0"/>
              <a:buChar char="•"/>
              <a:defRPr/>
            </a:pPr>
            <a:r>
              <a:rPr lang="en-US" sz="1100" dirty="0">
                <a:solidFill>
                  <a:prstClr val="white"/>
                </a:solidFill>
                <a:latin typeface="+mn-lt"/>
              </a:rPr>
              <a:t>  Mobility</a:t>
            </a:r>
          </a:p>
          <a:p>
            <a:pPr defTabSz="1045165">
              <a:lnSpc>
                <a:spcPct val="120000"/>
              </a:lnSpc>
              <a:buFont typeface="Arial" pitchFamily="34" charset="0"/>
              <a:buChar char="•"/>
              <a:defRPr/>
            </a:pPr>
            <a:r>
              <a:rPr lang="en-US" sz="1100" dirty="0">
                <a:solidFill>
                  <a:prstClr val="white"/>
                </a:solidFill>
                <a:latin typeface="+mn-lt"/>
              </a:rPr>
              <a:t>  Additional Storage </a:t>
            </a:r>
          </a:p>
          <a:p>
            <a:pPr marL="209033" lvl="1" defTabSz="1045165">
              <a:lnSpc>
                <a:spcPct val="120000"/>
              </a:lnSpc>
              <a:buFont typeface="Wingdings" pitchFamily="2" charset="2"/>
              <a:buChar char="ü"/>
              <a:defRPr/>
            </a:pPr>
            <a:r>
              <a:rPr lang="en-US" sz="1100" dirty="0">
                <a:solidFill>
                  <a:prstClr val="white"/>
                </a:solidFill>
                <a:latin typeface="+mn-lt"/>
              </a:rPr>
              <a:t>  Exchange to </a:t>
            </a:r>
            <a:r>
              <a:rPr lang="en-US" sz="1100" dirty="0" err="1">
                <a:solidFill>
                  <a:prstClr val="white"/>
                </a:solidFill>
                <a:latin typeface="+mn-lt"/>
              </a:rPr>
              <a:t>25GB</a:t>
            </a:r>
            <a:endParaRPr lang="en-US" sz="1100" dirty="0">
              <a:solidFill>
                <a:prstClr val="white"/>
              </a:solidFill>
              <a:latin typeface="+mn-lt"/>
            </a:endParaRPr>
          </a:p>
          <a:p>
            <a:pPr marL="209033" lvl="1" defTabSz="1045165">
              <a:lnSpc>
                <a:spcPct val="120000"/>
              </a:lnSpc>
              <a:buFont typeface="Wingdings" pitchFamily="2" charset="2"/>
              <a:buChar char="ü"/>
              <a:defRPr/>
            </a:pPr>
            <a:r>
              <a:rPr lang="en-US" sz="1100" dirty="0">
                <a:solidFill>
                  <a:prstClr val="white"/>
                </a:solidFill>
                <a:latin typeface="+mn-lt"/>
              </a:rPr>
              <a:t>  SharePoint to </a:t>
            </a:r>
            <a:r>
              <a:rPr lang="en-US" sz="1100" dirty="0" err="1">
                <a:solidFill>
                  <a:prstClr val="white"/>
                </a:solidFill>
                <a:latin typeface="+mn-lt"/>
              </a:rPr>
              <a:t>250MB</a:t>
            </a:r>
            <a:endParaRPr lang="en-US" sz="1100" dirty="0">
              <a:solidFill>
                <a:prstClr val="white"/>
              </a:solidFill>
              <a:latin typeface="+mn-lt"/>
            </a:endParaRPr>
          </a:p>
          <a:p>
            <a:pPr defTabSz="1045165">
              <a:lnSpc>
                <a:spcPct val="120000"/>
              </a:lnSpc>
              <a:buFont typeface="Arial" pitchFamily="34" charset="0"/>
              <a:buChar char="•"/>
              <a:defRPr/>
            </a:pPr>
            <a:r>
              <a:rPr lang="en-US" sz="1100" dirty="0">
                <a:solidFill>
                  <a:prstClr val="white"/>
                </a:solidFill>
                <a:latin typeface="+mn-lt"/>
              </a:rPr>
              <a:t>  Application Sharing </a:t>
            </a:r>
          </a:p>
          <a:p>
            <a:pPr defTabSz="1045165">
              <a:lnSpc>
                <a:spcPct val="120000"/>
              </a:lnSpc>
              <a:buFont typeface="Arial" pitchFamily="34" charset="0"/>
              <a:buChar char="•"/>
              <a:defRPr/>
            </a:pPr>
            <a:r>
              <a:rPr lang="en-US" sz="1100" dirty="0">
                <a:solidFill>
                  <a:prstClr val="white"/>
                </a:solidFill>
                <a:latin typeface="+mn-lt"/>
              </a:rPr>
              <a:t>  OCS Capabilities</a:t>
            </a:r>
          </a:p>
          <a:p>
            <a:pPr marL="195969" indent="-195969">
              <a:spcBef>
                <a:spcPts val="71"/>
              </a:spcBef>
              <a:buClr>
                <a:schemeClr val="tx2"/>
              </a:buClr>
              <a:buSzPct val="100000"/>
              <a:buFont typeface="Arial" pitchFamily="34" charset="0"/>
              <a:buChar char="•"/>
              <a:defRPr/>
            </a:pPr>
            <a:endParaRPr lang="en-US" sz="1200" dirty="0">
              <a:ln>
                <a:solidFill>
                  <a:schemeClr val="bg1">
                    <a:alpha val="0"/>
                  </a:schemeClr>
                </a:solidFill>
              </a:ln>
            </a:endParaRPr>
          </a:p>
          <a:p>
            <a:pPr defTabSz="933237">
              <a:lnSpc>
                <a:spcPct val="100000"/>
              </a:lnSpc>
              <a:spcBef>
                <a:spcPts val="71"/>
              </a:spcBef>
              <a:spcAft>
                <a:spcPts val="0"/>
              </a:spcAft>
              <a:buClr>
                <a:schemeClr val="tx2"/>
              </a:buClr>
              <a:buSzPct val="100000"/>
              <a:defRPr/>
            </a:pPr>
            <a:r>
              <a:rPr lang="en-US" sz="1200" b="1" u="sng" dirty="0">
                <a:solidFill>
                  <a:prstClr val="white"/>
                </a:solidFill>
                <a:latin typeface="+mn-lt"/>
              </a:rPr>
              <a:t>K Plan Key Differentiators</a:t>
            </a:r>
            <a:r>
              <a:rPr lang="en-US" sz="1200" b="1" dirty="0">
                <a:solidFill>
                  <a:prstClr val="white"/>
                </a:solidFill>
                <a:latin typeface="+mn-lt"/>
              </a:rPr>
              <a:t>  </a:t>
            </a:r>
          </a:p>
          <a:p>
            <a:pPr lvl="0">
              <a:lnSpc>
                <a:spcPct val="120000"/>
              </a:lnSpc>
              <a:buFont typeface="Arial" pitchFamily="34" charset="0"/>
              <a:buChar char="•"/>
              <a:defRPr/>
            </a:pPr>
            <a:r>
              <a:rPr lang="en-US" sz="1200" dirty="0">
                <a:solidFill>
                  <a:prstClr val="white"/>
                </a:solidFill>
                <a:latin typeface="+mn-lt"/>
              </a:rPr>
              <a:t> Outlook Web Access</a:t>
            </a:r>
          </a:p>
          <a:p>
            <a:pPr lvl="0">
              <a:lnSpc>
                <a:spcPct val="120000"/>
              </a:lnSpc>
              <a:buFont typeface="Arial" pitchFamily="34" charset="0"/>
              <a:buChar char="•"/>
              <a:defRPr/>
            </a:pPr>
            <a:r>
              <a:rPr lang="en-US" sz="1200" dirty="0">
                <a:solidFill>
                  <a:prstClr val="white"/>
                </a:solidFill>
                <a:latin typeface="+mn-lt"/>
              </a:rPr>
              <a:t>  500 MB Mailbox (No Add-on)</a:t>
            </a:r>
          </a:p>
          <a:p>
            <a:pPr lvl="0">
              <a:lnSpc>
                <a:spcPct val="120000"/>
              </a:lnSpc>
              <a:buFont typeface="Arial" pitchFamily="34" charset="0"/>
              <a:buChar char="•"/>
              <a:defRPr/>
            </a:pPr>
            <a:r>
              <a:rPr lang="en-US" sz="1200" dirty="0">
                <a:solidFill>
                  <a:prstClr val="white"/>
                </a:solidFill>
                <a:latin typeface="+mn-lt"/>
              </a:rPr>
              <a:t>  Active Virus / Anti Spam</a:t>
            </a:r>
          </a:p>
          <a:p>
            <a:pPr lvl="0">
              <a:lnSpc>
                <a:spcPct val="120000"/>
              </a:lnSpc>
              <a:buFont typeface="Arial" pitchFamily="34" charset="0"/>
              <a:buChar char="•"/>
              <a:defRPr/>
            </a:pPr>
            <a:r>
              <a:rPr lang="en-US" sz="1200" dirty="0">
                <a:solidFill>
                  <a:prstClr val="white"/>
                </a:solidFill>
                <a:latin typeface="+mn-lt"/>
              </a:rPr>
              <a:t>  Access to GAL</a:t>
            </a:r>
          </a:p>
          <a:p>
            <a:pPr lvl="0">
              <a:lnSpc>
                <a:spcPct val="120000"/>
              </a:lnSpc>
              <a:buFont typeface="Arial" pitchFamily="34" charset="0"/>
              <a:buChar char="•"/>
              <a:defRPr/>
            </a:pPr>
            <a:r>
              <a:rPr lang="en-US" sz="1200" dirty="0">
                <a:solidFill>
                  <a:prstClr val="white"/>
                </a:solidFill>
                <a:latin typeface="+mn-lt"/>
              </a:rPr>
              <a:t>  Personal Contacts</a:t>
            </a:r>
          </a:p>
          <a:p>
            <a:pPr lvl="0">
              <a:lnSpc>
                <a:spcPct val="120000"/>
              </a:lnSpc>
              <a:buFont typeface="Arial" pitchFamily="34" charset="0"/>
              <a:buChar char="•"/>
              <a:defRPr/>
            </a:pPr>
            <a:r>
              <a:rPr lang="en-US" sz="1200" dirty="0">
                <a:solidFill>
                  <a:prstClr val="white"/>
                </a:solidFill>
                <a:latin typeface="+mn-lt"/>
              </a:rPr>
              <a:t>  Calendar</a:t>
            </a:r>
          </a:p>
          <a:p>
            <a:pPr lvl="0">
              <a:lnSpc>
                <a:spcPct val="120000"/>
              </a:lnSpc>
              <a:buFont typeface="Arial" pitchFamily="34" charset="0"/>
              <a:buChar char="•"/>
              <a:defRPr/>
            </a:pPr>
            <a:r>
              <a:rPr lang="en-US" sz="1200" dirty="0">
                <a:solidFill>
                  <a:prstClr val="white"/>
                </a:solidFill>
                <a:latin typeface="+mn-lt"/>
              </a:rPr>
              <a:t>  SharePoint Access (0 MB)</a:t>
            </a:r>
          </a:p>
          <a:p>
            <a:pPr lvl="0">
              <a:lnSpc>
                <a:spcPct val="120000"/>
              </a:lnSpc>
              <a:buFont typeface="Arial" pitchFamily="34" charset="0"/>
              <a:buChar char="•"/>
              <a:defRPr/>
            </a:pPr>
            <a:r>
              <a:rPr lang="en-US" sz="1200" dirty="0">
                <a:solidFill>
                  <a:prstClr val="white"/>
                </a:solidFill>
                <a:latin typeface="+mn-lt"/>
              </a:rPr>
              <a:t>  Office Viewers</a:t>
            </a:r>
            <a:endParaRPr lang="en-US" sz="1200" dirty="0">
              <a:ln>
                <a:solidFill>
                  <a:schemeClr val="bg1">
                    <a:alpha val="0"/>
                  </a:schemeClr>
                </a:solidFill>
              </a:ln>
            </a:endParaRPr>
          </a:p>
          <a:p>
            <a:endParaRPr lang="en-US" dirty="0"/>
          </a:p>
        </p:txBody>
      </p:sp>
      <p:sp>
        <p:nvSpPr>
          <p:cNvPr id="4" name="Slide Number Placeholder 3"/>
          <p:cNvSpPr>
            <a:spLocks noGrp="1"/>
          </p:cNvSpPr>
          <p:nvPr>
            <p:ph type="sldNum" sz="quarter" idx="10"/>
          </p:nvPr>
        </p:nvSpPr>
        <p:spPr/>
        <p:txBody>
          <a:bodyPr/>
          <a:lstStyle/>
          <a:p>
            <a:fld id="{593F8F92-30CB-4C2A-B982-270B6DF67430}" type="slidenum">
              <a:rPr lang="en-US" smtClean="0"/>
              <a:t>14</a:t>
            </a:fld>
            <a:endParaRPr lang="en-US"/>
          </a:p>
        </p:txBody>
      </p:sp>
    </p:spTree>
    <p:extLst>
      <p:ext uri="{BB962C8B-B14F-4D97-AF65-F5344CB8AC3E}">
        <p14:creationId xmlns:p14="http://schemas.microsoft.com/office/powerpoint/2010/main" val="1099290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fontScale="25000" lnSpcReduction="20000"/>
          </a:bodyPr>
          <a:lstStyle/>
          <a:p>
            <a:pPr defTabSz="933199">
              <a:spcAft>
                <a:spcPts val="340"/>
              </a:spcAft>
              <a:defRPr/>
            </a:pPr>
            <a:r>
              <a:rPr lang="en-US" b="1" dirty="0" smtClean="0"/>
              <a:t>Lync Online:</a:t>
            </a:r>
          </a:p>
          <a:p>
            <a:pPr>
              <a:spcAft>
                <a:spcPts val="1200"/>
              </a:spcAft>
            </a:pPr>
            <a:r>
              <a:rPr lang="en-US" sz="900" dirty="0" smtClean="0">
                <a:gradFill>
                  <a:gsLst>
                    <a:gs pos="0">
                      <a:schemeClr val="tx1">
                        <a:lumMod val="75000"/>
                        <a:lumOff val="25000"/>
                      </a:schemeClr>
                    </a:gs>
                    <a:gs pos="100000">
                      <a:schemeClr val="tx1">
                        <a:lumMod val="75000"/>
                        <a:lumOff val="25000"/>
                      </a:schemeClr>
                    </a:gs>
                  </a:gsLst>
                  <a:lin ang="5400000" scaled="0"/>
                </a:gradFill>
              </a:rPr>
              <a:t>By 2013, 95% of workers in Global 100 organizations will use the IM client </a:t>
            </a:r>
            <a:br>
              <a:rPr lang="en-US" sz="900" dirty="0" smtClean="0">
                <a:gradFill>
                  <a:gsLst>
                    <a:gs pos="0">
                      <a:schemeClr val="tx1">
                        <a:lumMod val="75000"/>
                        <a:lumOff val="25000"/>
                      </a:schemeClr>
                    </a:gs>
                    <a:gs pos="100000">
                      <a:schemeClr val="tx1">
                        <a:lumMod val="75000"/>
                        <a:lumOff val="25000"/>
                      </a:schemeClr>
                    </a:gs>
                  </a:gsLst>
                  <a:lin ang="5400000" scaled="0"/>
                </a:gradFill>
              </a:rPr>
            </a:br>
            <a:r>
              <a:rPr lang="en-US" sz="900" dirty="0" smtClean="0">
                <a:gradFill>
                  <a:gsLst>
                    <a:gs pos="0">
                      <a:schemeClr val="tx1">
                        <a:lumMod val="75000"/>
                        <a:lumOff val="25000"/>
                      </a:schemeClr>
                    </a:gs>
                    <a:gs pos="100000">
                      <a:schemeClr val="tx1">
                        <a:lumMod val="75000"/>
                        <a:lumOff val="25000"/>
                      </a:schemeClr>
                    </a:gs>
                  </a:gsLst>
                  <a:lin ang="5400000" scaled="0"/>
                </a:gradFill>
              </a:rPr>
              <a:t>as their primary interface for computer-based, real-time communications.” </a:t>
            </a:r>
            <a:endParaRPr lang="en-US" sz="900" dirty="0" smtClean="0">
              <a:solidFill>
                <a:schemeClr val="tx2">
                  <a:alpha val="99000"/>
                </a:schemeClr>
              </a:solidFill>
            </a:endParaRPr>
          </a:p>
          <a:p>
            <a:pPr>
              <a:spcAft>
                <a:spcPts val="1200"/>
              </a:spcAft>
            </a:pPr>
            <a:r>
              <a:rPr lang="en-US" sz="800" dirty="0" smtClean="0">
                <a:gradFill>
                  <a:gsLst>
                    <a:gs pos="0">
                      <a:schemeClr val="accent1"/>
                    </a:gs>
                    <a:gs pos="100000">
                      <a:schemeClr val="accent1"/>
                    </a:gs>
                  </a:gsLst>
                  <a:lin ang="5400000" scaled="0"/>
                </a:gradFill>
              </a:rPr>
              <a:t>(Source: Gartner, MarketScope for Enterprise Instant Messaging and Presence. 10/8/2010)</a:t>
            </a:r>
          </a:p>
          <a:p>
            <a:pPr defTabSz="933199">
              <a:spcAft>
                <a:spcPts val="340"/>
              </a:spcAft>
              <a:defRPr/>
            </a:pPr>
            <a:endParaRPr lang="en-US" b="1" dirty="0" smtClean="0"/>
          </a:p>
          <a:p>
            <a:pPr defTabSz="933199">
              <a:spcAft>
                <a:spcPts val="340"/>
              </a:spcAft>
              <a:defRPr/>
            </a:pPr>
            <a:r>
              <a:rPr lang="en-US" b="1" dirty="0" smtClean="0"/>
              <a:t>Office </a:t>
            </a:r>
            <a:r>
              <a:rPr lang="en-US" b="1" dirty="0"/>
              <a:t>Professional Plus</a:t>
            </a:r>
          </a:p>
          <a:p>
            <a:r>
              <a:rPr lang="en-US" dirty="0"/>
              <a:t>With Microsoft® Office Professional Plus, you get the latest version of the Office applications, seamlessly connected and delivered with cloud services, so you can access your documents, email, and calendars from virtually any device. Office Professional Plus includes the new Office Web Apps, online companions to Word, Excel, PowerPoint, and OneNote, which let you review and make light edits to documents directly from a browser.</a:t>
            </a:r>
          </a:p>
          <a:p>
            <a:r>
              <a:rPr lang="en-US" u="sng" dirty="0"/>
              <a:t>Features:</a:t>
            </a:r>
          </a:p>
          <a:p>
            <a:pPr marL="174982" indent="-174982">
              <a:buFont typeface="Arial" pitchFamily="34" charset="0"/>
              <a:buChar char="•"/>
            </a:pPr>
            <a:r>
              <a:rPr lang="en-US" dirty="0"/>
              <a:t>The flexible pay-as-you-go, per-user licensing of Office Professional Plus provides your organization with purchasing flexibility, and robust management and deployment tools give you the IT control to adapt to evolving business needs.</a:t>
            </a:r>
          </a:p>
          <a:p>
            <a:pPr marL="174982" indent="-174982">
              <a:buFont typeface="Arial" pitchFamily="34" charset="0"/>
              <a:buChar char="•"/>
            </a:pPr>
            <a:r>
              <a:rPr lang="en-US" dirty="0"/>
              <a:t>Master your inbox and calendar with Conversation View and other advanced management tools in Outlook</a:t>
            </a:r>
          </a:p>
          <a:p>
            <a:pPr marL="174982" indent="-174982">
              <a:buFont typeface="Arial" pitchFamily="34" charset="0"/>
              <a:buChar char="•"/>
            </a:pPr>
            <a:r>
              <a:rPr lang="en-US" dirty="0"/>
              <a:t>Leverage the power of business and social networking right within Outlook with the Outlook Social Connector</a:t>
            </a:r>
          </a:p>
          <a:p>
            <a:pPr marL="174982" indent="-174982">
              <a:buFont typeface="Arial" pitchFamily="34" charset="0"/>
              <a:buChar char="•"/>
            </a:pPr>
            <a:r>
              <a:rPr lang="en-US" dirty="0"/>
              <a:t>Collaborate with control and confidence with co-authoring</a:t>
            </a:r>
          </a:p>
          <a:p>
            <a:pPr marL="174982" indent="-174982">
              <a:buFont typeface="Arial" pitchFamily="34" charset="0"/>
              <a:buChar char="•"/>
            </a:pPr>
            <a:r>
              <a:rPr lang="en-US" dirty="0"/>
              <a:t>Instantly share slideshows, across town or around the world with PowerPoint Broadcast Slide Show</a:t>
            </a:r>
          </a:p>
          <a:p>
            <a:pPr marL="174982" indent="-174982">
              <a:buFont typeface="Arial" pitchFamily="34" charset="0"/>
              <a:buChar char="•"/>
            </a:pPr>
            <a:r>
              <a:rPr lang="en-US" dirty="0"/>
              <a:t>Create presentations that are as brilliant to watch as they are easy to create with new video and photo editing tools in PowerPoint </a:t>
            </a:r>
          </a:p>
          <a:p>
            <a:pPr marL="174982" indent="-174982">
              <a:buFont typeface="Arial" pitchFamily="34" charset="0"/>
              <a:buChar char="•"/>
            </a:pPr>
            <a:r>
              <a:rPr lang="en-US" dirty="0"/>
              <a:t>Quickly work with hundreds of millions of rows of data in Excel. Transform enormous quantities of data into meaningful information </a:t>
            </a:r>
          </a:p>
          <a:p>
            <a:pPr marL="174982" indent="-174982">
              <a:buFont typeface="Arial" pitchFamily="34" charset="0"/>
              <a:buChar char="•"/>
            </a:pPr>
            <a:r>
              <a:rPr lang="en-US" dirty="0"/>
              <a:t>Work from virtually any place and any device with the Office Web Apps </a:t>
            </a:r>
            <a:r>
              <a:rPr lang="en-US" baseline="30000" dirty="0"/>
              <a:t>1</a:t>
            </a:r>
            <a:endParaRPr lang="en-US" dirty="0"/>
          </a:p>
          <a:p>
            <a:endParaRPr lang="en-US" dirty="0"/>
          </a:p>
          <a:p>
            <a:r>
              <a:rPr lang="en-US" b="1" dirty="0"/>
              <a:t>SharePoint Online</a:t>
            </a:r>
          </a:p>
          <a:p>
            <a:r>
              <a:rPr lang="en-US" dirty="0"/>
              <a:t>Microsoft® SharePoint Online brings together the familiar SharePoint Server technology now delivered as an online service making the power of the cloud work for your business. SharePoint Online provides a central place where people can create sites to connect colleagues, partners and customers.</a:t>
            </a:r>
          </a:p>
          <a:p>
            <a:r>
              <a:rPr lang="en-US" dirty="0"/>
              <a:t> </a:t>
            </a:r>
          </a:p>
          <a:p>
            <a:r>
              <a:rPr lang="en-US" u="sng" dirty="0"/>
              <a:t>Features:</a:t>
            </a:r>
          </a:p>
          <a:p>
            <a:pPr marL="174982" indent="-174982">
              <a:buFont typeface="Arial" pitchFamily="34" charset="0"/>
              <a:buChar char="•"/>
            </a:pPr>
            <a:r>
              <a:rPr lang="en-US" dirty="0"/>
              <a:t>Access to a personal site for individuals to store documents, share interests and quickly access their content from anywhere</a:t>
            </a:r>
          </a:p>
          <a:p>
            <a:pPr marL="174982" indent="-174982">
              <a:buFont typeface="Arial" pitchFamily="34" charset="0"/>
              <a:buChar char="•"/>
            </a:pPr>
            <a:r>
              <a:rPr lang="en-US" dirty="0"/>
              <a:t>Designed to work with the Microsoft Office applications individuals having been using for decades</a:t>
            </a:r>
          </a:p>
          <a:p>
            <a:pPr marL="174982" indent="-174982">
              <a:buFont typeface="Arial" pitchFamily="34" charset="0"/>
              <a:buChar char="•"/>
            </a:pPr>
            <a:r>
              <a:rPr lang="en-US" dirty="0"/>
              <a:t>Business units or workgroups can create team sites to share documents, task lists, and schedules to keep everyone in sync</a:t>
            </a:r>
          </a:p>
          <a:p>
            <a:pPr marL="174982" indent="-174982">
              <a:buFont typeface="Arial" pitchFamily="34" charset="0"/>
              <a:buChar char="•"/>
            </a:pPr>
            <a:r>
              <a:rPr lang="en-US" dirty="0"/>
              <a:t>Create project sites using SharePoint Online to automatically track documents, monitor project tasks, and milestones</a:t>
            </a:r>
          </a:p>
          <a:p>
            <a:pPr marL="174982" indent="-174982">
              <a:buFont typeface="Arial" pitchFamily="34" charset="0"/>
              <a:buChar char="•"/>
            </a:pPr>
            <a:r>
              <a:rPr lang="en-US" dirty="0"/>
              <a:t>Create sites to communicate business priorities and information to the entire organization </a:t>
            </a:r>
          </a:p>
          <a:p>
            <a:pPr marL="174982" indent="-174982">
              <a:buFont typeface="Arial" pitchFamily="34" charset="0"/>
              <a:buChar char="•"/>
            </a:pPr>
            <a:r>
              <a:rPr lang="en-US" dirty="0"/>
              <a:t>Build vibrant and engaged communities inside and outside your organization</a:t>
            </a:r>
          </a:p>
          <a:p>
            <a:pPr marL="174982" indent="-174982">
              <a:buFont typeface="Arial" pitchFamily="34" charset="0"/>
              <a:buChar char="•"/>
            </a:pPr>
            <a:r>
              <a:rPr lang="en-US" dirty="0"/>
              <a:t>Create sites to manage and share information securely with partners and  customers </a:t>
            </a:r>
          </a:p>
          <a:p>
            <a:pPr marL="174982" indent="-174982">
              <a:buFont typeface="Arial" pitchFamily="34" charset="0"/>
              <a:buChar char="•"/>
            </a:pPr>
            <a:r>
              <a:rPr lang="en-US" dirty="0"/>
              <a:t>Social Networking capabilities such as activity feeds, blogs and wikis to help build community </a:t>
            </a:r>
          </a:p>
          <a:p>
            <a:pPr marL="174982" indent="-174982">
              <a:buFont typeface="Arial" pitchFamily="34" charset="0"/>
              <a:buChar char="•"/>
            </a:pPr>
            <a:r>
              <a:rPr lang="en-US" dirty="0"/>
              <a:t>Financially-backed, guaranteed 99.9% uptime Service Level Agreement</a:t>
            </a:r>
          </a:p>
          <a:p>
            <a:endParaRPr lang="en-US" b="1"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3385833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fontScale="92500" lnSpcReduction="20000"/>
          </a:bodyPr>
          <a:lstStyle/>
          <a:p>
            <a:r>
              <a:rPr lang="en-US" dirty="0" smtClean="0"/>
              <a:t>Customers are saying several</a:t>
            </a:r>
            <a:r>
              <a:rPr lang="en-US" baseline="0" dirty="0" smtClean="0"/>
              <a:t> factors are driving the future of productivity.</a:t>
            </a:r>
            <a:endParaRPr lang="en-US" dirty="0" smtClean="0"/>
          </a:p>
          <a:p>
            <a:endParaRPr lang="en-US" dirty="0" smtClean="0"/>
          </a:p>
          <a:p>
            <a:r>
              <a:rPr lang="en-US" dirty="0" smtClean="0"/>
              <a:t>Increasingly Challenging Environment:</a:t>
            </a:r>
          </a:p>
          <a:p>
            <a:endParaRPr lang="en-US" dirty="0" smtClean="0"/>
          </a:p>
          <a:p>
            <a:r>
              <a:rPr lang="en-US" dirty="0" smtClean="0"/>
              <a:t>Consumerization of IT</a:t>
            </a:r>
          </a:p>
          <a:p>
            <a:pPr lvl="1"/>
            <a:r>
              <a:rPr lang="en-US" dirty="0" smtClean="0"/>
              <a:t>Insecure, risky consumer-grade applications installed by enterprise users</a:t>
            </a:r>
          </a:p>
          <a:p>
            <a:pPr lvl="1"/>
            <a:r>
              <a:rPr lang="en-US" dirty="0" smtClean="0"/>
              <a:t>Demand for popular capabilities (social networks, IM, blogging, mashups, etc.) at work</a:t>
            </a:r>
          </a:p>
          <a:p>
            <a:pPr lvl="1"/>
            <a:r>
              <a:rPr lang="en-US" dirty="0" smtClean="0"/>
              <a:t>Sharing of enterprise data on public networks (LinkedIn, Facebook, etc.)</a:t>
            </a:r>
          </a:p>
          <a:p>
            <a:r>
              <a:rPr lang="en-US" dirty="0" smtClean="0"/>
              <a:t>Multigenerational workforce</a:t>
            </a:r>
          </a:p>
          <a:p>
            <a:pPr lvl="1"/>
            <a:r>
              <a:rPr lang="en-US" dirty="0" smtClean="0"/>
              <a:t>3 generations – Boomers (b.1946-1962), GenX (1963-1980), Millennials (b.1981-2000) with different workstyles and attitudes toward technology</a:t>
            </a:r>
          </a:p>
          <a:p>
            <a:pPr lvl="1"/>
            <a:r>
              <a:rPr lang="en-US" dirty="0" smtClean="0"/>
              <a:t>80 million Millennials in U.S., 3.6B worldwide – 4 million enter U.S. workforce each year</a:t>
            </a:r>
          </a:p>
          <a:p>
            <a:pPr lvl="1"/>
            <a:r>
              <a:rPr lang="en-US" dirty="0" smtClean="0"/>
              <a:t>Boomers deferring retirement, second careers</a:t>
            </a:r>
          </a:p>
          <a:p>
            <a:r>
              <a:rPr lang="en-US" dirty="0" smtClean="0"/>
              <a:t>Rise of the cloud</a:t>
            </a:r>
          </a:p>
          <a:p>
            <a:pPr lvl="1"/>
            <a:r>
              <a:rPr lang="en-US" dirty="0" smtClean="0"/>
              <a:t>Main customer concerns: control, security – still questions about cloud in minds of some</a:t>
            </a:r>
          </a:p>
          <a:p>
            <a:pPr lvl="1"/>
            <a:r>
              <a:rPr lang="en-US" dirty="0" smtClean="0"/>
              <a:t>20% of businesses will own no IT assets by 2012</a:t>
            </a:r>
          </a:p>
          <a:p>
            <a:pPr lvl="1"/>
            <a:r>
              <a:rPr lang="en-US" dirty="0" smtClean="0"/>
              <a:t>Most enterprises looking at hybrid cloud/on-premise deployments</a:t>
            </a:r>
          </a:p>
          <a:p>
            <a:r>
              <a:rPr lang="en-US" dirty="0" smtClean="0"/>
              <a:t>Infrastructure cost and complexity</a:t>
            </a:r>
          </a:p>
          <a:p>
            <a:pPr lvl="1"/>
            <a:r>
              <a:rPr lang="en-US" dirty="0" smtClean="0"/>
              <a:t>Too many systems/vendors in data center</a:t>
            </a:r>
          </a:p>
          <a:p>
            <a:pPr lvl="1"/>
            <a:r>
              <a:rPr lang="en-US" dirty="0" smtClean="0"/>
              <a:t>Average $1B company maintains 48 disparate financial systems</a:t>
            </a:r>
          </a:p>
          <a:p>
            <a:pPr lvl="1"/>
            <a:r>
              <a:rPr lang="en-US" dirty="0" smtClean="0"/>
              <a:t>Complicated by M&amp;A activity, need to maintain legacy systems</a:t>
            </a:r>
          </a:p>
          <a:p>
            <a:r>
              <a:rPr lang="en-US" dirty="0" smtClean="0"/>
              <a:t>Diverse and distributed workforce</a:t>
            </a:r>
          </a:p>
          <a:p>
            <a:pPr lvl="1"/>
            <a:r>
              <a:rPr lang="en-US" dirty="0" smtClean="0"/>
              <a:t>Remote workers – 84% of organizations have a remote workforce</a:t>
            </a:r>
          </a:p>
          <a:p>
            <a:pPr lvl="1"/>
            <a:r>
              <a:rPr lang="en-US" dirty="0" smtClean="0"/>
              <a:t>Increasingly sophisticated mobile apps, mobile devices</a:t>
            </a:r>
          </a:p>
          <a:p>
            <a:pPr lvl="1"/>
            <a:r>
              <a:rPr lang="en-US" dirty="0" smtClean="0"/>
              <a:t>Increasing use of contingent staff, contractors, outsourcing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2758700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fontScale="25000" lnSpcReduction="20000"/>
          </a:bodyPr>
          <a:lstStyle/>
          <a:p>
            <a:pPr>
              <a:defRPr/>
            </a:pPr>
            <a:r>
              <a:rPr lang="en-US" sz="3300" dirty="0"/>
              <a:t>We have been making continuous investment and upgrades to the services we introduced. We work with our customers and partners and get their input on scenarios and features, which helps us to identify top features and prioritize those. Below is a list of key feature upgrades since  the launch of BPOS: </a:t>
            </a:r>
          </a:p>
          <a:p>
            <a:pPr>
              <a:defRPr/>
            </a:pPr>
            <a:endParaRPr lang="en-US" sz="3300" dirty="0"/>
          </a:p>
          <a:p>
            <a:pPr>
              <a:defRPr/>
            </a:pPr>
            <a:r>
              <a:rPr lang="en-US" sz="3300" dirty="0"/>
              <a:t>Jan 2010</a:t>
            </a:r>
          </a:p>
          <a:p>
            <a:pPr marL="171430" indent="-171430">
              <a:buFont typeface="Arial" pitchFamily="34" charset="0"/>
              <a:buChar char="•"/>
              <a:defRPr/>
            </a:pPr>
            <a:r>
              <a:rPr lang="en-US" sz="3300" dirty="0"/>
              <a:t>Outlook 2003 Connector</a:t>
            </a:r>
          </a:p>
          <a:p>
            <a:pPr marL="171430" indent="-171430">
              <a:buFont typeface="Arial" pitchFamily="34" charset="0"/>
              <a:buChar char="•"/>
              <a:defRPr/>
            </a:pPr>
            <a:r>
              <a:rPr lang="en-US" sz="3300" dirty="0"/>
              <a:t>Exchange Online Usage Reporting</a:t>
            </a:r>
          </a:p>
          <a:p>
            <a:pPr marL="171430" indent="-171430">
              <a:buFont typeface="Arial" pitchFamily="34" charset="0"/>
              <a:buChar char="•"/>
              <a:defRPr/>
            </a:pPr>
            <a:r>
              <a:rPr lang="en-US" sz="3300" dirty="0"/>
              <a:t>Expand Languages and Markets</a:t>
            </a:r>
          </a:p>
          <a:p>
            <a:pPr marL="171430" indent="-171430">
              <a:buFont typeface="Arial" pitchFamily="34" charset="0"/>
              <a:buChar char="•"/>
              <a:defRPr/>
            </a:pPr>
            <a:r>
              <a:rPr lang="en-US" sz="3300" dirty="0"/>
              <a:t>CRM integration with Exchange Online</a:t>
            </a:r>
          </a:p>
          <a:p>
            <a:pPr marL="171430" indent="-171430">
              <a:buFont typeface="Arial" pitchFamily="34" charset="0"/>
              <a:buChar char="•"/>
              <a:defRPr/>
            </a:pPr>
            <a:r>
              <a:rPr lang="en-US" sz="3300" dirty="0"/>
              <a:t>Delegate Administration</a:t>
            </a:r>
          </a:p>
          <a:p>
            <a:pPr marL="171430" indent="-171430">
              <a:buFont typeface="Arial" pitchFamily="34" charset="0"/>
              <a:buChar char="•"/>
              <a:defRPr/>
            </a:pPr>
            <a:r>
              <a:rPr lang="en-US" sz="3300" dirty="0"/>
              <a:t>Multi-tenant Blackberry Device Support</a:t>
            </a:r>
          </a:p>
          <a:p>
            <a:pPr marL="171430" indent="-171430">
              <a:buFont typeface="Arial" pitchFamily="34" charset="0"/>
              <a:buChar char="•"/>
              <a:defRPr/>
            </a:pPr>
            <a:endParaRPr lang="en-US" sz="3300" dirty="0"/>
          </a:p>
          <a:p>
            <a:pPr>
              <a:defRPr/>
            </a:pPr>
            <a:r>
              <a:rPr lang="en-US" sz="3300" dirty="0"/>
              <a:t>March 2010</a:t>
            </a:r>
          </a:p>
          <a:p>
            <a:pPr marL="171430" indent="-171430">
              <a:buFont typeface="Arial" pitchFamily="34" charset="0"/>
              <a:buChar char="•"/>
              <a:defRPr/>
            </a:pPr>
            <a:r>
              <a:rPr lang="en-US" sz="3300" dirty="0"/>
              <a:t>25 GB mailbox storage per user default</a:t>
            </a:r>
          </a:p>
          <a:p>
            <a:pPr marL="171430" indent="-171430">
              <a:buFont typeface="Arial" pitchFamily="34" charset="0"/>
              <a:buChar char="•"/>
              <a:defRPr/>
            </a:pPr>
            <a:r>
              <a:rPr lang="en-US" sz="3300" dirty="0"/>
              <a:t>Extend SharePoint site collection limit</a:t>
            </a:r>
          </a:p>
          <a:p>
            <a:pPr marL="171430" indent="-171430">
              <a:buFont typeface="Arial" pitchFamily="34" charset="0"/>
              <a:buChar char="•"/>
              <a:defRPr/>
            </a:pPr>
            <a:r>
              <a:rPr lang="en-US" sz="3300" dirty="0"/>
              <a:t>Improved domain management</a:t>
            </a:r>
          </a:p>
          <a:p>
            <a:pPr marL="171430" indent="-171430">
              <a:buFont typeface="Arial" pitchFamily="34" charset="0"/>
              <a:buChar char="•"/>
              <a:defRPr/>
            </a:pPr>
            <a:r>
              <a:rPr lang="en-US" sz="3300" dirty="0"/>
              <a:t>File attachments to service requests</a:t>
            </a:r>
          </a:p>
          <a:p>
            <a:pPr marL="171430" indent="-171430">
              <a:buFont typeface="Arial" pitchFamily="34" charset="0"/>
              <a:buChar char="•"/>
              <a:defRPr/>
            </a:pPr>
            <a:r>
              <a:rPr lang="en-US" sz="3300" dirty="0"/>
              <a:t>Support for Mac OS X Snow Leopard</a:t>
            </a:r>
          </a:p>
          <a:p>
            <a:pPr marL="171430" indent="-171430">
              <a:buFont typeface="Arial" pitchFamily="34" charset="0"/>
              <a:buChar char="•"/>
              <a:defRPr/>
            </a:pPr>
            <a:r>
              <a:rPr lang="en-US" sz="3300" dirty="0"/>
              <a:t>Publication Process</a:t>
            </a:r>
          </a:p>
          <a:p>
            <a:pPr marL="171430" indent="-171430">
              <a:buFont typeface="Arial" pitchFamily="34" charset="0"/>
              <a:buChar char="•"/>
              <a:defRPr/>
            </a:pPr>
            <a:r>
              <a:rPr lang="en-US" sz="3300" dirty="0"/>
              <a:t>Enhance service communication via RSS</a:t>
            </a:r>
          </a:p>
          <a:p>
            <a:pPr>
              <a:defRPr/>
            </a:pPr>
            <a:endParaRPr lang="en-US" sz="3300" dirty="0"/>
          </a:p>
          <a:p>
            <a:pPr>
              <a:defRPr/>
            </a:pPr>
            <a:r>
              <a:rPr lang="en-US" sz="3300" dirty="0"/>
              <a:t>April 2010</a:t>
            </a:r>
          </a:p>
          <a:p>
            <a:pPr marL="171430" indent="-171430">
              <a:buFont typeface="Arial" pitchFamily="34" charset="0"/>
              <a:buChar char="•"/>
              <a:defRPr/>
            </a:pPr>
            <a:r>
              <a:rPr lang="en-US" sz="3300" dirty="0"/>
              <a:t>Extend service in 17 additional markets</a:t>
            </a:r>
          </a:p>
          <a:p>
            <a:pPr>
              <a:defRPr/>
            </a:pPr>
            <a:endParaRPr lang="en-US" sz="3300" dirty="0"/>
          </a:p>
          <a:p>
            <a:pPr lvl="0">
              <a:defRPr/>
            </a:pPr>
            <a:r>
              <a:rPr lang="en-US" sz="3300" dirty="0"/>
              <a:t>July 2010</a:t>
            </a:r>
          </a:p>
          <a:p>
            <a:pPr marL="171430" indent="-171430">
              <a:buFont typeface="Arial" pitchFamily="34" charset="0"/>
              <a:buChar char="•"/>
              <a:defRPr/>
            </a:pPr>
            <a:r>
              <a:rPr lang="en-US" sz="3300" dirty="0"/>
              <a:t>Hosted Blackberry Administration Center</a:t>
            </a:r>
          </a:p>
          <a:p>
            <a:pPr marL="171430" indent="-171430">
              <a:buFont typeface="Arial" pitchFamily="34" charset="0"/>
              <a:buChar char="•"/>
              <a:defRPr/>
            </a:pPr>
            <a:r>
              <a:rPr lang="en-US" sz="3300" dirty="0"/>
              <a:t>Office 2010 support</a:t>
            </a:r>
          </a:p>
          <a:p>
            <a:pPr marL="171430" indent="-171430">
              <a:buFont typeface="Arial" pitchFamily="34" charset="0"/>
              <a:buChar char="•"/>
              <a:defRPr/>
            </a:pPr>
            <a:r>
              <a:rPr lang="en-US" sz="3300" dirty="0"/>
              <a:t>Enhance Powershell scripting</a:t>
            </a:r>
          </a:p>
          <a:p>
            <a:pPr>
              <a:defRPr/>
            </a:pPr>
            <a:endParaRPr lang="en-US" sz="3300" dirty="0"/>
          </a:p>
          <a:p>
            <a:pPr>
              <a:defRPr/>
            </a:pPr>
            <a:r>
              <a:rPr lang="en-US" sz="3300" dirty="0"/>
              <a:t>Preview Q4 2010</a:t>
            </a:r>
          </a:p>
          <a:p>
            <a:pPr marL="171430" indent="-171430">
              <a:buFont typeface="Arial" pitchFamily="34" charset="0"/>
              <a:buChar char="•"/>
              <a:defRPr/>
            </a:pPr>
            <a:r>
              <a:rPr lang="en-US" sz="3300" dirty="0"/>
              <a:t>Update with Exchange Server 2010 </a:t>
            </a:r>
          </a:p>
          <a:p>
            <a:pPr marL="171430" indent="-171430">
              <a:buFont typeface="Arial" pitchFamily="34" charset="0"/>
              <a:buChar char="•"/>
              <a:defRPr/>
            </a:pPr>
            <a:r>
              <a:rPr lang="en-US" sz="3300" dirty="0"/>
              <a:t>Update with SharePoint Server 2010</a:t>
            </a:r>
          </a:p>
          <a:p>
            <a:pPr marL="171430" indent="-171430">
              <a:buFont typeface="Arial" pitchFamily="34" charset="0"/>
              <a:buChar char="•"/>
              <a:defRPr/>
            </a:pPr>
            <a:r>
              <a:rPr lang="en-US" sz="3300" dirty="0"/>
              <a:t>Update with Lync Server 2010 </a:t>
            </a:r>
          </a:p>
          <a:p>
            <a:pPr marL="171430" indent="-171430">
              <a:buFont typeface="Arial" pitchFamily="34" charset="0"/>
              <a:buChar char="•"/>
              <a:defRPr/>
            </a:pPr>
            <a:r>
              <a:rPr lang="en-US" sz="3300" dirty="0"/>
              <a:t>Office Web Apps </a:t>
            </a:r>
          </a:p>
          <a:p>
            <a:pPr marL="171430" indent="-171430">
              <a:buFont typeface="Arial" pitchFamily="34" charset="0"/>
              <a:buChar char="•"/>
              <a:defRPr/>
            </a:pPr>
            <a:r>
              <a:rPr lang="en-US" sz="3300" dirty="0"/>
              <a:t>Free/Busy co-existence</a:t>
            </a:r>
          </a:p>
          <a:p>
            <a:pPr marL="171430" indent="-171430">
              <a:buFont typeface="Arial" pitchFamily="34" charset="0"/>
              <a:buChar char="•"/>
              <a:defRPr/>
            </a:pPr>
            <a:r>
              <a:rPr lang="en-US" sz="3300" dirty="0"/>
              <a:t>Single sign on with identity federation</a:t>
            </a:r>
          </a:p>
          <a:p>
            <a:pPr marL="171430" indent="-171430">
              <a:buFont typeface="Arial" pitchFamily="34" charset="0"/>
              <a:buChar char="•"/>
              <a:defRPr/>
            </a:pPr>
            <a:r>
              <a:rPr lang="en-US" sz="3300" dirty="0"/>
              <a:t>Redesigned user interface</a:t>
            </a:r>
          </a:p>
          <a:p>
            <a:pPr marL="171430" indent="-171430">
              <a:buFont typeface="Arial" pitchFamily="34" charset="0"/>
              <a:buChar char="•"/>
              <a:defRPr/>
            </a:pPr>
            <a:r>
              <a:rPr lang="en-US" sz="3300" dirty="0"/>
              <a:t>More administration and access control</a:t>
            </a:r>
          </a:p>
          <a:p>
            <a:pPr>
              <a:defRPr/>
            </a:pPr>
            <a:endParaRPr lang="en-US" sz="11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1018520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67587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675876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949704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2946" y="4422459"/>
            <a:ext cx="5617208" cy="4188777"/>
          </a:xfrm>
          <a:prstGeom prst="rect">
            <a:avLst/>
          </a:prstGeom>
        </p:spPr>
        <p:txBody>
          <a:bodyPr lIns="91573" tIns="45786" rIns="91573" bIns="45786">
            <a:normAutofit fontScale="55000" lnSpcReduction="20000"/>
          </a:bodyPr>
          <a:lstStyle/>
          <a:p>
            <a:pPr defTabSz="915685">
              <a:defRPr/>
            </a:pPr>
            <a:r>
              <a:rPr lang="en-US" dirty="0" smtClean="0"/>
              <a:t>One area that we are very conscious</a:t>
            </a:r>
            <a:r>
              <a:rPr lang="en-US" baseline="0" dirty="0" smtClean="0"/>
              <a:t> of is the importance of security and availability. We want to ensure that customer feel confident that we are protecting their data and the service is highly available. Our service runs on  a set of datacenters that are managed by a centralized organization within Microsoft that are making major investments in datacenter spaces and capabilities. We deploy our service on the latest hardware and network equipments in a N+1 architecture to enable failover capabilities as well as saving your data in a separate geo-redundant location. We are regularly tested by a third party CyberTrust to ensure our infrastructure is secure against attacks. We follow ITIL/MOF in our operational processes and we are in the process of getting our SAS-70 audit to ensure we have strictest level of control. </a:t>
            </a:r>
          </a:p>
          <a:p>
            <a:pPr defTabSz="915685">
              <a:defRPr/>
            </a:pPr>
            <a:endParaRPr lang="en-US" baseline="0" dirty="0" smtClean="0"/>
          </a:p>
          <a:p>
            <a:pPr defTabSz="915685">
              <a:defRPr/>
            </a:pPr>
            <a:r>
              <a:rPr lang="en-US" baseline="0" dirty="0" smtClean="0"/>
              <a:t>Above all, we will provide 24x7 IT Pro support and our service availability is backed by a 99.9% uptime SLA with financial penalties if we fail to meet the SLA. </a:t>
            </a:r>
          </a:p>
          <a:p>
            <a:pPr defTabSz="915685">
              <a:defRPr/>
            </a:pPr>
            <a:endParaRPr lang="en-US" baseline="0" dirty="0" smtClean="0"/>
          </a:p>
          <a:p>
            <a:r>
              <a:rPr lang="en-US" dirty="0">
                <a:latin typeface="Segoe" pitchFamily="34" charset="0"/>
                <a:cs typeface="Segoe UI" pitchFamily="34" charset="0"/>
              </a:rPr>
              <a:t>Physical security is but one part it. When you look, we ultimately need to make sure that since we are providing an internet based service, we are protecting customer’s data in a variety of ways. We look at this as multiple layers of protection. Microsoft is actually providing 9 layers of logical security for our customers and their service and data.  </a:t>
            </a:r>
          </a:p>
          <a:p>
            <a:endParaRPr lang="en-US" dirty="0">
              <a:latin typeface="Segoe" pitchFamily="34" charset="0"/>
              <a:cs typeface="Segoe UI" pitchFamily="34" charset="0"/>
            </a:endParaRPr>
          </a:p>
          <a:p>
            <a:r>
              <a:rPr lang="en-US" dirty="0">
                <a:latin typeface="Segoe" pitchFamily="34" charset="0"/>
                <a:cs typeface="Segoe UI" pitchFamily="34" charset="0"/>
              </a:rPr>
              <a:t>Filtering Routers: these are implemented to protect against any traffic we do not see as well constructed. One of the great benefits of providing a focused service like BPOS is we actually set up the routers to protect against any form of malform data. We block at an aggregate at the edge. </a:t>
            </a:r>
          </a:p>
          <a:p>
            <a:r>
              <a:rPr lang="en-US" dirty="0">
                <a:latin typeface="Segoe" pitchFamily="34" charset="0"/>
                <a:cs typeface="Segoe UI" pitchFamily="34" charset="0"/>
              </a:rPr>
              <a:t>Firewalls are set up as deny all. </a:t>
            </a:r>
          </a:p>
          <a:p>
            <a:endParaRPr lang="en-US" dirty="0">
              <a:latin typeface="Segoe" pitchFamily="34" charset="0"/>
              <a:cs typeface="Segoe UI" pitchFamily="34" charset="0"/>
            </a:endParaRPr>
          </a:p>
          <a:p>
            <a:r>
              <a:rPr lang="en-US" dirty="0">
                <a:latin typeface="Segoe" pitchFamily="34" charset="0"/>
                <a:cs typeface="Segoe UI" pitchFamily="34" charset="0"/>
              </a:rPr>
              <a:t>Behind the firewalls we have an Intrusion Detection System. We have a very sophisticated correlation engine for any intrusion alert that we’re tracking 24 hours a day. </a:t>
            </a:r>
          </a:p>
          <a:p>
            <a:endParaRPr lang="en-US" dirty="0">
              <a:latin typeface="Segoe" pitchFamily="34" charset="0"/>
              <a:cs typeface="Segoe UI" pitchFamily="34" charset="0"/>
            </a:endParaRPr>
          </a:p>
          <a:p>
            <a:r>
              <a:rPr lang="en-US" dirty="0">
                <a:latin typeface="Segoe" pitchFamily="34" charset="0"/>
                <a:cs typeface="Segoe UI" pitchFamily="34" charset="0"/>
              </a:rPr>
              <a:t>Below the IDS, we have a level System Level Security. When you look, the service operations organization actually has broad based, dual factor authentication. This means each individual within a support and service operations team have either some sort of secure ID card or a RSH secure ID token that is coupled with their role. Each individual must have a user ID and password and must apply a pin with their secure ID token. Based on the role they have, we grant access per individuals to the service. </a:t>
            </a:r>
          </a:p>
          <a:p>
            <a:r>
              <a:rPr lang="en-US" dirty="0">
                <a:latin typeface="Segoe" pitchFamily="34" charset="0"/>
                <a:cs typeface="Segoe UI" pitchFamily="34" charset="0"/>
              </a:rPr>
              <a:t> </a:t>
            </a:r>
          </a:p>
          <a:p>
            <a:r>
              <a:rPr lang="en-US" dirty="0">
                <a:latin typeface="Segoe" pitchFamily="34" charset="0"/>
                <a:cs typeface="Segoe UI" pitchFamily="34" charset="0"/>
              </a:rPr>
              <a:t>Application Authentication: when you get below the System Level Security, the customers actually have application level authentication. We have a very sophisticated mechanism by which we provide access to data. The structure of the service provides users access to only those capabilities they are designed to have. </a:t>
            </a:r>
          </a:p>
          <a:p>
            <a:endParaRPr lang="en-US" dirty="0">
              <a:latin typeface="Segoe" pitchFamily="34" charset="0"/>
              <a:cs typeface="Segoe UI" pitchFamily="34" charset="0"/>
            </a:endParaRPr>
          </a:p>
          <a:p>
            <a:r>
              <a:rPr lang="en-US" dirty="0">
                <a:latin typeface="Segoe" pitchFamily="34" charset="0"/>
                <a:cs typeface="Segoe UI" pitchFamily="34" charset="0"/>
              </a:rPr>
              <a:t>In the reseller model where a partner is actually providing the service to the customer, they have a level of application authentication that sits over top of that which the customers have. So we’re able to provide a very rich set of security protocols for our customers, as it relates to authentication to the different services.</a:t>
            </a:r>
          </a:p>
          <a:p>
            <a:endParaRPr lang="en-US" dirty="0">
              <a:latin typeface="Segoe" pitchFamily="34" charset="0"/>
              <a:cs typeface="Segoe UI" pitchFamily="34" charset="0"/>
            </a:endParaRPr>
          </a:p>
          <a:p>
            <a:r>
              <a:rPr lang="en-US" dirty="0">
                <a:latin typeface="Segoe" pitchFamily="34" charset="0"/>
                <a:cs typeface="Segoe UI" pitchFamily="34" charset="0"/>
              </a:rPr>
              <a:t>Microsoft, as most people know, has a good history as relates to security and trustworthy computing. Our services are actually designed to make sure that we apply those security methods not only to the software, but we also treat that software as a service. So when we do our threat walling and follow the Windows initiative, we’re thinking about our applications as if they are delivered through the Internet. We apply a significant level of counter measures, such as buffer overflows and SQL injection, we make sure that the applications we’re running are sandboxed so you can’t activate elevated levels of security or access a higher level of authentication when you’re actually doing work within our application. </a:t>
            </a:r>
          </a:p>
          <a:p>
            <a:r>
              <a:rPr lang="en-US" dirty="0">
                <a:latin typeface="Segoe" pitchFamily="34" charset="0"/>
                <a:cs typeface="Segoe UI" pitchFamily="34" charset="0"/>
              </a:rPr>
              <a:t>Virus Scanning is provided for multiple set of capabilities. We actually virus scan at all over our server levels, we have in place intrusion detection at the host and we’re scanning our content via Microsoft ForeFront.</a:t>
            </a:r>
          </a:p>
          <a:p>
            <a:endParaRPr lang="en-US" dirty="0">
              <a:latin typeface="Segoe" pitchFamily="34" charset="0"/>
              <a:cs typeface="Segoe UI" pitchFamily="34" charset="0"/>
            </a:endParaRPr>
          </a:p>
          <a:p>
            <a:r>
              <a:rPr lang="en-US" dirty="0">
                <a:latin typeface="Segoe" pitchFamily="34" charset="0"/>
                <a:cs typeface="Segoe UI" pitchFamily="34" charset="0"/>
              </a:rPr>
              <a:t>Then we have Separate Data Networks. When you look inside the data center, So what when we do our threat walling and follow the Windows initiative. These are implemented in a form that breaks it apart. For example, the data bases are on a separate sub net then from the actual content server or something that is an internet facing device.</a:t>
            </a:r>
          </a:p>
          <a:p>
            <a:r>
              <a:rPr lang="en-US" dirty="0">
                <a:latin typeface="Segoe" pitchFamily="34" charset="0"/>
                <a:cs typeface="Segoe UI" pitchFamily="34" charset="0"/>
              </a:rPr>
              <a:t> </a:t>
            </a:r>
          </a:p>
          <a:p>
            <a:r>
              <a:rPr lang="en-US" dirty="0">
                <a:latin typeface="Segoe" pitchFamily="34" charset="0"/>
                <a:cs typeface="Segoe UI" pitchFamily="34" charset="0"/>
              </a:rPr>
              <a:t>When you look, even though we are an internet facing service, very few devices have direct access to the internet. All of the servers are on some form of non-routable subnet space. </a:t>
            </a:r>
          </a:p>
          <a:p>
            <a:endParaRPr lang="en-US" dirty="0">
              <a:latin typeface="Segoe" pitchFamily="34" charset="0"/>
              <a:cs typeface="Segoe UI" pitchFamily="34" charset="0"/>
            </a:endParaRPr>
          </a:p>
          <a:p>
            <a:r>
              <a:rPr lang="en-US" dirty="0">
                <a:latin typeface="Segoe" pitchFamily="34" charset="0"/>
                <a:cs typeface="Segoe UI" pitchFamily="34" charset="0"/>
              </a:rPr>
              <a:t>Finally you are authenticated into the data. The data itself is never stored on the physical servers, we run separate data networks and the data is stored on dedicated storage devices. So when you look at the content, the content is actually being sent from dedicated storage devices, which allows us to provide significant levels of backup as well. </a:t>
            </a:r>
          </a:p>
          <a:p>
            <a:pPr defTabSz="915685">
              <a:defRPr/>
            </a:pPr>
            <a:endParaRPr lang="en-US" baseline="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12137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2147818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fontScale="62500" lnSpcReduction="20000"/>
          </a:bodyPr>
          <a:lstStyle/>
          <a:p>
            <a:pPr marL="59525" indent="-59525" defTabSz="685726">
              <a:spcAft>
                <a:spcPts val="450"/>
              </a:spcAft>
              <a:buClr>
                <a:srgbClr val="FFC000"/>
              </a:buClr>
              <a:tabLst>
                <a:tab pos="1969159" algn="l"/>
              </a:tabLst>
            </a:pPr>
            <a:r>
              <a:rPr lang="en-US" sz="1600" spc="-24" dirty="0">
                <a:solidFill>
                  <a:schemeClr val="tx2">
                    <a:lumMod val="50000"/>
                    <a:alpha val="99000"/>
                  </a:schemeClr>
                </a:solidFill>
              </a:rPr>
              <a:t>Microsoft has been providing cloud productivity services for over three years, and we have had great success in the marketplace:</a:t>
            </a:r>
          </a:p>
          <a:p>
            <a:pPr marL="742831" lvl="1" indent="-285705"/>
            <a:r>
              <a:rPr lang="en-US" sz="1600" spc="-24" dirty="0">
                <a:solidFill>
                  <a:schemeClr val="tx2">
                    <a:lumMod val="50000"/>
                    <a:alpha val="99000"/>
                  </a:schemeClr>
                </a:solidFill>
              </a:rPr>
              <a:t>40 million+ paying customers of Microsoft Online Services</a:t>
            </a:r>
          </a:p>
          <a:p>
            <a:pPr marL="742831" lvl="1" indent="-285705"/>
            <a:r>
              <a:rPr lang="en-US" sz="1600" spc="-24" dirty="0">
                <a:solidFill>
                  <a:schemeClr val="tx2">
                    <a:lumMod val="50000"/>
                    <a:alpha val="99000"/>
                  </a:schemeClr>
                </a:solidFill>
              </a:rPr>
              <a:t>More than 9,000 business customers</a:t>
            </a:r>
          </a:p>
          <a:p>
            <a:pPr marL="742831" lvl="1" indent="-285705"/>
            <a:r>
              <a:rPr lang="en-US" sz="1600" spc="-24" dirty="0">
                <a:solidFill>
                  <a:schemeClr val="tx2">
                    <a:lumMod val="50000"/>
                    <a:alpha val="99000"/>
                  </a:schemeClr>
                </a:solidFill>
              </a:rPr>
              <a:t>More than 500 government entities</a:t>
            </a:r>
          </a:p>
          <a:p>
            <a:pPr marL="742831" lvl="1" indent="-285705"/>
            <a:r>
              <a:rPr lang="en-US" sz="1600" spc="-24" dirty="0">
                <a:solidFill>
                  <a:schemeClr val="tx2">
                    <a:lumMod val="50000"/>
                    <a:alpha val="99000"/>
                  </a:schemeClr>
                </a:solidFill>
              </a:rPr>
              <a:t>More than 50% of the Fortune 500</a:t>
            </a:r>
          </a:p>
          <a:p>
            <a:pPr marL="742831" lvl="1" indent="-285705"/>
            <a:r>
              <a:rPr lang="en-US" sz="1600" spc="-24" dirty="0">
                <a:solidFill>
                  <a:schemeClr val="tx2">
                    <a:lumMod val="50000"/>
                    <a:alpha val="99000"/>
                  </a:schemeClr>
                </a:solidFill>
              </a:rPr>
              <a:t>70% Exchanging from Notes</a:t>
            </a:r>
          </a:p>
          <a:p>
            <a:pPr marL="742831" lvl="1" indent="-285705"/>
            <a:r>
              <a:rPr lang="en-US" sz="1600" spc="-24" dirty="0">
                <a:solidFill>
                  <a:schemeClr val="tx2">
                    <a:lumMod val="50000"/>
                    <a:alpha val="99000"/>
                  </a:schemeClr>
                </a:solidFill>
              </a:rPr>
              <a:t>16,000 partners committed to BPOS</a:t>
            </a:r>
          </a:p>
          <a:p>
            <a:pPr marL="742831" lvl="1" indent="-285705"/>
            <a:r>
              <a:rPr lang="en-US" sz="1600" spc="-24" dirty="0">
                <a:solidFill>
                  <a:schemeClr val="tx2">
                    <a:lumMod val="50000"/>
                    <a:alpha val="99000"/>
                  </a:schemeClr>
                </a:solidFill>
              </a:rPr>
              <a:t>Global reach: Available in 40 countries and localized into 20 languages</a:t>
            </a:r>
          </a:p>
          <a:p>
            <a:endParaRPr lang="en-US" sz="1600" spc="-24" dirty="0">
              <a:solidFill>
                <a:schemeClr val="tx2">
                  <a:lumMod val="50000"/>
                  <a:alpha val="99000"/>
                </a:schemeClr>
              </a:solidFill>
            </a:endParaRPr>
          </a:p>
          <a:p>
            <a:pPr marL="59525" indent="-59525" defTabSz="685726">
              <a:spcAft>
                <a:spcPts val="450"/>
              </a:spcAft>
              <a:buClr>
                <a:srgbClr val="FFC000"/>
              </a:buClr>
              <a:tabLst>
                <a:tab pos="1969159" algn="l"/>
              </a:tabLst>
            </a:pPr>
            <a:endParaRPr lang="en-US" sz="1600" spc="-24" dirty="0">
              <a:solidFill>
                <a:schemeClr val="tx2">
                  <a:lumMod val="50000"/>
                  <a:alpha val="99000"/>
                </a:schemeClr>
              </a:solidFill>
            </a:endParaRPr>
          </a:p>
          <a:p>
            <a:pPr marL="59525" indent="-59525" defTabSz="685726">
              <a:spcAft>
                <a:spcPts val="450"/>
              </a:spcAft>
              <a:buClr>
                <a:srgbClr val="FFC000"/>
              </a:buClr>
              <a:tabLst>
                <a:tab pos="1969159" algn="l"/>
              </a:tabLst>
            </a:pPr>
            <a:r>
              <a:rPr lang="en-US" sz="1600" spc="-24" dirty="0">
                <a:solidFill>
                  <a:schemeClr val="tx2">
                    <a:lumMod val="50000"/>
                    <a:alpha val="99000"/>
                  </a:schemeClr>
                </a:solidFill>
              </a:rPr>
              <a:t>Depending on your customer, you can pull specific customer references from this site and talk through in this slide: </a:t>
            </a:r>
            <a:r>
              <a:rPr lang="en-US" sz="1600" spc="-24" dirty="0">
                <a:solidFill>
                  <a:schemeClr val="tx2">
                    <a:lumMod val="50000"/>
                    <a:alpha val="99000"/>
                  </a:schemeClr>
                </a:solidFill>
                <a:hlinkClick r:id="rId3"/>
              </a:rPr>
              <a:t>http://infoweb2007/onlineservices/evidence/Pages/CaseStudies.aspx</a:t>
            </a:r>
            <a:r>
              <a:rPr lang="en-US" sz="1600" spc="-24" dirty="0">
                <a:solidFill>
                  <a:schemeClr val="tx2">
                    <a:lumMod val="50000"/>
                    <a:alpha val="99000"/>
                  </a:schemeClr>
                </a:solidFill>
              </a:rPr>
              <a:t>.</a:t>
            </a:r>
          </a:p>
          <a:p>
            <a:pPr marL="59525" indent="-59525" defTabSz="685726">
              <a:spcAft>
                <a:spcPts val="450"/>
              </a:spcAft>
              <a:buClr>
                <a:srgbClr val="FFC000"/>
              </a:buClr>
              <a:tabLst>
                <a:tab pos="1969159" algn="l"/>
              </a:tabLst>
            </a:pPr>
            <a:endParaRPr lang="en-US" sz="1600" spc="-24" dirty="0">
              <a:solidFill>
                <a:schemeClr val="tx2">
                  <a:lumMod val="50000"/>
                  <a:alpha val="99000"/>
                </a:schemeClr>
              </a:solidFill>
            </a:endParaRPr>
          </a:p>
          <a:p>
            <a:pPr marL="59525" indent="-59525" defTabSz="685726">
              <a:spcAft>
                <a:spcPts val="450"/>
              </a:spcAft>
              <a:buClr>
                <a:srgbClr val="FFC000"/>
              </a:buClr>
              <a:tabLst>
                <a:tab pos="1969159" algn="l"/>
              </a:tabLst>
            </a:pPr>
            <a:r>
              <a:rPr lang="en-US" sz="1600" spc="-24" dirty="0">
                <a:solidFill>
                  <a:schemeClr val="tx2">
                    <a:lumMod val="50000"/>
                    <a:alpha val="99000"/>
                  </a:schemeClr>
                </a:solidFill>
              </a:rPr>
              <a:t>Some approved customer quotes:</a:t>
            </a:r>
          </a:p>
          <a:p>
            <a:pPr marL="59525" indent="-59525" defTabSz="685726">
              <a:spcAft>
                <a:spcPts val="450"/>
              </a:spcAft>
              <a:buClr>
                <a:srgbClr val="FFC000"/>
              </a:buClr>
              <a:tabLst>
                <a:tab pos="1969159" algn="l"/>
              </a:tabLst>
            </a:pPr>
            <a:endParaRPr lang="en-US" sz="1600" spc="-24" dirty="0">
              <a:solidFill>
                <a:schemeClr val="tx2">
                  <a:lumMod val="50000"/>
                  <a:alpha val="99000"/>
                </a:schemeClr>
              </a:solidFill>
            </a:endParaRPr>
          </a:p>
          <a:p>
            <a:pPr marL="59525" indent="-59525" defTabSz="685726">
              <a:spcAft>
                <a:spcPts val="450"/>
              </a:spcAft>
              <a:buClr>
                <a:srgbClr val="FFC000"/>
              </a:buClr>
              <a:tabLst>
                <a:tab pos="1969159" algn="l"/>
              </a:tabLst>
            </a:pPr>
            <a:r>
              <a:rPr lang="en-US" sz="1600" spc="-24" dirty="0">
                <a:solidFill>
                  <a:schemeClr val="tx2">
                    <a:lumMod val="50000"/>
                    <a:alpha val="99000"/>
                  </a:schemeClr>
                </a:solidFill>
              </a:rPr>
              <a:t>“The move to Microsoft Online Services will help cut operational costs by an estimated 30% and create a variable cost model that will provide increased flexibility in the future.” Ingo Elfering, VP, Information Technology Strategy, GlaxoSmithKline</a:t>
            </a:r>
          </a:p>
          <a:p>
            <a:pPr marL="59525" indent="-59525" defTabSz="685726">
              <a:spcAft>
                <a:spcPts val="450"/>
              </a:spcAft>
              <a:buClr>
                <a:srgbClr val="FFC000"/>
              </a:buClr>
              <a:tabLst>
                <a:tab pos="1969159" algn="l"/>
              </a:tabLst>
            </a:pPr>
            <a:endParaRPr lang="en-US" sz="1600" spc="-24" dirty="0">
              <a:solidFill>
                <a:schemeClr val="tx2">
                  <a:lumMod val="50000"/>
                  <a:alpha val="99000"/>
                </a:schemeClr>
              </a:solidFill>
            </a:endParaRPr>
          </a:p>
          <a:p>
            <a:pPr marL="59525" indent="-59525" defTabSz="685726">
              <a:spcAft>
                <a:spcPts val="450"/>
              </a:spcAft>
              <a:buClr>
                <a:srgbClr val="FFC000"/>
              </a:buClr>
              <a:tabLst>
                <a:tab pos="1969159" algn="l"/>
              </a:tabLst>
            </a:pPr>
            <a:r>
              <a:rPr lang="en-US" sz="1600" spc="-24" dirty="0">
                <a:solidFill>
                  <a:schemeClr val="tx2">
                    <a:lumMod val="50000"/>
                    <a:alpha val="99000"/>
                  </a:schemeClr>
                </a:solidFill>
              </a:rPr>
              <a:t>“Our users consistently rave about the move to Microsoft Online Services, providing familiar, intuitive solutions that we could trust with our business communications.” Chris Millington, Global CTO, McDonald’s Corporation</a:t>
            </a:r>
          </a:p>
          <a:p>
            <a:pPr marL="59525" indent="-59525" defTabSz="685726">
              <a:spcAft>
                <a:spcPts val="450"/>
              </a:spcAft>
              <a:buClr>
                <a:srgbClr val="FFC000"/>
              </a:buClr>
              <a:tabLst>
                <a:tab pos="1969159" algn="l"/>
              </a:tabLst>
            </a:pPr>
            <a:endParaRPr lang="en-US" sz="1600" spc="-24" dirty="0">
              <a:solidFill>
                <a:schemeClr val="tx2">
                  <a:lumMod val="50000"/>
                  <a:alpha val="99000"/>
                </a:schemeClr>
              </a:solidFill>
            </a:endParaRPr>
          </a:p>
          <a:p>
            <a:pPr marL="59525" indent="-59525" defTabSz="685726">
              <a:spcAft>
                <a:spcPts val="450"/>
              </a:spcAft>
              <a:buClr>
                <a:srgbClr val="FFC000"/>
              </a:buClr>
              <a:tabLst>
                <a:tab pos="1969159" algn="l"/>
              </a:tabLst>
            </a:pPr>
            <a:r>
              <a:rPr lang="en-US" sz="1600" spc="-24" dirty="0">
                <a:solidFill>
                  <a:schemeClr val="tx2">
                    <a:lumMod val="50000"/>
                    <a:alpha val="99000"/>
                  </a:schemeClr>
                </a:solidFill>
              </a:rPr>
              <a:t>“We looked at a variety of cloud-based offerings, and only Microsoft could meet our requirements for reliability. We have already started our rollout, and with Exchange Online, we will consolidate 42 e-mail systems into one, reducing our IT costs by at least 30%.” Olivier Baldassari, CIO, Rexel Group</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566463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194622-4AAE-4D2F-8E8F-580DB9E3ED51}" type="slidenum">
              <a:rPr lang="en-US" smtClean="0"/>
              <a:t>24</a:t>
            </a:fld>
            <a:endParaRPr lang="en-US" dirty="0"/>
          </a:p>
        </p:txBody>
      </p:sp>
    </p:spTree>
    <p:extLst>
      <p:ext uri="{BB962C8B-B14F-4D97-AF65-F5344CB8AC3E}">
        <p14:creationId xmlns:p14="http://schemas.microsoft.com/office/powerpoint/2010/main" val="567675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extLst>
      <p:ext uri="{BB962C8B-B14F-4D97-AF65-F5344CB8AC3E}">
        <p14:creationId xmlns:p14="http://schemas.microsoft.com/office/powerpoint/2010/main" val="812962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baseline="0" dirty="0" smtClean="0"/>
              <a:t>There are some key changes in this line-up from the current deskless offer. The first and foremost is that it moves away from Outlook Web Access Lite to full OWA. In addition, it adds POP support for Exchange, which allows customers to access their mail via a client or device.</a:t>
            </a:r>
          </a:p>
          <a:p>
            <a:endParaRPr lang="en-US" baseline="0" dirty="0" smtClean="0"/>
          </a:p>
          <a:p>
            <a:r>
              <a:rPr lang="en-US" baseline="0" dirty="0" smtClean="0"/>
              <a:t>As we shift to the right-hand side of the slide, it’s important to talk about the enterprise IW as well. Designed for your enterprise workers, Office 365 includes a larger mailbox at 25 GB, full client connectivity with MAPI, mobility with Active sync, and Lync for real-time communication (both IM and conferencing), as well as enterprise features for Exchange and Sharepoint (and of course Office Professional Plus). All these capabilities are part of the Enterprise family. </a:t>
            </a:r>
          </a:p>
          <a:p>
            <a:endParaRPr lang="en-US" baseline="0" dirty="0" smtClean="0"/>
          </a:p>
          <a:p>
            <a:r>
              <a:rPr lang="en-US" baseline="0" dirty="0" smtClean="0"/>
              <a:t>Kiosk profile:</a:t>
            </a:r>
          </a:p>
          <a:p>
            <a:r>
              <a:rPr lang="en-US" baseline="0" dirty="0" smtClean="0"/>
              <a:t>Spends 5-10% or less of their time on a PC</a:t>
            </a:r>
          </a:p>
          <a:p>
            <a:r>
              <a:rPr lang="en-US" baseline="0" dirty="0" smtClean="0"/>
              <a:t>Shares a terminal with other kiosk workers</a:t>
            </a:r>
          </a:p>
          <a:p>
            <a:r>
              <a:rPr lang="en-US" baseline="0" dirty="0" smtClean="0"/>
              <a:t>Hasn’t had access to a corporate mailbox in the past</a:t>
            </a:r>
          </a:p>
          <a:p>
            <a:r>
              <a:rPr lang="en-US" baseline="0" dirty="0" smtClean="0"/>
              <a:t>Ex:  field employees, mail couriers, maintenance, facilities, security guards, cafeteria employees</a:t>
            </a:r>
          </a:p>
          <a:p>
            <a:endParaRPr lang="en-US" baseline="0" dirty="0" smtClean="0"/>
          </a:p>
          <a:p>
            <a:r>
              <a:rPr lang="en-US" baseline="0" dirty="0" smtClean="0"/>
              <a:t>K1: </a:t>
            </a:r>
          </a:p>
          <a:p>
            <a:pPr marL="174982" indent="-174982">
              <a:buFont typeface="Arial" charset="0"/>
              <a:buChar char="•"/>
            </a:pPr>
            <a:r>
              <a:rPr lang="en-US" baseline="0" dirty="0" smtClean="0"/>
              <a:t>Addresses most kiosk worker scenarios, where customers want to provide light email and access to a company portal</a:t>
            </a:r>
          </a:p>
          <a:p>
            <a:pPr marL="174982" indent="-174982">
              <a:buFont typeface="Arial" charset="0"/>
              <a:buChar char="•"/>
            </a:pPr>
            <a:r>
              <a:rPr lang="en-US" baseline="0" dirty="0" smtClean="0"/>
              <a:t>Provides capability to view office docs</a:t>
            </a:r>
          </a:p>
          <a:p>
            <a:pPr marL="174982" indent="-174982">
              <a:buFont typeface="Arial" charset="0"/>
              <a:buChar char="•"/>
            </a:pPr>
            <a:r>
              <a:rPr lang="en-US" baseline="0" dirty="0" smtClean="0"/>
              <a:t>4$/month – includes exchange kiosk, SP kiosk</a:t>
            </a:r>
          </a:p>
          <a:p>
            <a:pPr marL="174982" indent="-174982">
              <a:buFont typeface="Arial" charset="0"/>
              <a:buChar char="•"/>
            </a:pPr>
            <a:endParaRPr lang="en-US" baseline="0" dirty="0" smtClean="0"/>
          </a:p>
          <a:p>
            <a:r>
              <a:rPr lang="en-US" baseline="0" dirty="0" smtClean="0"/>
              <a:t>K2:</a:t>
            </a:r>
          </a:p>
          <a:p>
            <a:pPr marL="174982" indent="-174982">
              <a:buFont typeface="Arial" charset="0"/>
              <a:buChar char="•"/>
            </a:pPr>
            <a:r>
              <a:rPr lang="en-US" baseline="0" dirty="0" smtClean="0"/>
              <a:t>Addresses kiosk workers that require information access and simple data input</a:t>
            </a:r>
          </a:p>
          <a:p>
            <a:pPr marL="174982" indent="-174982">
              <a:buFont typeface="Arial" charset="0"/>
              <a:buChar char="•"/>
            </a:pPr>
            <a:r>
              <a:rPr lang="en-US" baseline="0" dirty="0" smtClean="0"/>
              <a:t>Includes office web apps editing capabilities for an additional cost.  </a:t>
            </a:r>
          </a:p>
          <a:p>
            <a:pPr marL="174982" indent="-174982">
              <a:buFont typeface="Arial" charset="0"/>
              <a:buChar char="•"/>
            </a:pPr>
            <a:r>
              <a:rPr lang="en-US" baseline="0" dirty="0" smtClean="0"/>
              <a:t>10/month includes Exchange Kiosk, SP Kiosk, office web apps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927075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This slide provides more detail on plans and what they consist of. Be careful on showing</a:t>
            </a:r>
            <a:r>
              <a:rPr lang="en-US" baseline="0" dirty="0" smtClean="0"/>
              <a:t> this to customers - it can confuse them.  </a:t>
            </a:r>
          </a:p>
          <a:p>
            <a:endParaRPr lang="en-US" baseline="0" dirty="0" smtClean="0"/>
          </a:p>
          <a:p>
            <a:r>
              <a:rPr lang="en-US" baseline="0" dirty="0" smtClean="0"/>
              <a:t>If you were to buy each standalone plan (EP1, EP2, SP1, SP2, LP1 and 2, Office subscription with web apps it would come to 38.75.  For office 365 e3, it contains all of the plan 2s + office pro plus + office web apps for 24$/month (38% discount).</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3938387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extLst>
      <p:ext uri="{BB962C8B-B14F-4D97-AF65-F5344CB8AC3E}">
        <p14:creationId xmlns:p14="http://schemas.microsoft.com/office/powerpoint/2010/main" val="152187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194622-4AAE-4D2F-8E8F-580DB9E3ED51}" type="slidenum">
              <a:rPr lang="en-US" smtClean="0"/>
              <a:t>30</a:t>
            </a:fld>
            <a:endParaRPr lang="en-US" dirty="0"/>
          </a:p>
        </p:txBody>
      </p:sp>
    </p:spTree>
    <p:extLst>
      <p:ext uri="{BB962C8B-B14F-4D97-AF65-F5344CB8AC3E}">
        <p14:creationId xmlns:p14="http://schemas.microsoft.com/office/powerpoint/2010/main" val="1971347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194622-4AAE-4D2F-8E8F-580DB9E3ED51}" type="slidenum">
              <a:rPr lang="en-US" smtClean="0"/>
              <a:t>31</a:t>
            </a:fld>
            <a:endParaRPr lang="en-US" dirty="0"/>
          </a:p>
        </p:txBody>
      </p:sp>
    </p:spTree>
    <p:extLst>
      <p:ext uri="{BB962C8B-B14F-4D97-AF65-F5344CB8AC3E}">
        <p14:creationId xmlns:p14="http://schemas.microsoft.com/office/powerpoint/2010/main" val="2674391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SharePoint Kiosk standalone – only kiosk plan.</a:t>
            </a:r>
          </a:p>
          <a:p>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extLst>
      <p:ext uri="{BB962C8B-B14F-4D97-AF65-F5344CB8AC3E}">
        <p14:creationId xmlns:p14="http://schemas.microsoft.com/office/powerpoint/2010/main" val="433882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fontScale="25000" lnSpcReduction="20000"/>
          </a:bodyPr>
          <a:lstStyle/>
          <a:p>
            <a:r>
              <a:rPr lang="en-US" sz="3700" b="1" dirty="0"/>
              <a:t>Key Points:</a:t>
            </a:r>
          </a:p>
          <a:p>
            <a:pPr marL="174982" indent="-174982">
              <a:buFont typeface="Arial" pitchFamily="34" charset="0"/>
              <a:buChar char="•"/>
            </a:pPr>
            <a:r>
              <a:rPr lang="en-US" sz="3700" dirty="0"/>
              <a:t>The cloud can help save money, increase productivity and reduce management complexities</a:t>
            </a:r>
          </a:p>
          <a:p>
            <a:pPr marL="174982" indent="-174982">
              <a:buFont typeface="Arial" pitchFamily="34" charset="0"/>
              <a:buChar char="•"/>
            </a:pPr>
            <a:r>
              <a:rPr lang="en-US" sz="3700" dirty="0"/>
              <a:t>This can create new business opportunities</a:t>
            </a:r>
          </a:p>
          <a:p>
            <a:pPr marL="174982" indent="-174982">
              <a:buFont typeface="Arial" pitchFamily="34" charset="0"/>
              <a:buChar char="•"/>
            </a:pPr>
            <a:endParaRPr lang="en-US" sz="3700" dirty="0"/>
          </a:p>
          <a:p>
            <a:r>
              <a:rPr lang="en-US" sz="3700" b="1" dirty="0"/>
              <a:t>Script:</a:t>
            </a:r>
          </a:p>
          <a:p>
            <a:r>
              <a:rPr lang="en-US" sz="3700" dirty="0"/>
              <a:t>This ability to move things to the cloud, use the cloud for extra compute or storage or expose or share your services with others leads to some benefits:</a:t>
            </a:r>
          </a:p>
          <a:p>
            <a:endParaRPr lang="en-US" sz="3700" dirty="0"/>
          </a:p>
          <a:p>
            <a:r>
              <a:rPr lang="en-US" sz="3700" dirty="0"/>
              <a:t>First, it offers a new set of economic opportunities.  </a:t>
            </a:r>
          </a:p>
          <a:p>
            <a:endParaRPr lang="en-US" sz="3700" dirty="0">
              <a:ea typeface="Calibri"/>
              <a:cs typeface="Times New Roman"/>
            </a:endParaRPr>
          </a:p>
          <a:p>
            <a:r>
              <a:rPr lang="en-US" sz="3700" b="1" dirty="0">
                <a:ea typeface="Calibri"/>
                <a:cs typeface="Times New Roman"/>
              </a:rPr>
              <a:t>Gain better control over your money (New economics)</a:t>
            </a:r>
          </a:p>
          <a:p>
            <a:pPr marL="816582" lvl="1" indent="-349964">
              <a:lnSpc>
                <a:spcPct val="115000"/>
              </a:lnSpc>
              <a:spcAft>
                <a:spcPts val="0"/>
              </a:spcAft>
              <a:buFont typeface="Symbol"/>
              <a:buChar char=""/>
            </a:pPr>
            <a:r>
              <a:rPr lang="en-US" sz="3700" dirty="0">
                <a:ea typeface="Calibri"/>
                <a:cs typeface="Times New Roman"/>
              </a:rPr>
              <a:t>from saving money by not having to run and maintain large datacenters yourself</a:t>
            </a:r>
          </a:p>
          <a:p>
            <a:pPr marL="816582" lvl="1" indent="-349964">
              <a:lnSpc>
                <a:spcPct val="115000"/>
              </a:lnSpc>
              <a:spcAft>
                <a:spcPts val="0"/>
              </a:spcAft>
              <a:buFont typeface="Symbol"/>
              <a:buChar char=""/>
            </a:pPr>
            <a:r>
              <a:rPr lang="en-US" sz="3700" dirty="0">
                <a:ea typeface="Calibri"/>
                <a:cs typeface="Times New Roman"/>
              </a:rPr>
              <a:t>in some cases moving to IT as a subscription so that you only pay for what you use, when you use it</a:t>
            </a:r>
          </a:p>
          <a:p>
            <a:pPr marL="816582" lvl="1" indent="-349964">
              <a:lnSpc>
                <a:spcPct val="115000"/>
              </a:lnSpc>
              <a:spcAft>
                <a:spcPts val="1021"/>
              </a:spcAft>
              <a:buFont typeface="Symbol"/>
              <a:buChar char=""/>
            </a:pPr>
            <a:r>
              <a:rPr lang="en-US" sz="3700" dirty="0">
                <a:ea typeface="Calibri"/>
                <a:cs typeface="Times New Roman"/>
              </a:rPr>
              <a:t>by giving you the opportunity to shift from capital expenses to operational expenses</a:t>
            </a:r>
          </a:p>
          <a:p>
            <a:pPr marL="466618" lvl="1" indent="0">
              <a:lnSpc>
                <a:spcPct val="115000"/>
              </a:lnSpc>
              <a:spcAft>
                <a:spcPts val="1021"/>
              </a:spcAft>
              <a:buNone/>
            </a:pPr>
            <a:r>
              <a:rPr lang="en-US" sz="3700" b="1" dirty="0">
                <a:ea typeface="Calibri"/>
                <a:cs typeface="Times New Roman"/>
              </a:rPr>
              <a:t>Reduced management:</a:t>
            </a:r>
          </a:p>
          <a:p>
            <a:pPr marL="758255" lvl="1" indent="-291636" defTabSz="466618">
              <a:lnSpc>
                <a:spcPct val="100000"/>
              </a:lnSpc>
              <a:spcAft>
                <a:spcPts val="0"/>
              </a:spcAft>
              <a:defRPr/>
            </a:pPr>
            <a:r>
              <a:rPr lang="en-US" sz="3700" dirty="0">
                <a:solidFill>
                  <a:srgbClr val="000000"/>
                </a:solidFill>
                <a:effectLst>
                  <a:outerShdw blurRad="38100" dist="38100" dir="2700000" algn="tl">
                    <a:srgbClr val="000000">
                      <a:alpha val="43137"/>
                    </a:srgbClr>
                  </a:outerShdw>
                </a:effectLst>
                <a:latin typeface="Segoe"/>
              </a:rPr>
              <a:t>No patching and maintenance</a:t>
            </a:r>
          </a:p>
          <a:p>
            <a:pPr marL="758255" lvl="1" indent="-291636" defTabSz="466618">
              <a:lnSpc>
                <a:spcPct val="100000"/>
              </a:lnSpc>
              <a:spcAft>
                <a:spcPts val="0"/>
              </a:spcAft>
              <a:defRPr/>
            </a:pPr>
            <a:r>
              <a:rPr lang="en-US" sz="3700" dirty="0">
                <a:solidFill>
                  <a:srgbClr val="000000"/>
                </a:solidFill>
                <a:effectLst>
                  <a:outerShdw blurRad="38100" dist="38100" dir="2700000" algn="tl">
                    <a:srgbClr val="000000">
                      <a:alpha val="43137"/>
                    </a:srgbClr>
                  </a:outerShdw>
                </a:effectLst>
                <a:latin typeface="Segoe"/>
              </a:rPr>
              <a:t>Faster deployment</a:t>
            </a:r>
          </a:p>
          <a:p>
            <a:pPr marL="758255" lvl="1" indent="-291636" defTabSz="466618">
              <a:lnSpc>
                <a:spcPct val="100000"/>
              </a:lnSpc>
              <a:spcAft>
                <a:spcPts val="0"/>
              </a:spcAft>
              <a:defRPr/>
            </a:pPr>
            <a:r>
              <a:rPr lang="en-US" sz="3700" dirty="0">
                <a:solidFill>
                  <a:srgbClr val="000000"/>
                </a:solidFill>
                <a:effectLst>
                  <a:outerShdw blurRad="38100" dist="38100" dir="2700000" algn="tl">
                    <a:srgbClr val="000000">
                      <a:alpha val="43137"/>
                    </a:srgbClr>
                  </a:outerShdw>
                </a:effectLst>
                <a:latin typeface="Segoe"/>
              </a:rPr>
              <a:t>Robust multi-layered security</a:t>
            </a:r>
          </a:p>
          <a:p>
            <a:pPr marL="758255" lvl="1" indent="-291636" defTabSz="466618">
              <a:lnSpc>
                <a:spcPct val="100000"/>
              </a:lnSpc>
              <a:spcAft>
                <a:spcPts val="0"/>
              </a:spcAft>
              <a:defRPr/>
            </a:pPr>
            <a:r>
              <a:rPr lang="en-US" sz="3700" dirty="0">
                <a:solidFill>
                  <a:srgbClr val="000000"/>
                </a:solidFill>
                <a:effectLst>
                  <a:outerShdw blurRad="38100" dist="38100" dir="2700000" algn="tl">
                    <a:srgbClr val="000000">
                      <a:alpha val="43137"/>
                    </a:srgbClr>
                  </a:outerShdw>
                </a:effectLst>
                <a:latin typeface="Segoe"/>
              </a:rPr>
              <a:t>Reliability and fault-tolerance</a:t>
            </a:r>
          </a:p>
          <a:p>
            <a:pPr>
              <a:lnSpc>
                <a:spcPct val="115000"/>
              </a:lnSpc>
              <a:spcAft>
                <a:spcPts val="1021"/>
              </a:spcAft>
            </a:pPr>
            <a:r>
              <a:rPr lang="en-US" sz="3700" b="1" dirty="0">
                <a:ea typeface="Calibri"/>
                <a:cs typeface="Times New Roman"/>
              </a:rPr>
              <a:t>Redefining Productivity</a:t>
            </a:r>
            <a:r>
              <a:rPr lang="en-US" sz="3700" dirty="0">
                <a:ea typeface="Calibri"/>
                <a:cs typeface="Times New Roman"/>
              </a:rPr>
              <a:t>:  </a:t>
            </a:r>
          </a:p>
          <a:p>
            <a:pPr marL="816582" lvl="1" indent="-349964">
              <a:lnSpc>
                <a:spcPct val="115000"/>
              </a:lnSpc>
              <a:spcAft>
                <a:spcPts val="0"/>
              </a:spcAft>
              <a:buFont typeface="Symbol"/>
              <a:buChar char=""/>
            </a:pPr>
            <a:r>
              <a:rPr lang="en-US" sz="3700" dirty="0">
                <a:ea typeface="Calibri"/>
                <a:cs typeface="Times New Roman"/>
              </a:rPr>
              <a:t>by increasing access to information and applications</a:t>
            </a:r>
          </a:p>
          <a:p>
            <a:pPr marL="816582" lvl="1" indent="-349964">
              <a:lnSpc>
                <a:spcPct val="115000"/>
              </a:lnSpc>
              <a:spcAft>
                <a:spcPts val="0"/>
              </a:spcAft>
              <a:buFont typeface="Symbol"/>
              <a:buChar char=""/>
            </a:pPr>
            <a:r>
              <a:rPr lang="en-US" sz="3700" dirty="0">
                <a:ea typeface="Calibri"/>
                <a:cs typeface="Times New Roman"/>
              </a:rPr>
              <a:t>by increasing collaboration because many of the tools they use are now connected together</a:t>
            </a:r>
          </a:p>
          <a:p>
            <a:pPr marL="816582" lvl="1" indent="-349964" defTabSz="466618">
              <a:lnSpc>
                <a:spcPct val="115000"/>
              </a:lnSpc>
              <a:spcAft>
                <a:spcPts val="1021"/>
              </a:spcAft>
              <a:buFont typeface="Symbol"/>
              <a:buChar char=""/>
              <a:defRPr/>
            </a:pPr>
            <a:r>
              <a:rPr lang="en-US" sz="3700" dirty="0">
                <a:ea typeface="Calibri"/>
                <a:cs typeface="Times New Roman"/>
              </a:rPr>
              <a:t>by helping your IT staff focus more on business and less on plumbing and hardware (no patching and maintenance, faster deployment, etc) </a:t>
            </a:r>
          </a:p>
          <a:p>
            <a:pPr marL="816582" lvl="1" indent="-349964" defTabSz="466618">
              <a:lnSpc>
                <a:spcPct val="115000"/>
              </a:lnSpc>
              <a:spcAft>
                <a:spcPts val="1021"/>
              </a:spcAft>
              <a:buFont typeface="Symbol"/>
              <a:buChar char=""/>
              <a:defRPr/>
            </a:pPr>
            <a:r>
              <a:rPr lang="en-US" sz="3700" dirty="0">
                <a:ea typeface="Calibri"/>
                <a:cs typeface="Times New Roman"/>
              </a:rPr>
              <a:t>quickly adapt to changing business needs </a:t>
            </a:r>
          </a:p>
          <a:p>
            <a:pPr marL="466618">
              <a:lnSpc>
                <a:spcPct val="115000"/>
              </a:lnSpc>
              <a:spcAft>
                <a:spcPts val="1021"/>
              </a:spcAft>
            </a:pPr>
            <a:endParaRPr lang="en-US" sz="1200" dirty="0">
              <a:ea typeface="Calibri"/>
              <a:cs typeface="Times New Roman"/>
            </a:endParaRPr>
          </a:p>
          <a:p>
            <a:endParaRPr lang="en-US" dirty="0" smtClean="0"/>
          </a:p>
          <a:p>
            <a:endParaRPr lang="en-US" dirty="0" smtClean="0"/>
          </a:p>
          <a:p>
            <a:endParaRPr lang="en-US" dirty="0" smtClean="0"/>
          </a:p>
          <a:p>
            <a:pPr marL="349964" indent="-349964">
              <a:buFont typeface="+mj-lt"/>
              <a:buAutoNum type="arabicPeriod"/>
            </a:pPr>
            <a:r>
              <a:rPr lang="en-US" sz="1200" dirty="0">
                <a:solidFill>
                  <a:schemeClr val="bg1"/>
                </a:solidFill>
                <a:latin typeface="Segoe"/>
                <a:cs typeface="Segoe"/>
              </a:rPr>
              <a:t>New Economics</a:t>
            </a:r>
          </a:p>
          <a:p>
            <a:pPr marL="349964" indent="-349964">
              <a:buFont typeface="+mj-lt"/>
              <a:buAutoNum type="arabicPeriod"/>
            </a:pPr>
            <a:r>
              <a:rPr lang="en-US" sz="1200" dirty="0">
                <a:solidFill>
                  <a:schemeClr val="bg1"/>
                </a:solidFill>
                <a:latin typeface="Segoe"/>
                <a:cs typeface="Segoe"/>
              </a:rPr>
              <a:t>Reduced Management</a:t>
            </a:r>
          </a:p>
          <a:p>
            <a:pPr marL="349964" indent="-349964">
              <a:buFont typeface="+mj-lt"/>
              <a:buAutoNum type="arabicPeriod"/>
            </a:pPr>
            <a:r>
              <a:rPr lang="en-US" sz="1200" dirty="0">
                <a:solidFill>
                  <a:schemeClr val="bg1"/>
                </a:solidFill>
                <a:latin typeface="Segoe"/>
                <a:cs typeface="Segoe"/>
              </a:rPr>
              <a:t>Redefining Productivity</a:t>
            </a:r>
          </a:p>
          <a:p>
            <a:endParaRPr lang="en-US" dirty="0" smtClean="0"/>
          </a:p>
          <a:p>
            <a:endParaRPr lang="en-US" dirty="0" smtClean="0"/>
          </a:p>
        </p:txBody>
      </p:sp>
      <p:sp>
        <p:nvSpPr>
          <p:cNvPr id="4" name="Header Placeholder 3"/>
          <p:cNvSpPr>
            <a:spLocks noGrp="1"/>
          </p:cNvSpPr>
          <p:nvPr>
            <p:ph type="hdr" sz="quarter" idx="10"/>
          </p:nvPr>
        </p:nvSpPr>
        <p:spPr/>
        <p:txBody>
          <a:bodyPr/>
          <a:lstStyle/>
          <a:p>
            <a:r>
              <a:rPr lang="en-US" dirty="0" smtClean="0"/>
              <a:t>PRISM FY11</a:t>
            </a:r>
            <a:endParaRPr lang="en-US" dirty="0"/>
          </a:p>
        </p:txBody>
      </p:sp>
      <p:sp>
        <p:nvSpPr>
          <p:cNvPr id="5" name="Date Placeholder 4"/>
          <p:cNvSpPr>
            <a:spLocks noGrp="1"/>
          </p:cNvSpPr>
          <p:nvPr>
            <p:ph type="dt" idx="11"/>
          </p:nvPr>
        </p:nvSpPr>
        <p:spPr/>
        <p:txBody>
          <a:bodyPr/>
          <a:lstStyle/>
          <a:p>
            <a:fld id="{CB40012A-3CCD-4094-9AE7-BF7EC9E98808}" type="datetime1">
              <a:rPr lang="en-US" smtClean="0"/>
              <a:pPr/>
              <a:t>4/11/2012</a:t>
            </a:fld>
            <a:endParaRPr lang="en-US" dirty="0"/>
          </a:p>
        </p:txBody>
      </p:sp>
      <p:sp>
        <p:nvSpPr>
          <p:cNvPr id="7" name="Slide Number Placeholder 6"/>
          <p:cNvSpPr>
            <a:spLocks noGrp="1"/>
          </p:cNvSpPr>
          <p:nvPr>
            <p:ph type="sldNum" sz="quarter" idx="13"/>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1531189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43A634-E712-405F-B23B-B1FE01AE1D5B}"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99961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139598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fontScale="92500" lnSpcReduction="20000"/>
          </a:bodyPr>
          <a:lstStyle/>
          <a:p>
            <a:r>
              <a:rPr lang="en-US" sz="1300" dirty="0"/>
              <a:t>Why Microsoft? </a:t>
            </a:r>
          </a:p>
          <a:p>
            <a:endParaRPr lang="en-US" sz="1300" dirty="0"/>
          </a:p>
          <a:p>
            <a:r>
              <a:rPr lang="en-US" sz="1300" dirty="0"/>
              <a:t>Enterprise credibility</a:t>
            </a:r>
          </a:p>
          <a:p>
            <a:pPr marL="742831" lvl="1" indent="-285705"/>
            <a:r>
              <a:rPr lang="en-US" sz="1300" dirty="0"/>
              <a:t>40 million+ paying customers of Microsoft Online Services including 50% of Fortune 500 companies</a:t>
            </a:r>
          </a:p>
          <a:p>
            <a:pPr marL="742831" lvl="1" indent="-285705"/>
            <a:r>
              <a:rPr lang="en-US" sz="1300" dirty="0"/>
              <a:t>20+ years experience in building enterprise software</a:t>
            </a:r>
          </a:p>
          <a:p>
            <a:pPr marL="742831" lvl="1" indent="-285705"/>
            <a:r>
              <a:rPr lang="en-US" sz="1300" dirty="0"/>
              <a:t>16,000 partners committed to BPOS</a:t>
            </a:r>
          </a:p>
          <a:p>
            <a:pPr marL="742831" lvl="1" indent="-285705"/>
            <a:r>
              <a:rPr lang="en-US" sz="1300" dirty="0"/>
              <a:t>Global reach: Availability in 40 countries and localized into 20 languages</a:t>
            </a:r>
          </a:p>
          <a:p>
            <a:endParaRPr lang="en-US" sz="1300" dirty="0"/>
          </a:p>
          <a:p>
            <a:r>
              <a:rPr lang="en-US" sz="1300" dirty="0"/>
              <a:t>Rich and familiar capabilities</a:t>
            </a:r>
          </a:p>
          <a:p>
            <a:pPr marL="742831" lvl="1" indent="-285705"/>
            <a:r>
              <a:rPr lang="en-US" sz="1300" dirty="0"/>
              <a:t>Same best-in-class features found in Exchange, SharePoint, Lync and Office apps  </a:t>
            </a:r>
          </a:p>
          <a:p>
            <a:pPr marL="742831" lvl="1" indent="-285705"/>
            <a:r>
              <a:rPr lang="en-US" sz="1300" dirty="0"/>
              <a:t>Seamless transition and experience for users</a:t>
            </a:r>
          </a:p>
          <a:p>
            <a:pPr marL="742831" lvl="1" indent="-285705"/>
            <a:r>
              <a:rPr lang="en-US" sz="1300" dirty="0"/>
              <a:t>Anywhere access across phones, browsers and PCs</a:t>
            </a:r>
          </a:p>
          <a:p>
            <a:pPr marL="742831" lvl="1" indent="-285705"/>
            <a:endParaRPr lang="en-US" sz="1300" dirty="0"/>
          </a:p>
          <a:p>
            <a:r>
              <a:rPr lang="en-US" sz="1300" dirty="0"/>
              <a:t>Most compelling vision</a:t>
            </a:r>
          </a:p>
          <a:p>
            <a:pPr marL="742831" lvl="1" indent="-285705"/>
            <a:r>
              <a:rPr lang="en-US" sz="1300" dirty="0"/>
              <a:t>Right offers for the right users</a:t>
            </a:r>
          </a:p>
          <a:p>
            <a:pPr marL="742831" lvl="1" indent="-285705"/>
            <a:r>
              <a:rPr lang="en-US" sz="1300" dirty="0"/>
              <a:t>Power of choice: on-premises, online, or hybrid</a:t>
            </a:r>
          </a:p>
          <a:p>
            <a:pPr marL="742831" lvl="1" indent="-285705"/>
            <a:r>
              <a:rPr lang="en-US" sz="1300" dirty="0"/>
              <a:t>Continuous innovations every 90 days</a:t>
            </a:r>
          </a:p>
          <a:p>
            <a:pPr marL="742831" lvl="1" indent="-285705"/>
            <a:r>
              <a:rPr lang="en-US" sz="1300" dirty="0"/>
              <a:t>Major and minor update policy respectful to IT pro need for control</a:t>
            </a:r>
          </a:p>
          <a:p>
            <a:pPr marL="742831" lvl="1" indent="-285705"/>
            <a:r>
              <a:rPr lang="en-US" sz="1300" dirty="0"/>
              <a:t>Service delivery platform approach enabling new services across Microsoft and partners</a:t>
            </a:r>
          </a:p>
          <a:p>
            <a:endParaRPr lang="en-US" dirty="0"/>
          </a:p>
        </p:txBody>
      </p:sp>
      <p:sp>
        <p:nvSpPr>
          <p:cNvPr id="4" name="Slide Number Placeholder 3"/>
          <p:cNvSpPr>
            <a:spLocks noGrp="1"/>
          </p:cNvSpPr>
          <p:nvPr>
            <p:ph type="sldNum" sz="quarter" idx="10"/>
          </p:nvPr>
        </p:nvSpPr>
        <p:spPr/>
        <p:txBody>
          <a:bodyPr/>
          <a:lstStyle/>
          <a:p>
            <a:fld id="{BDFBF7D7-D15D-4030-89D0-D737CB79F2DD}" type="slidenum">
              <a:rPr lang="en-US" smtClean="0"/>
              <a:pPr/>
              <a:t>35</a:t>
            </a:fld>
            <a:endParaRPr lang="en-US" dirty="0"/>
          </a:p>
        </p:txBody>
      </p:sp>
    </p:spTree>
    <p:extLst>
      <p:ext uri="{BB962C8B-B14F-4D97-AF65-F5344CB8AC3E}">
        <p14:creationId xmlns:p14="http://schemas.microsoft.com/office/powerpoint/2010/main" val="3327137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To get started,</a:t>
            </a:r>
          </a:p>
          <a:p>
            <a:pPr marL="174982" indent="-174982">
              <a:buFont typeface="Arial" pitchFamily="34" charset="0"/>
              <a:buChar char="•"/>
            </a:pPr>
            <a:r>
              <a:rPr lang="en-US" dirty="0" smtClean="0"/>
              <a:t>Learn more at</a:t>
            </a:r>
            <a:r>
              <a:rPr lang="en-US" baseline="0" dirty="0" smtClean="0"/>
              <a:t> www.office365.com</a:t>
            </a:r>
          </a:p>
          <a:p>
            <a:pPr marL="174982" indent="-174982">
              <a:buFont typeface="Arial" pitchFamily="34" charset="0"/>
              <a:buChar char="•"/>
            </a:pPr>
            <a:r>
              <a:rPr lang="en-US" baseline="0" dirty="0" smtClean="0"/>
              <a:t>Download a 30-day evaluation</a:t>
            </a:r>
          </a:p>
          <a:p>
            <a:pPr marL="174982" indent="-174982">
              <a:buFont typeface="Arial" pitchFamily="34" charset="0"/>
              <a:buChar char="•"/>
            </a:pPr>
            <a:r>
              <a:rPr lang="en-US" baseline="0" dirty="0" smtClean="0"/>
              <a:t>Let us help you evaluate if Office 35 is right for your business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36</a:t>
            </a:fld>
            <a:endParaRPr lang="en-US" dirty="0"/>
          </a:p>
        </p:txBody>
      </p:sp>
    </p:spTree>
    <p:extLst>
      <p:ext uri="{BB962C8B-B14F-4D97-AF65-F5344CB8AC3E}">
        <p14:creationId xmlns:p14="http://schemas.microsoft.com/office/powerpoint/2010/main" val="1929522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0517" y="698182"/>
            <a:ext cx="4682067" cy="3490913"/>
          </a:xfrm>
        </p:spPr>
      </p:sp>
      <p:sp>
        <p:nvSpPr>
          <p:cNvPr id="3" name="Notes Placeholder 2"/>
          <p:cNvSpPr>
            <a:spLocks noGrp="1"/>
          </p:cNvSpPr>
          <p:nvPr>
            <p:ph type="body" idx="1"/>
          </p:nvPr>
        </p:nvSpPr>
        <p:spPr/>
        <p:txBody>
          <a:bodyPr>
            <a:normAutofit/>
          </a:bodyPr>
          <a:lstStyle/>
          <a:p>
            <a:r>
              <a:rPr lang="en-US" baseline="0" dirty="0" smtClean="0"/>
              <a:t>As your business grows, we have a solution for every stage of growth:</a:t>
            </a:r>
          </a:p>
          <a:p>
            <a:endParaRPr lang="en-US" baseline="0" dirty="0" smtClean="0"/>
          </a:p>
          <a:p>
            <a:r>
              <a:rPr lang="en-US" baseline="0" dirty="0" smtClean="0"/>
              <a:t>On the left-hand side with is consumer or personal experience. Microsoft has taken Office Web Applications and made them part of Windows Live, and created a great productivity experience for that individual and consumer. This experience is for personal use and it is ad funded and available for free—bringing a basic productivity and sharing experience for free to consumers.</a:t>
            </a:r>
          </a:p>
          <a:p>
            <a:endParaRPr lang="en-US" baseline="0" dirty="0" smtClean="0"/>
          </a:p>
          <a:p>
            <a:r>
              <a:rPr lang="en-US" baseline="0" dirty="0" smtClean="0"/>
              <a:t>Office 365 for small business has been specifically designed for organizations that do not have an internal IT department or access to IT through a partner. Microsoft priced the offer aggressively and focused on simplicity.</a:t>
            </a:r>
          </a:p>
          <a:p>
            <a:endParaRPr lang="en-US" baseline="0" dirty="0" smtClean="0"/>
          </a:p>
          <a:p>
            <a:r>
              <a:rPr lang="en-US" baseline="0" dirty="0" smtClean="0"/>
              <a:t>Office 365 for enterprises </a:t>
            </a:r>
            <a:r>
              <a:rPr lang="en-US" dirty="0" smtClean="0"/>
              <a:t>is really for any size of organization.</a:t>
            </a:r>
            <a:r>
              <a:rPr lang="en-US" baseline="0" dirty="0" smtClean="0"/>
              <a:t> This offer assumes that there is internal IT or IT that is delivered from a partner. This is a fully featured offer with a complete set of communication, collaboration, and productivity workloads. Microsoft has developed a range of offers by user type that allows customers to tailor the solution to their individual needs. One of the major distinctions between Office 365 for Small Businesses and Office 365 for Enterprise is 24x7 phone support which allows the IT department to connect directly to the Microsoft support center.  </a:t>
            </a:r>
          </a:p>
          <a:p>
            <a:endParaRPr lang="en-US" baseline="0" dirty="0" smtClean="0"/>
          </a:p>
          <a:p>
            <a:r>
              <a:rPr lang="en-US" baseline="0" dirty="0" smtClean="0"/>
              <a:t>Office 365 for Enterprise is for organizations who are looking to tune their solution to meet their needs, and it comes with the piece of mind that their IT department can contact Microsoft directly and have their support needs met day or night.</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40</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Many small businesses have not had access to these tools, either because they did not have the expertise or budget to deploy these products.</a:t>
            </a:r>
          </a:p>
          <a:p>
            <a:endParaRPr lang="en-US" baseline="0" dirty="0" smtClean="0"/>
          </a:p>
          <a:p>
            <a:pPr marL="174982" indent="-174982">
              <a:buFont typeface="Arial" pitchFamily="34" charset="0"/>
              <a:buChar char="•"/>
            </a:pPr>
            <a:r>
              <a:rPr lang="en-US" baseline="0" dirty="0" smtClean="0"/>
              <a:t>It is easy to try, easy to buy, and most importantly it’s to administer and it works great with Office. It also includes a financially backed SLA.</a:t>
            </a:r>
          </a:p>
          <a:p>
            <a:pPr marL="174982" indent="-174982">
              <a:buFont typeface="Arial" pitchFamily="34" charset="0"/>
              <a:buChar char="•"/>
            </a:pPr>
            <a:r>
              <a:rPr lang="en-US" baseline="0" dirty="0" smtClean="0"/>
              <a:t>Another key feature is the ability for customers to easily create and manage a public website. Customers can take advantage of capabilities like Lync Online that allow them to host virtual meetings with their customers or suppliers.</a:t>
            </a:r>
          </a:p>
          <a:p>
            <a:pPr marL="174982" indent="-174982">
              <a:buFont typeface="Arial" pitchFamily="34" charset="0"/>
              <a:buChar char="•"/>
            </a:pPr>
            <a:r>
              <a:rPr lang="en-US" baseline="0" dirty="0" smtClean="0"/>
              <a:t>Office 365 Plan P1 will be priced at $6/user/month, which allows a small business who has limited IT capabilities and limited IT budget to take advantage of a very powerful set of productivity services.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41</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0517" y="698182"/>
            <a:ext cx="4682067" cy="3490913"/>
          </a:xfrm>
        </p:spPr>
      </p:sp>
      <p:sp>
        <p:nvSpPr>
          <p:cNvPr id="3" name="Notes Placeholder 2"/>
          <p:cNvSpPr>
            <a:spLocks noGrp="1"/>
          </p:cNvSpPr>
          <p:nvPr>
            <p:ph type="body" idx="1"/>
          </p:nvPr>
        </p:nvSpPr>
        <p:spPr/>
        <p:txBody>
          <a:bodyPr>
            <a:normAutofit fontScale="92500"/>
          </a:bodyPr>
          <a:lstStyle/>
          <a:p>
            <a:r>
              <a:rPr lang="en-US" baseline="0" dirty="0" smtClean="0"/>
              <a:t>When is Office 365 for small businesses not enough?</a:t>
            </a:r>
          </a:p>
          <a:p>
            <a:endParaRPr lang="en-US" baseline="0" dirty="0" smtClean="0"/>
          </a:p>
          <a:p>
            <a:pPr marL="174982" indent="-174982">
              <a:buFont typeface="Arial" pitchFamily="34" charset="0"/>
              <a:buChar char="•"/>
            </a:pPr>
            <a:r>
              <a:rPr lang="en-US" baseline="0" dirty="0" smtClean="0"/>
              <a:t>When customers are using Active Directory to sync their environment or manage their line-of-business applications. Active Directory sync is not supported in Office 365 for Small Business.</a:t>
            </a:r>
          </a:p>
          <a:p>
            <a:pPr marL="174982" indent="-174982">
              <a:buFont typeface="Arial" pitchFamily="34" charset="0"/>
              <a:buChar char="•"/>
            </a:pPr>
            <a:r>
              <a:rPr lang="en-US" baseline="0" dirty="0" smtClean="0"/>
              <a:t>When customers are looking for email archiving for compliance or are using Blackberry devices.</a:t>
            </a:r>
          </a:p>
          <a:p>
            <a:pPr marL="174982" indent="-174982">
              <a:buFont typeface="Arial" pitchFamily="34" charset="0"/>
              <a:buChar char="•"/>
            </a:pPr>
            <a:r>
              <a:rPr lang="en-US" baseline="0" dirty="0" smtClean="0"/>
              <a:t>When customers plan on growing beyond 50 users.</a:t>
            </a:r>
          </a:p>
          <a:p>
            <a:pPr marL="174982" indent="-174982">
              <a:buFont typeface="Arial" pitchFamily="34" charset="0"/>
              <a:buChar char="•"/>
            </a:pPr>
            <a:r>
              <a:rPr lang="en-US" baseline="0" dirty="0" smtClean="0"/>
              <a:t>When customers want 24x7 phone support for their IT staff as a key feature and capability, or want to use tools like Powershell to manage their environment.</a:t>
            </a:r>
          </a:p>
          <a:p>
            <a:pPr marL="174982" indent="-174982">
              <a:buFont typeface="Arial" pitchFamily="34" charset="0"/>
              <a:buChar char="•"/>
            </a:pPr>
            <a:endParaRPr lang="en-US" baseline="0" dirty="0" smtClean="0"/>
          </a:p>
          <a:p>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Top Ten Reasons Why P1 Isn’t Good for SLG Customers:</a:t>
            </a:r>
          </a:p>
          <a:p>
            <a:pPr marL="0" marR="0" indent="0" algn="l" defTabSz="914363" rtl="0" eaLnBrk="1" fontAlgn="auto" latinLnBrk="0" hangingPunct="1">
              <a:lnSpc>
                <a:spcPct val="90000"/>
              </a:lnSpc>
              <a:spcBef>
                <a:spcPts val="0"/>
              </a:spcBef>
              <a:spcAft>
                <a:spcPts val="333"/>
              </a:spcAft>
              <a:buClrTx/>
              <a:buSzTx/>
              <a:buFontTx/>
              <a:buNone/>
              <a:tabLst/>
              <a:defRPr/>
            </a:pPr>
            <a:r>
              <a:rPr lang="en-US" sz="900" kern="1200" dirty="0" smtClean="0">
                <a:solidFill>
                  <a:schemeClr val="tx1"/>
                </a:solidFill>
                <a:effectLst/>
                <a:latin typeface="Segoe UI" pitchFamily="34" charset="0"/>
                <a:ea typeface="+mn-ea"/>
                <a:cs typeface="+mn-cs"/>
              </a:rPr>
              <a:t>Archiving isn’t on this list and it should be up there - like #2.  BB support isn’t supported in P1 either – though that might be #11.  </a:t>
            </a:r>
          </a:p>
          <a:p>
            <a:r>
              <a:rPr lang="en-US" sz="900" kern="1200" dirty="0" smtClean="0">
                <a:solidFill>
                  <a:schemeClr val="tx1"/>
                </a:solidFill>
                <a:effectLst/>
                <a:latin typeface="Segoe UI" pitchFamily="34" charset="0"/>
                <a:ea typeface="+mn-ea"/>
                <a:cs typeface="+mn-cs"/>
              </a:rPr>
              <a:t> </a:t>
            </a:r>
          </a:p>
          <a:p>
            <a:r>
              <a:rPr lang="en-US" sz="900" kern="1200" dirty="0" smtClean="0">
                <a:solidFill>
                  <a:schemeClr val="tx1"/>
                </a:solidFill>
                <a:effectLst/>
                <a:latin typeface="Segoe UI" pitchFamily="34" charset="0"/>
                <a:ea typeface="+mn-ea"/>
                <a:cs typeface="+mn-cs"/>
              </a:rPr>
              <a:t>10.  User accounts are defaulted to have passwords that never expire, unlike 90-days in K/E.  (Can be changed with PowerShell)</a:t>
            </a:r>
          </a:p>
          <a:p>
            <a:r>
              <a:rPr lang="en-US" sz="900" kern="1200" dirty="0" smtClean="0">
                <a:solidFill>
                  <a:schemeClr val="tx1"/>
                </a:solidFill>
                <a:effectLst/>
                <a:latin typeface="Segoe UI" pitchFamily="34" charset="0"/>
                <a:ea typeface="+mn-ea"/>
                <a:cs typeface="+mn-cs"/>
              </a:rPr>
              <a:t>9.   </a:t>
            </a:r>
            <a:r>
              <a:rPr lang="en-US" sz="900" u="sng" kern="1200" dirty="0" smtClean="0">
                <a:solidFill>
                  <a:schemeClr val="tx1"/>
                </a:solidFill>
                <a:effectLst/>
                <a:latin typeface="Segoe UI" pitchFamily="34" charset="0"/>
                <a:ea typeface="+mn-ea"/>
                <a:cs typeface="+mn-cs"/>
                <a:hlinkClick r:id="rId3"/>
              </a:rPr>
              <a:t>SSL</a:t>
            </a:r>
            <a:r>
              <a:rPr lang="en-US" sz="900" kern="1200" dirty="0" smtClean="0">
                <a:solidFill>
                  <a:schemeClr val="tx1"/>
                </a:solidFill>
                <a:effectLst/>
                <a:latin typeface="Segoe UI" pitchFamily="34" charset="0"/>
                <a:ea typeface="+mn-ea"/>
                <a:cs typeface="+mn-cs"/>
              </a:rPr>
              <a:t> not available in SharePoint Plan 1</a:t>
            </a:r>
          </a:p>
          <a:p>
            <a:r>
              <a:rPr lang="en-US" sz="900" kern="1200" dirty="0" smtClean="0">
                <a:solidFill>
                  <a:schemeClr val="tx1"/>
                </a:solidFill>
                <a:effectLst/>
                <a:latin typeface="Segoe UI" pitchFamily="34" charset="0"/>
                <a:ea typeface="+mn-ea"/>
                <a:cs typeface="+mn-cs"/>
              </a:rPr>
              <a:t>8.   There are some limitations on DNS entry that can confuse savvy customers.  (CNAME records only, for example)</a:t>
            </a:r>
          </a:p>
          <a:p>
            <a:r>
              <a:rPr lang="en-US" sz="900" kern="1200" dirty="0" smtClean="0">
                <a:solidFill>
                  <a:schemeClr val="tx1"/>
                </a:solidFill>
                <a:effectLst/>
                <a:latin typeface="Segoe UI" pitchFamily="34" charset="0"/>
                <a:ea typeface="+mn-ea"/>
                <a:cs typeface="+mn-cs"/>
              </a:rPr>
              <a:t>7.   Federation not supported.</a:t>
            </a:r>
          </a:p>
          <a:p>
            <a:r>
              <a:rPr lang="en-US" sz="900" kern="1200" dirty="0" smtClean="0">
                <a:solidFill>
                  <a:schemeClr val="tx1"/>
                </a:solidFill>
                <a:effectLst/>
                <a:latin typeface="Segoe UI" pitchFamily="34" charset="0"/>
                <a:ea typeface="+mn-ea"/>
                <a:cs typeface="+mn-cs"/>
              </a:rPr>
              <a:t>6.  Directory Sync is not supported!!!!!</a:t>
            </a:r>
          </a:p>
          <a:p>
            <a:r>
              <a:rPr lang="en-US" sz="900" kern="1200" dirty="0" smtClean="0">
                <a:solidFill>
                  <a:schemeClr val="tx1"/>
                </a:solidFill>
                <a:effectLst/>
                <a:latin typeface="Segoe UI" pitchFamily="34" charset="0"/>
                <a:ea typeface="+mn-ea"/>
                <a:cs typeface="+mn-cs"/>
              </a:rPr>
              <a:t>5.  No additional SharePoint storage available for purchase.</a:t>
            </a:r>
          </a:p>
          <a:p>
            <a:r>
              <a:rPr lang="en-US" sz="900" kern="1200" dirty="0" smtClean="0">
                <a:solidFill>
                  <a:schemeClr val="tx1"/>
                </a:solidFill>
                <a:effectLst/>
                <a:latin typeface="Segoe UI" pitchFamily="34" charset="0"/>
                <a:ea typeface="+mn-ea"/>
                <a:cs typeface="+mn-cs"/>
              </a:rPr>
              <a:t>4.  Only One SharePoint site collection.</a:t>
            </a:r>
          </a:p>
          <a:p>
            <a:r>
              <a:rPr lang="en-US" sz="900" kern="1200" dirty="0" smtClean="0">
                <a:solidFill>
                  <a:schemeClr val="tx1"/>
                </a:solidFill>
                <a:effectLst/>
                <a:latin typeface="Segoe UI" pitchFamily="34" charset="0"/>
                <a:ea typeface="+mn-ea"/>
                <a:cs typeface="+mn-cs"/>
              </a:rPr>
              <a:t>3.  NO upgrade path from P1 à E plans.</a:t>
            </a:r>
          </a:p>
          <a:p>
            <a:r>
              <a:rPr lang="en-US" sz="900" kern="1200" dirty="0" smtClean="0">
                <a:solidFill>
                  <a:schemeClr val="tx1"/>
                </a:solidFill>
                <a:effectLst/>
                <a:latin typeface="Segoe UI" pitchFamily="34" charset="0"/>
                <a:ea typeface="+mn-ea"/>
                <a:cs typeface="+mn-cs"/>
              </a:rPr>
              <a:t>2.   Hard capacity of 50 users.</a:t>
            </a:r>
          </a:p>
          <a:p>
            <a:r>
              <a:rPr lang="en-US" sz="900" kern="1200" dirty="0" smtClean="0">
                <a:solidFill>
                  <a:schemeClr val="tx1"/>
                </a:solidFill>
                <a:effectLst/>
                <a:latin typeface="Segoe UI" pitchFamily="34" charset="0"/>
                <a:ea typeface="+mn-ea"/>
                <a:cs typeface="+mn-cs"/>
              </a:rPr>
              <a:t> </a:t>
            </a:r>
          </a:p>
          <a:p>
            <a:r>
              <a:rPr lang="en-US" sz="900" kern="1200" dirty="0" smtClean="0">
                <a:solidFill>
                  <a:schemeClr val="tx1"/>
                </a:solidFill>
                <a:effectLst/>
                <a:latin typeface="Segoe UI" pitchFamily="34" charset="0"/>
                <a:ea typeface="+mn-ea"/>
                <a:cs typeface="+mn-cs"/>
              </a:rPr>
              <a:t>&lt;drumroll, please&gt;</a:t>
            </a:r>
          </a:p>
          <a:p>
            <a:r>
              <a:rPr lang="en-US" sz="900" kern="1200" dirty="0" smtClean="0">
                <a:solidFill>
                  <a:schemeClr val="tx1"/>
                </a:solidFill>
                <a:effectLst/>
                <a:latin typeface="Segoe UI" pitchFamily="34" charset="0"/>
                <a:ea typeface="+mn-ea"/>
                <a:cs typeface="+mn-cs"/>
              </a:rPr>
              <a:t> </a:t>
            </a:r>
          </a:p>
          <a:p>
            <a:r>
              <a:rPr lang="en-US" sz="900" kern="1200" dirty="0" smtClean="0">
                <a:solidFill>
                  <a:schemeClr val="tx1"/>
                </a:solidFill>
                <a:effectLst/>
                <a:latin typeface="Segoe UI" pitchFamily="34" charset="0"/>
                <a:ea typeface="+mn-ea"/>
                <a:cs typeface="+mn-cs"/>
              </a:rPr>
              <a:t>  No phone support!</a:t>
            </a:r>
          </a:p>
          <a:p>
            <a:pPr marL="174982" indent="-174982">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a:solidFill>
                  <a:prstClr val="black"/>
                </a:solidFill>
              </a:rPr>
              <a:pPr/>
              <a:t>42</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194622-4AAE-4D2F-8E8F-580DB9E3ED51}" type="slidenum">
              <a:rPr lang="en-US" smtClean="0"/>
              <a:t>43</a:t>
            </a:fld>
            <a:endParaRPr lang="en-US" dirty="0"/>
          </a:p>
        </p:txBody>
      </p:sp>
    </p:spTree>
    <p:extLst>
      <p:ext uri="{BB962C8B-B14F-4D97-AF65-F5344CB8AC3E}">
        <p14:creationId xmlns:p14="http://schemas.microsoft.com/office/powerpoint/2010/main" val="3869594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1803" y="205254"/>
            <a:ext cx="4604032" cy="3434346"/>
          </a:xfrm>
        </p:spPr>
      </p:sp>
      <p:sp>
        <p:nvSpPr>
          <p:cNvPr id="3" name="Notes Placeholder 2"/>
          <p:cNvSpPr>
            <a:spLocks noGrp="1"/>
          </p:cNvSpPr>
          <p:nvPr>
            <p:ph type="body" idx="1"/>
          </p:nvPr>
        </p:nvSpPr>
        <p:spPr>
          <a:xfrm>
            <a:off x="725420" y="4012860"/>
            <a:ext cx="5617208" cy="4188777"/>
          </a:xfrm>
          <a:prstGeom prst="rect">
            <a:avLst/>
          </a:prstGeom>
        </p:spPr>
        <p:txBody>
          <a:bodyPr lIns="91567" tIns="45783" rIns="91567" bIns="45783">
            <a:normAutofit fontScale="92500"/>
          </a:bodyPr>
          <a:lstStyle/>
          <a:p>
            <a:pPr defTabSz="915627" eaLnBrk="0" hangingPunct="0">
              <a:spcAft>
                <a:spcPct val="0"/>
              </a:spcAft>
              <a:defRPr/>
            </a:pPr>
            <a:r>
              <a:rPr lang="en-US" b="1" dirty="0" smtClean="0"/>
              <a:t>Situation</a:t>
            </a:r>
          </a:p>
          <a:p>
            <a:pPr defTabSz="915627" eaLnBrk="0" hangingPunct="0">
              <a:spcAft>
                <a:spcPct val="0"/>
              </a:spcAft>
              <a:defRPr/>
            </a:pPr>
            <a:r>
              <a:rPr lang="en-US" dirty="0" smtClean="0"/>
              <a:t>If employees have to learn new user interfaces and change their work practices as part of a move to the cloud, the result would be dissatisfaction and higher support costs. However, because Exchange Online allows users to continue to work as they do now, you have the freedom to “swap out” your back-end infrastructure with minimal disruption.</a:t>
            </a:r>
          </a:p>
          <a:p>
            <a:pPr defTabSz="915627" eaLnBrk="0" hangingPunct="0">
              <a:spcAft>
                <a:spcPct val="0"/>
              </a:spcAft>
              <a:defRPr/>
            </a:pPr>
            <a:endParaRPr lang="en-US" b="1" dirty="0" smtClean="0"/>
          </a:p>
          <a:p>
            <a:pPr defTabSz="915627" eaLnBrk="0" hangingPunct="0">
              <a:spcAft>
                <a:spcPct val="0"/>
              </a:spcAft>
              <a:defRPr/>
            </a:pPr>
            <a:r>
              <a:rPr lang="en-US" b="1" dirty="0" smtClean="0"/>
              <a:t>Slide</a:t>
            </a:r>
            <a:r>
              <a:rPr lang="en-US" b="1" baseline="0" dirty="0" smtClean="0"/>
              <a:t> objective</a:t>
            </a:r>
          </a:p>
          <a:p>
            <a:pPr defTabSz="915627" eaLnBrk="0" hangingPunct="0">
              <a:spcAft>
                <a:spcPct val="0"/>
              </a:spcAft>
              <a:defRPr/>
            </a:pPr>
            <a:r>
              <a:rPr lang="en-US" b="0" baseline="0" dirty="0" smtClean="0"/>
              <a:t>Show how Exchange Online enables users to work just as they would with on-premises Exchange.</a:t>
            </a:r>
          </a:p>
          <a:p>
            <a:pPr defTabSz="915627" eaLnBrk="0" hangingPunct="0">
              <a:spcAft>
                <a:spcPct val="0"/>
              </a:spcAft>
              <a:defRPr/>
            </a:pPr>
            <a:endParaRPr lang="en-US" b="1" baseline="0" dirty="0" smtClean="0"/>
          </a:p>
          <a:p>
            <a:pPr defTabSz="915627" eaLnBrk="0" hangingPunct="0">
              <a:spcAft>
                <a:spcPct val="0"/>
              </a:spcAft>
              <a:defRPr/>
            </a:pPr>
            <a:r>
              <a:rPr lang="en-US" b="1" baseline="0" dirty="0" smtClean="0"/>
              <a:t>Talking points</a:t>
            </a:r>
          </a:p>
          <a:p>
            <a:pPr>
              <a:defRPr/>
            </a:pPr>
            <a:r>
              <a:rPr lang="en-US" dirty="0" smtClean="0"/>
              <a:t>Anywhere access means that users can connect to their mailbox with a consistent experience across PC, web, and mobile.  </a:t>
            </a:r>
          </a:p>
          <a:p>
            <a:pPr marL="174952" indent="-174952">
              <a:buFont typeface="Arial" pitchFamily="34" charset="0"/>
              <a:buChar char="•"/>
            </a:pPr>
            <a:r>
              <a:rPr lang="en-US" dirty="0" smtClean="0"/>
              <a:t>Exchange Online provides a full-featured Outlook experience without the need for a VPN connection, including features</a:t>
            </a:r>
            <a:r>
              <a:rPr lang="en-US" baseline="0" dirty="0" smtClean="0"/>
              <a:t> in cached mode such as </a:t>
            </a:r>
            <a:r>
              <a:rPr lang="en-US" dirty="0" smtClean="0"/>
              <a:t>the offline address book.</a:t>
            </a:r>
          </a:p>
          <a:p>
            <a:pPr marL="174952" indent="-174952">
              <a:buFont typeface="Arial" pitchFamily="34" charset="0"/>
              <a:buChar char="•"/>
            </a:pPr>
            <a:r>
              <a:rPr lang="en-US" dirty="0" smtClean="0"/>
              <a:t>Outlook Web Access provides a premium online access experience that matches the look and feel of the full Outlook client.</a:t>
            </a:r>
          </a:p>
          <a:p>
            <a:pPr marL="174952" indent="-174952">
              <a:buFont typeface="Arial" pitchFamily="34" charset="0"/>
              <a:buChar char="•"/>
            </a:pPr>
            <a:r>
              <a:rPr lang="en-US" dirty="0" smtClean="0"/>
              <a:t>Mobile access is available from a wide range of devices that connect directly to Exchange via the ActiveSync protocol.</a:t>
            </a:r>
          </a:p>
          <a:p>
            <a:pPr marL="174952" indent="-174952">
              <a:buFont typeface="Arial" pitchFamily="34" charset="0"/>
              <a:buChar char="•"/>
            </a:pPr>
            <a:r>
              <a:rPr lang="en-US" dirty="0" smtClean="0"/>
              <a:t>Large 25GB mailboxes mean that users don’t waste time cleaning out their mailboxes to make space, or moving email to offline PST files that can’t be accessed from web browsers or mobile devices.  All their email data is available to them, wherever they go.</a:t>
            </a: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618480" cy="4189095"/>
          </a:xfrm>
          <a:prstGeom prst="rect">
            <a:avLst/>
          </a:prstGeom>
        </p:spPr>
        <p:txBody>
          <a:bodyPr lIns="93313" tIns="46657" rIns="93313" bIns="46657"/>
          <a:lstStyle/>
          <a:p>
            <a:pPr marL="174961" indent="-174961">
              <a:buFont typeface="Arial" pitchFamily="34" charset="0"/>
              <a:buChar char="•"/>
            </a:pPr>
            <a:r>
              <a:rPr lang="en-US" dirty="0" smtClean="0"/>
              <a:t>Exchange Online includes full-featured support for Outlook 2007 and Outlook 2010. </a:t>
            </a:r>
          </a:p>
          <a:p>
            <a:pPr marL="174961" indent="-174961">
              <a:buFont typeface="Arial" pitchFamily="34" charset="0"/>
              <a:buChar char="•"/>
            </a:pPr>
            <a:r>
              <a:rPr lang="en-US" dirty="0" smtClean="0"/>
              <a:t>The experience is familiar to your users, so they can work just as they do today</a:t>
            </a:r>
          </a:p>
          <a:p>
            <a:pPr marL="174961" indent="-174961">
              <a:buFont typeface="Arial" pitchFamily="34" charset="0"/>
              <a:buChar char="•"/>
            </a:pPr>
            <a:r>
              <a:rPr lang="en-US" dirty="0" smtClean="0"/>
              <a:t>Because Exchange Online is running the latest version of Exchange, the new features in Outlook 2010 that require Exchange 2010 (including Conversation View, MailTips, and Meeting Room finder) are available to help your users be more productive</a:t>
            </a:r>
          </a:p>
          <a:p>
            <a:pPr marL="174961" indent="-174961">
              <a:buFont typeface="Arial" pitchFamily="34" charset="0"/>
              <a:buChar char="•"/>
            </a:pPr>
            <a:r>
              <a:rPr lang="en-US" dirty="0" smtClean="0"/>
              <a:t>Key:  don’t need Lync client or outlook client to IM with users  - this is a god GOOG compete point!</a:t>
            </a:r>
          </a:p>
          <a:p>
            <a:pPr marL="174961" indent="-17496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317F9675-58E1-4C53-9E0D-2F5019E7CA42}"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650439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 y="465138"/>
            <a:ext cx="6578600" cy="4933950"/>
          </a:xfrm>
        </p:spPr>
      </p:sp>
      <p:sp>
        <p:nvSpPr>
          <p:cNvPr id="3" name="Notes Placeholder 2"/>
          <p:cNvSpPr>
            <a:spLocks noGrp="1"/>
          </p:cNvSpPr>
          <p:nvPr>
            <p:ph type="body" idx="1"/>
          </p:nvPr>
        </p:nvSpPr>
        <p:spPr/>
        <p:txBody>
          <a:bodyPr>
            <a:normAutofit lnSpcReduction="10000"/>
          </a:bodyPr>
          <a:lstStyle/>
          <a:p>
            <a:r>
              <a:rPr lang="en-US" dirty="0"/>
              <a:t>There are few people that question that Microsoft can write great software. What they want to know is whether we can map our success on the desktop and server’s, even mobile devices, to the cloud and develop innovative, scalable, reliable services there.</a:t>
            </a:r>
          </a:p>
          <a:p>
            <a:endParaRPr lang="en-US" dirty="0"/>
          </a:p>
          <a:p>
            <a:r>
              <a:rPr lang="en-US" dirty="0"/>
              <a:t>Let’s take a quick look back at just how much work Microsoft has already been doing in the cloud. </a:t>
            </a:r>
          </a:p>
          <a:p>
            <a:endParaRPr lang="en-US" u="sng" dirty="0"/>
          </a:p>
          <a:p>
            <a:r>
              <a:rPr lang="en-US" u="sng" dirty="0"/>
              <a:t>Windows Live Mail</a:t>
            </a:r>
            <a:endParaRPr lang="en-US" dirty="0"/>
          </a:p>
          <a:p>
            <a:pPr lvl="1"/>
            <a:r>
              <a:rPr lang="en-US" dirty="0" err="1"/>
              <a:t>450M</a:t>
            </a:r>
            <a:r>
              <a:rPr lang="en-US" dirty="0"/>
              <a:t>+ users today, arguably the largest webmail service in the world ( about </a:t>
            </a:r>
            <a:r>
              <a:rPr lang="en-US" dirty="0" err="1"/>
              <a:t>3x</a:t>
            </a:r>
            <a:r>
              <a:rPr lang="en-US" dirty="0"/>
              <a:t> the size of Gmail)</a:t>
            </a:r>
          </a:p>
          <a:p>
            <a:pPr lvl="1"/>
            <a:r>
              <a:rPr lang="en-US" dirty="0"/>
              <a:t>Also one of the first, and </a:t>
            </a:r>
            <a:r>
              <a:rPr lang="en-US" u="sng" dirty="0"/>
              <a:t>the</a:t>
            </a:r>
            <a:r>
              <a:rPr lang="en-US" dirty="0"/>
              <a:t> first major web-based email service on the Internet (Yahoo Mail started 1 year after Hotmail)</a:t>
            </a:r>
          </a:p>
          <a:p>
            <a:endParaRPr lang="en-US" u="sng" dirty="0"/>
          </a:p>
          <a:p>
            <a:r>
              <a:rPr lang="en-US" u="sng" dirty="0"/>
              <a:t>MSN Portal</a:t>
            </a:r>
            <a:endParaRPr lang="en-US" dirty="0"/>
          </a:p>
          <a:p>
            <a:pPr lvl="1"/>
            <a:r>
              <a:rPr lang="en-US" dirty="0"/>
              <a:t>Has gone through some name changes but has been delivering various web-based services – MSN Money, MSN Autos, etc… since 1997</a:t>
            </a:r>
          </a:p>
          <a:p>
            <a:pPr lvl="1"/>
            <a:r>
              <a:rPr lang="en-US" dirty="0" err="1"/>
              <a:t>550M</a:t>
            </a:r>
            <a:r>
              <a:rPr lang="en-US" dirty="0"/>
              <a:t>+ unique visitors per month</a:t>
            </a:r>
          </a:p>
          <a:p>
            <a:endParaRPr lang="en-US" u="sng" dirty="0"/>
          </a:p>
          <a:p>
            <a:r>
              <a:rPr lang="en-US" u="sng" dirty="0"/>
              <a:t>Windows Update</a:t>
            </a:r>
            <a:endParaRPr lang="en-US" dirty="0"/>
          </a:p>
          <a:p>
            <a:pPr lvl="1"/>
            <a:r>
              <a:rPr lang="en-US" dirty="0"/>
              <a:t>Most would not think of Windows Update as an Online service, but actually, other than TCP-IP services like DNS, it is the single largest cloud service in the world. &lt;period&gt; It has devices that connect in the high hundreds of millions worldwide, each month – to deliver updates directly to PCs and to </a:t>
            </a:r>
            <a:r>
              <a:rPr lang="en-US" dirty="0" err="1"/>
              <a:t>WSUS</a:t>
            </a:r>
            <a:r>
              <a:rPr lang="en-US" dirty="0"/>
              <a:t> servers that in turn deliver updates to machines on private corporate networks.</a:t>
            </a:r>
          </a:p>
          <a:p>
            <a:pPr lvl="1"/>
            <a:r>
              <a:rPr lang="en-US" dirty="0"/>
              <a:t>This service is really innovate – delivering the first major cloud-based patch management system, introduced with Windows 98.</a:t>
            </a:r>
          </a:p>
          <a:p>
            <a:pPr lvl="1"/>
            <a:r>
              <a:rPr lang="en-US" dirty="0"/>
              <a:t>It’s so Reliable that many people forget to think of Windows Update as a worldwide cloud service.</a:t>
            </a:r>
          </a:p>
          <a:p>
            <a:endParaRPr lang="en-US" u="sng" dirty="0"/>
          </a:p>
          <a:p>
            <a:r>
              <a:rPr lang="en-US" u="sng" dirty="0"/>
              <a:t>Windows Live Messenger</a:t>
            </a:r>
            <a:endParaRPr lang="en-US" dirty="0"/>
          </a:p>
          <a:p>
            <a:pPr lvl="1"/>
            <a:r>
              <a:rPr lang="en-US" dirty="0"/>
              <a:t>Launched in 1999 to consumers for Presence and IM, it now incorporates more things like Voice.</a:t>
            </a:r>
          </a:p>
          <a:p>
            <a:pPr lvl="1"/>
            <a:r>
              <a:rPr lang="en-US" dirty="0"/>
              <a:t>There are more than </a:t>
            </a:r>
            <a:r>
              <a:rPr lang="en-US" dirty="0" err="1"/>
              <a:t>320M</a:t>
            </a:r>
            <a:r>
              <a:rPr lang="en-US" dirty="0"/>
              <a:t>+ active users that use </a:t>
            </a:r>
            <a:r>
              <a:rPr lang="en-US" dirty="0" err="1"/>
              <a:t>WLM</a:t>
            </a:r>
            <a:r>
              <a:rPr lang="en-US" dirty="0"/>
              <a:t> each month.</a:t>
            </a:r>
          </a:p>
          <a:p>
            <a:endParaRPr lang="en-US" u="sng" dirty="0"/>
          </a:p>
          <a:p>
            <a:r>
              <a:rPr lang="en-US" u="sng" dirty="0"/>
              <a:t>Bing</a:t>
            </a:r>
            <a:endParaRPr lang="en-US" dirty="0"/>
          </a:p>
          <a:p>
            <a:pPr lvl="1"/>
            <a:r>
              <a:rPr lang="en-US" dirty="0"/>
              <a:t>Our search… decision engine… that has various name changes over the years but has been Online since 1999.</a:t>
            </a:r>
          </a:p>
          <a:p>
            <a:pPr lvl="1"/>
            <a:r>
              <a:rPr lang="en-US" dirty="0" err="1"/>
              <a:t>2B</a:t>
            </a:r>
            <a:r>
              <a:rPr lang="en-US" dirty="0"/>
              <a:t>+ queries per month using Bing</a:t>
            </a:r>
          </a:p>
          <a:p>
            <a:pPr lvl="1"/>
            <a:r>
              <a:rPr lang="en-US" dirty="0"/>
              <a:t>With recent Bing launch, introduced concept of a Decision Engine – going beyond basic searches to find locations and to improving the quality of actually making decisions/transacting on the web.</a:t>
            </a:r>
          </a:p>
          <a:p>
            <a:r>
              <a:rPr lang="en-US" dirty="0"/>
              <a:t> </a:t>
            </a:r>
          </a:p>
          <a:p>
            <a:r>
              <a:rPr lang="en-US" u="sng" dirty="0"/>
              <a:t>XBOX Live</a:t>
            </a:r>
            <a:endParaRPr lang="en-US" dirty="0"/>
          </a:p>
          <a:p>
            <a:pPr lvl="1"/>
            <a:r>
              <a:rPr lang="en-US" dirty="0"/>
              <a:t>Launched in 2001</a:t>
            </a:r>
          </a:p>
          <a:p>
            <a:pPr lvl="1"/>
            <a:r>
              <a:rPr lang="en-US" dirty="0"/>
              <a:t>First major cloud-based gaming community, and perhaps the most important differentiator in XBOX success to date</a:t>
            </a:r>
          </a:p>
          <a:p>
            <a:pPr lvl="1"/>
            <a:r>
              <a:rPr lang="en-US" dirty="0"/>
              <a:t>20+ million active users on XBOX Live.</a:t>
            </a:r>
          </a:p>
          <a:p>
            <a:pPr lvl="1"/>
            <a:r>
              <a:rPr lang="en-US" dirty="0"/>
              <a:t>There has been innovation with Xbox Live, which lets people Stream </a:t>
            </a:r>
            <a:r>
              <a:rPr lang="en-US" dirty="0" err="1"/>
              <a:t>NetFlix</a:t>
            </a:r>
            <a:r>
              <a:rPr lang="en-US" dirty="0"/>
              <a:t> over the internet, and stream Music through Last.fm. You can get games on demand, IM, and voice chat with others through the service.</a:t>
            </a:r>
          </a:p>
          <a:p>
            <a:endParaRPr lang="en-US" u="sng" dirty="0"/>
          </a:p>
          <a:p>
            <a:r>
              <a:rPr lang="en-US" u="sng" dirty="0"/>
              <a:t>Office LiveMeeting</a:t>
            </a:r>
            <a:endParaRPr lang="en-US" dirty="0"/>
          </a:p>
          <a:p>
            <a:pPr lvl="1"/>
            <a:r>
              <a:rPr lang="en-US" dirty="0"/>
              <a:t>Consumer and enterprise cloud collaboration and conferencing service </a:t>
            </a:r>
          </a:p>
          <a:p>
            <a:pPr lvl="1"/>
            <a:r>
              <a:rPr lang="en-US" dirty="0" err="1"/>
              <a:t>5B</a:t>
            </a:r>
            <a:r>
              <a:rPr lang="en-US" dirty="0"/>
              <a:t> conferencing minutes last year alone</a:t>
            </a:r>
          </a:p>
          <a:p>
            <a:endParaRPr lang="en-US" u="sng" dirty="0"/>
          </a:p>
          <a:p>
            <a:r>
              <a:rPr lang="en-US" u="sng" dirty="0"/>
              <a:t>MS Online Services</a:t>
            </a:r>
            <a:endParaRPr lang="en-US" dirty="0"/>
          </a:p>
          <a:p>
            <a:pPr lvl="1"/>
            <a:r>
              <a:rPr lang="en-US" dirty="0"/>
              <a:t>Launched in 2004</a:t>
            </a:r>
          </a:p>
          <a:p>
            <a:pPr lvl="1"/>
            <a:r>
              <a:rPr lang="en-US" dirty="0"/>
              <a:t>Provides Enterprise productivity services to Cloud users.</a:t>
            </a:r>
          </a:p>
          <a:p>
            <a:pPr lvl="1"/>
            <a:r>
              <a:rPr lang="en-US" dirty="0"/>
              <a:t>We have over </a:t>
            </a:r>
            <a:r>
              <a:rPr lang="en-US" dirty="0" err="1"/>
              <a:t>2M</a:t>
            </a:r>
            <a:r>
              <a:rPr lang="en-US" dirty="0"/>
              <a:t> paid seats</a:t>
            </a:r>
          </a:p>
          <a:p>
            <a:pPr lvl="1"/>
            <a:r>
              <a:rPr lang="en-US" dirty="0"/>
              <a:t>Process more than </a:t>
            </a:r>
            <a:r>
              <a:rPr lang="en-US" dirty="0" err="1"/>
              <a:t>2B</a:t>
            </a:r>
            <a:r>
              <a:rPr lang="en-US" dirty="0"/>
              <a:t> emails a day</a:t>
            </a:r>
          </a:p>
          <a:p>
            <a:endParaRPr lang="en-US" u="sng" dirty="0"/>
          </a:p>
          <a:p>
            <a:r>
              <a:rPr lang="en-US" u="sng" dirty="0"/>
              <a:t>Office Web Apps</a:t>
            </a:r>
            <a:endParaRPr lang="en-US" dirty="0"/>
          </a:p>
          <a:p>
            <a:pPr lvl="1"/>
            <a:r>
              <a:rPr lang="en-US" dirty="0"/>
              <a:t>Office Suite capability in the Cloud – with full document fidelity, same look and feel as rich Office client, real time collaboration on docs, etc…</a:t>
            </a:r>
          </a:p>
          <a:p>
            <a:pPr lvl="1"/>
            <a:r>
              <a:rPr lang="en-US" dirty="0"/>
              <a:t>Available to over </a:t>
            </a:r>
            <a:r>
              <a:rPr lang="en-US" dirty="0" err="1"/>
              <a:t>400M</a:t>
            </a:r>
            <a:r>
              <a:rPr lang="en-US" dirty="0"/>
              <a:t>+ Live ID users on the day of release</a:t>
            </a:r>
          </a:p>
          <a:p>
            <a:pPr lvl="1"/>
            <a:r>
              <a:rPr lang="en-US" dirty="0"/>
              <a:t>Available as a service to all Facebook Users through a joint solution called “Docs” which we announced and released in April 2010.</a:t>
            </a:r>
          </a:p>
          <a:p>
            <a:endParaRPr lang="en-US" dirty="0"/>
          </a:p>
          <a:p>
            <a:r>
              <a:rPr lang="en-US" dirty="0"/>
              <a:t>So, you get the picture. Microsoft has been delivering Cloud services successfully for 15 years.</a:t>
            </a:r>
          </a:p>
          <a:p>
            <a:pPr marL="217342" lvl="1"/>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36660142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618480" cy="4189095"/>
          </a:xfrm>
          <a:prstGeom prst="rect">
            <a:avLst/>
          </a:prstGeom>
        </p:spPr>
        <p:txBody>
          <a:bodyPr lIns="93313" tIns="46657" rIns="93313" bIns="46657"/>
          <a:lstStyle/>
          <a:p>
            <a:r>
              <a:rPr lang="en-US" b="0" baseline="0" dirty="0" smtClean="0"/>
              <a:t>Outlook Web App (OWA) </a:t>
            </a:r>
            <a:r>
              <a:rPr lang="en-US" dirty="0" smtClean="0"/>
              <a:t>helps your users be productive from wherever they can log in via a web browser.</a:t>
            </a:r>
            <a:endParaRPr lang="en-US" b="0" baseline="0" dirty="0" smtClean="0"/>
          </a:p>
          <a:p>
            <a:pPr marL="174961" indent="-174961">
              <a:buFont typeface="Arial" pitchFamily="34" charset="0"/>
              <a:buChar char="•"/>
            </a:pPr>
            <a:r>
              <a:rPr lang="en-US" dirty="0"/>
              <a:t>The premium OWA experience is available in </a:t>
            </a:r>
            <a:r>
              <a:rPr lang="en-US" dirty="0" smtClean="0"/>
              <a:t>Internet Explorer, Firefox </a:t>
            </a:r>
            <a:r>
              <a:rPr lang="en-US" dirty="0"/>
              <a:t>and </a:t>
            </a:r>
            <a:r>
              <a:rPr lang="en-US" dirty="0" smtClean="0"/>
              <a:t>Safari</a:t>
            </a:r>
            <a:endParaRPr lang="en-US" dirty="0"/>
          </a:p>
          <a:p>
            <a:pPr marL="174961" indent="-174961">
              <a:buFont typeface="Arial" pitchFamily="34" charset="0"/>
              <a:buChar char="•"/>
            </a:pPr>
            <a:r>
              <a:rPr lang="en-US" b="0" baseline="0" dirty="0" smtClean="0"/>
              <a:t>IM and p</a:t>
            </a:r>
            <a:r>
              <a:rPr lang="en-US" b="0" dirty="0" smtClean="0"/>
              <a:t>resence</a:t>
            </a:r>
            <a:r>
              <a:rPr lang="en-US" b="0" baseline="0" dirty="0" smtClean="0"/>
              <a:t> integration with Lync Online or Lync Server on-premises lets users chat from right within the OWA experience</a:t>
            </a:r>
          </a:p>
          <a:p>
            <a:pPr marL="174961" indent="-174961">
              <a:buFont typeface="Arial" pitchFamily="34" charset="0"/>
              <a:buChar char="•"/>
            </a:pPr>
            <a:r>
              <a:rPr lang="en-US" b="0" baseline="0" dirty="0" smtClean="0"/>
              <a:t>Delegate mailbox access has been added</a:t>
            </a:r>
          </a:p>
          <a:p>
            <a:pPr marL="174961" indent="-174961">
              <a:buFont typeface="Arial" pitchFamily="34" charset="0"/>
              <a:buChar char="•"/>
            </a:pPr>
            <a:r>
              <a:rPr lang="en-US" b="0" baseline="0" dirty="0" smtClean="0"/>
              <a:t>Search had been enhanced, as well as filters and favorites so you can manage your mail more easily</a:t>
            </a:r>
          </a:p>
          <a:p>
            <a:pPr marL="174961" indent="-174961">
              <a:buFont typeface="Arial" pitchFamily="34" charset="0"/>
              <a:buChar char="•"/>
            </a:pPr>
            <a:r>
              <a:rPr lang="en-US" b="0" baseline="0" dirty="0" smtClean="0"/>
              <a:t>You can view two calendars side-by-side in OWA</a:t>
            </a:r>
          </a:p>
          <a:p>
            <a:pPr marL="174961" indent="-174961">
              <a:buFont typeface="Arial" pitchFamily="34" charset="0"/>
              <a:buChar char="•"/>
            </a:pPr>
            <a:r>
              <a:rPr lang="en-US" b="0" baseline="0" dirty="0" smtClean="0"/>
              <a:t>The nickname cache is shared between OWA and Windows mobile, so the names of people you frequently email will appear in a drop down list when you create new messages in either place</a:t>
            </a:r>
          </a:p>
          <a:p>
            <a:pPr marL="174961" indent="-174961">
              <a:buFont typeface="Arial" pitchFamily="34" charset="0"/>
              <a:buChar char="•"/>
            </a:pPr>
            <a:r>
              <a:rPr lang="en-US" b="0" baseline="0" dirty="0" smtClean="0"/>
              <a:t>a good experience if you use OWA internally – Lync is integrated – good for Google compete.  don’t need Lync client to im with users in office 365.</a:t>
            </a:r>
          </a:p>
        </p:txBody>
      </p:sp>
      <p:sp>
        <p:nvSpPr>
          <p:cNvPr id="4" name="Slide Number Placeholder 3"/>
          <p:cNvSpPr>
            <a:spLocks noGrp="1"/>
          </p:cNvSpPr>
          <p:nvPr>
            <p:ph type="sldNum" sz="quarter" idx="10"/>
          </p:nvPr>
        </p:nvSpPr>
        <p:spPr/>
        <p:txBody>
          <a:bodyPr/>
          <a:lstStyle/>
          <a:p>
            <a:fld id="{492EC056-B618-4B5E-9DDD-08EAE84925DD}"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50618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618480" cy="4189095"/>
          </a:xfrm>
          <a:prstGeom prst="rect">
            <a:avLst/>
          </a:prstGeom>
        </p:spPr>
        <p:txBody>
          <a:bodyPr lIns="93313" tIns="46657" rIns="93313" bIns="46657"/>
          <a:lstStyle/>
          <a:p>
            <a:r>
              <a:rPr lang="en-US" sz="1000" dirty="0">
                <a:ea typeface="Segoe UI" pitchFamily="34" charset="0"/>
                <a:cs typeface="Segoe UI" pitchFamily="34" charset="0"/>
              </a:rPr>
              <a:t>Exchange Online supports the Microsoft Exchange ActiveSync protocol. Exchange ActiveSync provides synchronization of mailbox data between mobile phones and Exchange Online, so users can access their email, calendar, contacts, and tasks on the go. </a:t>
            </a:r>
          </a:p>
          <a:p>
            <a:r>
              <a:rPr lang="en-US" sz="1000" dirty="0">
                <a:ea typeface="Segoe UI" pitchFamily="34" charset="0"/>
                <a:cs typeface="Segoe UI" pitchFamily="34" charset="0"/>
              </a:rPr>
              <a:t>Exchange ActiveSync is supported by a wide range of mobile devices, including Microsoft Windows Mobile® and Windows Phone, Nokia E and N series devices, Palm devices, Apple iPhone and iPad, and certain Android phones. Implementation of the specific features of Exchange ActiveSync varies by device and manufacturer.</a:t>
            </a:r>
          </a:p>
          <a:p>
            <a:r>
              <a:rPr lang="en-US" sz="1000" dirty="0">
                <a:ea typeface="Segoe UI" pitchFamily="34" charset="0"/>
                <a:cs typeface="Segoe UI" pitchFamily="34" charset="0"/>
              </a:rPr>
              <a:t>With Exchange ActiveSync, you can enforce security policies, such as PIN lock, on the devices that connect to your Exchange Online environment.  In the event that a mobile device is lost or stole, users or administrators can remotely wipe the device back to its factory settings, from OWA.</a:t>
            </a:r>
          </a:p>
          <a:p>
            <a:endParaRPr lang="en-US" sz="1000" dirty="0">
              <a:ea typeface="Segoe UI" pitchFamily="34" charset="0"/>
              <a:cs typeface="Segoe UI" pitchFamily="34" charset="0"/>
            </a:endParaRPr>
          </a:p>
          <a:p>
            <a:r>
              <a:rPr lang="en-US" sz="1000" dirty="0">
                <a:ea typeface="Segoe UI" pitchFamily="34" charset="0"/>
                <a:cs typeface="Segoe UI" pitchFamily="34" charset="0"/>
              </a:rPr>
              <a:t>You can also control which phones can connect to Exchange Online by creating block/allow lists. Using a Web-based interface, you can create approved device lists for their organization as well as block any particular device they believe should not be allowed. You can also set exceptions at the individual level. Any devices not listed in the block or allow lists can be quarantined, enabling administrators to decide later if they should be allowed to connect. A customizable quarantine email allows administrators to explain to users why their device has been quarantined.</a:t>
            </a:r>
          </a:p>
          <a:p>
            <a:endParaRPr lang="en-US" sz="1000" dirty="0">
              <a:ea typeface="Segoe UI" pitchFamily="34" charset="0"/>
              <a:cs typeface="Segoe UI" pitchFamily="34" charset="0"/>
            </a:endParaRPr>
          </a:p>
          <a:p>
            <a:pPr defTabSz="912705" fontAlgn="base">
              <a:spcBef>
                <a:spcPct val="30000"/>
              </a:spcBef>
              <a:spcAft>
                <a:spcPts val="338"/>
              </a:spcAft>
              <a:defRPr/>
            </a:pPr>
            <a:r>
              <a:rPr lang="en-US" sz="1000" dirty="0">
                <a:ea typeface="Segoe UI" pitchFamily="34" charset="0"/>
                <a:cs typeface="Segoe UI" pitchFamily="34" charset="0"/>
              </a:rPr>
              <a:t>A Hosted Blackberry service is also available as an add-on.</a:t>
            </a:r>
          </a:p>
          <a:p>
            <a:pPr defTabSz="912705" fontAlgn="base">
              <a:spcBef>
                <a:spcPct val="30000"/>
              </a:spcBef>
              <a:spcAft>
                <a:spcPts val="338"/>
              </a:spcAft>
              <a:defRPr/>
            </a:pPr>
            <a:r>
              <a:rPr lang="en-US" sz="1000" dirty="0">
                <a:ea typeface="Segoe UI" pitchFamily="34" charset="0"/>
                <a:cs typeface="Segoe UI" pitchFamily="34" charset="0"/>
              </a:rPr>
              <a:t>End of CY will most likely be when we have a BB story.  Initially we thought this was going to be a lot bigger deal, but customers aren’t really that concerned now that RIM is showing some signs of weakness.  customers who never would consider giving up BB are not so disinterested now….Android, iPhone, Win7 phones are good and customers are realizing that RIM is really behind in so many categories.  BB laid off 2000 workers on 7/25/11.  Not looking good. </a:t>
            </a:r>
          </a:p>
        </p:txBody>
      </p:sp>
      <p:sp>
        <p:nvSpPr>
          <p:cNvPr id="4" name="Slide Number Placeholder 3"/>
          <p:cNvSpPr>
            <a:spLocks noGrp="1"/>
          </p:cNvSpPr>
          <p:nvPr>
            <p:ph type="sldNum" sz="quarter" idx="10"/>
          </p:nvPr>
        </p:nvSpPr>
        <p:spPr/>
        <p:txBody>
          <a:bodyPr/>
          <a:lstStyle/>
          <a:p>
            <a:fld id="{317F9675-58E1-4C53-9E0D-2F5019E7CA42}"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2731441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22460"/>
            <a:ext cx="5617208" cy="4188777"/>
          </a:xfrm>
          <a:prstGeom prst="rect">
            <a:avLst/>
          </a:prstGeom>
        </p:spPr>
        <p:txBody>
          <a:bodyPr lIns="91567" tIns="45783" rIns="91567" bIns="45783">
            <a:normAutofit/>
          </a:bodyPr>
          <a:lstStyle/>
          <a:p>
            <a:pPr defTabSz="915627" eaLnBrk="0" hangingPunct="0">
              <a:spcAft>
                <a:spcPct val="0"/>
              </a:spcAft>
              <a:defRPr/>
            </a:pPr>
            <a:r>
              <a:rPr lang="en-US" b="1" dirty="0"/>
              <a:t>Situation</a:t>
            </a:r>
          </a:p>
          <a:p>
            <a:pPr defTabSz="915627" eaLnBrk="0" hangingPunct="0">
              <a:spcAft>
                <a:spcPct val="0"/>
              </a:spcAft>
              <a:defRPr/>
            </a:pPr>
            <a:r>
              <a:rPr lang="en-US" dirty="0"/>
              <a:t>The ability to collaborate effectively can provide companies with a competitive advantage.</a:t>
            </a:r>
          </a:p>
          <a:p>
            <a:pPr defTabSz="915627" eaLnBrk="0" hangingPunct="0">
              <a:spcAft>
                <a:spcPct val="0"/>
              </a:spcAft>
              <a:defRPr/>
            </a:pPr>
            <a:endParaRPr lang="en-US" dirty="0"/>
          </a:p>
          <a:p>
            <a:pPr defTabSz="915627" eaLnBrk="0" hangingPunct="0">
              <a:spcAft>
                <a:spcPct val="0"/>
              </a:spcAft>
              <a:defRPr/>
            </a:pPr>
            <a:r>
              <a:rPr lang="en-US" b="1" dirty="0"/>
              <a:t>Slide objective</a:t>
            </a:r>
          </a:p>
          <a:p>
            <a:pPr defTabSz="915627" eaLnBrk="0" hangingPunct="0">
              <a:spcAft>
                <a:spcPct val="0"/>
              </a:spcAft>
              <a:defRPr/>
            </a:pPr>
            <a:r>
              <a:rPr lang="en-US" dirty="0"/>
              <a:t>Show that Exchange Online provides the powerful and familiar collaboration features that Exchange Server is known for</a:t>
            </a:r>
          </a:p>
          <a:p>
            <a:pPr defTabSz="915627" eaLnBrk="0" hangingPunct="0">
              <a:spcAft>
                <a:spcPct val="0"/>
              </a:spcAft>
              <a:defRPr/>
            </a:pPr>
            <a:endParaRPr lang="en-US" b="1" dirty="0"/>
          </a:p>
          <a:p>
            <a:pPr defTabSz="915627" eaLnBrk="0" hangingPunct="0">
              <a:spcAft>
                <a:spcPct val="0"/>
              </a:spcAft>
              <a:defRPr/>
            </a:pPr>
            <a:r>
              <a:rPr lang="en-US" b="1" dirty="0"/>
              <a:t>Talking points</a:t>
            </a:r>
          </a:p>
          <a:p>
            <a:pPr defTabSz="915627" eaLnBrk="0" hangingPunct="0">
              <a:spcAft>
                <a:spcPct val="0"/>
              </a:spcAft>
              <a:defRPr/>
            </a:pPr>
            <a:r>
              <a:rPr lang="en-US" dirty="0"/>
              <a:t>Collaboration features in Exchange Online include:</a:t>
            </a:r>
          </a:p>
          <a:p>
            <a:pPr marL="174952" indent="-174952" defTabSz="933075">
              <a:lnSpc>
                <a:spcPct val="100000"/>
              </a:lnSpc>
              <a:spcAft>
                <a:spcPts val="0"/>
              </a:spcAft>
              <a:buFont typeface="Arial" pitchFamily="34" charset="0"/>
              <a:buChar char="•"/>
              <a:defRPr/>
            </a:pPr>
            <a:r>
              <a:rPr lang="en-US" dirty="0"/>
              <a:t>The Global Address List, or company directory.</a:t>
            </a:r>
          </a:p>
          <a:p>
            <a:pPr marL="174952" indent="-174952" defTabSz="933075">
              <a:lnSpc>
                <a:spcPct val="100000"/>
              </a:lnSpc>
              <a:spcAft>
                <a:spcPts val="0"/>
              </a:spcAft>
              <a:buFont typeface="Arial" pitchFamily="34" charset="0"/>
              <a:buChar char="•"/>
              <a:defRPr/>
            </a:pPr>
            <a:r>
              <a:rPr lang="en-US" dirty="0" smtClean="0"/>
              <a:t>Group </a:t>
            </a:r>
            <a:r>
              <a:rPr lang="en-US" dirty="0"/>
              <a:t>management capabilities, like personal distribution lists and shared distribution lists.</a:t>
            </a:r>
          </a:p>
          <a:p>
            <a:pPr marL="174952" indent="-174952">
              <a:buFont typeface="Arial" pitchFamily="34" charset="0"/>
              <a:buChar char="•"/>
              <a:defRPr/>
            </a:pPr>
            <a:r>
              <a:rPr lang="en-US" dirty="0" smtClean="0"/>
              <a:t>Shared </a:t>
            </a:r>
            <a:r>
              <a:rPr lang="en-US" dirty="0"/>
              <a:t>contacts, for people like consultants and contactors who don’t have mailboxes on your system, but still need to appear in your global address list.</a:t>
            </a:r>
          </a:p>
          <a:p>
            <a:pPr marL="174952" indent="-174952" defTabSz="933075">
              <a:lnSpc>
                <a:spcPct val="100000"/>
              </a:lnSpc>
              <a:spcAft>
                <a:spcPts val="0"/>
              </a:spcAft>
              <a:buFont typeface="Arial" pitchFamily="34" charset="0"/>
              <a:buChar char="•"/>
              <a:defRPr/>
            </a:pPr>
            <a:r>
              <a:rPr lang="en-US" dirty="0"/>
              <a:t>Support for shared mailboxes, which allows multiple people to connect to a mailbox (like </a:t>
            </a:r>
            <a:r>
              <a:rPr lang="en-US" dirty="0">
                <a:hlinkClick r:id="rId3"/>
              </a:rPr>
              <a:t>help@contoso.com</a:t>
            </a:r>
            <a:r>
              <a:rPr lang="en-US" dirty="0"/>
              <a:t>) and </a:t>
            </a:r>
            <a:r>
              <a:rPr lang="en-US" dirty="0" smtClean="0"/>
              <a:t>send messages with the identity of that mailbox</a:t>
            </a:r>
            <a:endParaRPr lang="en-US" dirty="0"/>
          </a:p>
          <a:p>
            <a:pPr marL="174952" indent="-174952" defTabSz="933075">
              <a:lnSpc>
                <a:spcPct val="100000"/>
              </a:lnSpc>
              <a:spcAft>
                <a:spcPts val="0"/>
              </a:spcAft>
              <a:buFont typeface="Arial" pitchFamily="34" charset="0"/>
              <a:buChar char="•"/>
              <a:defRPr/>
            </a:pPr>
            <a:r>
              <a:rPr lang="en-US" dirty="0" smtClean="0"/>
              <a:t>Support </a:t>
            </a:r>
            <a:r>
              <a:rPr lang="en-US" dirty="0"/>
              <a:t>for delegate access to mailboxes and calendars, which is essential for executive assistants and others who manage shared resources</a:t>
            </a:r>
            <a:r>
              <a:rPr lang="en-US" dirty="0" smtClean="0"/>
              <a:t>.</a:t>
            </a:r>
          </a:p>
          <a:p>
            <a:pPr marL="174952" indent="-174952">
              <a:buFont typeface="Arial" pitchFamily="34" charset="0"/>
              <a:buChar char="•"/>
              <a:defRPr/>
            </a:pPr>
            <a:r>
              <a:rPr lang="en-US" dirty="0" smtClean="0"/>
              <a:t>Distribution groups, including advanced capabilities like restricting who can send to a large distribution group, moderation of messages that are sent to a distribution group, and dynamic distribution groups.</a:t>
            </a:r>
            <a:endParaRPr lang="en-US" dirty="0"/>
          </a:p>
          <a:p>
            <a:pPr defTabSz="915627" eaLnBrk="0" hangingPunct="0">
              <a:spcAft>
                <a:spcPct val="0"/>
              </a:spcAft>
              <a:defRPr/>
            </a:pPr>
            <a:endParaRPr lang="en-US" dirty="0" smtClean="0"/>
          </a:p>
          <a:p>
            <a:pPr defTabSz="915627" eaLnBrk="0" hangingPunct="0">
              <a:spcAft>
                <a:spcPct val="0"/>
              </a:spcAft>
              <a:defRPr/>
            </a:pPr>
            <a:r>
              <a:rPr lang="en-US" dirty="0" smtClean="0"/>
              <a:t>key on this slide:  this is full</a:t>
            </a:r>
            <a:r>
              <a:rPr lang="en-US" baseline="0" dirty="0" smtClean="0"/>
              <a:t> fledged Exchange. It’s not Hotmail with prettiness wrapped around it.  this experience is much better than Google.</a:t>
            </a: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618480" cy="4189095"/>
          </a:xfrm>
          <a:prstGeom prst="rect">
            <a:avLst/>
          </a:prstGeom>
        </p:spPr>
        <p:txBody>
          <a:bodyPr lIns="93313" tIns="46657" rIns="93313" bIns="46657"/>
          <a:lstStyle/>
          <a:p>
            <a:r>
              <a:rPr lang="en-US" dirty="0" smtClean="0"/>
              <a:t>Exchange Online provides the same shared calendaring features as Exchange Server 2010 SP1. These include: </a:t>
            </a:r>
          </a:p>
          <a:p>
            <a:pPr marL="174961" indent="-174961">
              <a:buFont typeface="Arial" pitchFamily="34" charset="0"/>
              <a:buChar char="•"/>
            </a:pPr>
            <a:r>
              <a:rPr lang="en-US" dirty="0" smtClean="0"/>
              <a:t>Free/busy sharing between users in your organization, with the option for users adjust calendar permissions to share details of their calendars with others.</a:t>
            </a:r>
          </a:p>
          <a:p>
            <a:pPr marL="174961" indent="-174961">
              <a:buFont typeface="Arial" pitchFamily="34" charset="0"/>
              <a:buChar char="•"/>
            </a:pPr>
            <a:r>
              <a:rPr lang="en-US" dirty="0" smtClean="0"/>
              <a:t>Organization-to-organization federated free/busy sharing; so you can share free busy data with trusted business partners (the other organization must be running Exchange 2010 or be hosted on Exchange Online or Outlook Live for Live@edu).</a:t>
            </a:r>
          </a:p>
          <a:p>
            <a:pPr marL="174961" indent="-174961">
              <a:buFont typeface="Arial" pitchFamily="34" charset="0"/>
              <a:buChar char="•"/>
            </a:pPr>
            <a:r>
              <a:rPr lang="en-US" dirty="0" smtClean="0"/>
              <a:t>The ability for individual users to publish calendars via the iCal standard to users outside of your organization, and subscribe to calendars published in the iCal format.</a:t>
            </a:r>
          </a:p>
          <a:p>
            <a:pPr marL="174961" indent="-174961">
              <a:buFont typeface="Arial" pitchFamily="34" charset="0"/>
              <a:buChar char="•"/>
            </a:pPr>
            <a:r>
              <a:rPr lang="en-US" dirty="0" smtClean="0"/>
              <a:t>Conference </a:t>
            </a:r>
            <a:r>
              <a:rPr lang="en-US" dirty="0"/>
              <a:t>room support, with a resource booking attendant that can automatically accept or decline meeting requests. These conference rooms come as part of the service, and do not require separate licenses</a:t>
            </a:r>
            <a:r>
              <a:rPr lang="en-US" dirty="0" smtClean="0"/>
              <a:t>.</a:t>
            </a:r>
          </a:p>
          <a:p>
            <a:pPr marL="174961" indent="-174961">
              <a:buFont typeface="Arial" pitchFamily="34" charset="0"/>
              <a:buChar char="•"/>
            </a:pPr>
            <a:r>
              <a:rPr lang="en-US" dirty="0" smtClean="0"/>
              <a:t>Out of Office auto-responses, including the ability to schedule separate internal and external OOF messages, and to schedule OOF messages in advance.</a:t>
            </a:r>
          </a:p>
          <a:p>
            <a:pPr marL="174961" indent="-174961">
              <a:buFont typeface="Arial" pitchFamily="34" charset="0"/>
              <a:buChar char="•"/>
            </a:pPr>
            <a:endParaRPr lang="en-US" dirty="0"/>
          </a:p>
          <a:p>
            <a:pPr marL="174961" indent="-174961">
              <a:buFont typeface="Arial" pitchFamily="34" charset="0"/>
              <a:buChar char="•"/>
            </a:pPr>
            <a:r>
              <a:rPr lang="en-US" dirty="0" smtClean="0"/>
              <a:t>In general, our calendaring is vastly superior to Google.  Some people think</a:t>
            </a:r>
            <a:r>
              <a:rPr lang="en-US" baseline="0" dirty="0" smtClean="0"/>
              <a:t> Google reinvented the world.  </a:t>
            </a:r>
            <a:endParaRPr lang="en-US" dirty="0"/>
          </a:p>
        </p:txBody>
      </p:sp>
      <p:sp>
        <p:nvSpPr>
          <p:cNvPr id="4" name="Slide Number Placeholder 3"/>
          <p:cNvSpPr>
            <a:spLocks noGrp="1"/>
          </p:cNvSpPr>
          <p:nvPr>
            <p:ph type="sldNum" sz="quarter" idx="10"/>
          </p:nvPr>
        </p:nvSpPr>
        <p:spPr/>
        <p:txBody>
          <a:bodyPr/>
          <a:lstStyle/>
          <a:p>
            <a:pPr>
              <a:defRPr/>
            </a:pPr>
            <a:fld id="{F6188EC4-2D06-4403-93EF-0997E1E44406}" type="slidenum">
              <a:rPr lang="en-US" smtClean="0">
                <a:solidFill>
                  <a:prstClr val="black"/>
                </a:solidFill>
              </a:rPr>
              <a:pPr>
                <a:defRPr/>
              </a:pPr>
              <a:t>49</a:t>
            </a:fld>
            <a:endParaRPr lang="en-US" dirty="0">
              <a:solidFill>
                <a:prstClr val="black"/>
              </a:solidFill>
            </a:endParaRPr>
          </a:p>
        </p:txBody>
      </p:sp>
    </p:spTree>
    <p:extLst>
      <p:ext uri="{BB962C8B-B14F-4D97-AF65-F5344CB8AC3E}">
        <p14:creationId xmlns:p14="http://schemas.microsoft.com/office/powerpoint/2010/main" val="484227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618480" cy="4712156"/>
          </a:xfrm>
          <a:prstGeom prst="rect">
            <a:avLst/>
          </a:prstGeom>
        </p:spPr>
        <p:txBody>
          <a:bodyPr lIns="93313" tIns="46657" rIns="93313" bIns="46657">
            <a:normAutofit lnSpcReduction="10000"/>
          </a:bodyPr>
          <a:lstStyle/>
          <a:p>
            <a:r>
              <a:rPr lang="en-US" sz="1000" dirty="0"/>
              <a:t>Exchange Online provides hosted unified messaging and voice mail services.  Organizations can connect their on-premises PBX phone systems to cloud-based voice mail services provided by Exchange Online, using simple, Internet-based network connectivity.  </a:t>
            </a:r>
          </a:p>
          <a:p>
            <a:pPr marL="0" lvl="1" indent="0">
              <a:spcBef>
                <a:spcPct val="0"/>
              </a:spcBef>
              <a:buNone/>
            </a:pPr>
            <a:endParaRPr lang="en-US" sz="1000" dirty="0"/>
          </a:p>
          <a:p>
            <a:pPr marL="0" lvl="1" indent="0">
              <a:spcBef>
                <a:spcPct val="0"/>
              </a:spcBef>
              <a:buNone/>
            </a:pPr>
            <a:r>
              <a:rPr lang="en-US" sz="1000" dirty="0"/>
              <a:t>That’s a win for the IT department, because it allows them to take advantage of the efficiency and cost-savings that come from a centralized voicemail infrastructure, retiring legacy voicemail systems that are expensive to maintain and back up.  That’s also a win for users, because it gives users a single inbox for both e-mail and voice mail messages, which could be accessed from Outlook, Outlook web access, mobile devices, and even a standard telephone through Outlook Voice Access.  And, Exchange 2010 adds new features to the core capabilities of Exchange UM, like text preview of voicemail messages, personal auto attendant capabilities, and message waiting indicator.</a:t>
            </a:r>
          </a:p>
          <a:p>
            <a:pPr>
              <a:spcBef>
                <a:spcPct val="0"/>
              </a:spcBef>
            </a:pPr>
            <a:endParaRPr lang="en-US" sz="1000" dirty="0"/>
          </a:p>
          <a:p>
            <a:pPr>
              <a:spcBef>
                <a:spcPct val="0"/>
              </a:spcBef>
            </a:pPr>
            <a:r>
              <a:rPr lang="en-US" sz="1000" dirty="0"/>
              <a:t>The new features that Exchange 2010 added to the Exchange 2007-based UM are also available in a cloud environment, including a text preview of voicemails messages, personal auto-attendant capabilities via call answering rules, RMS-protection of voicemails, and MWI interoperability with PBX systems.</a:t>
            </a:r>
          </a:p>
          <a:p>
            <a:pPr>
              <a:spcBef>
                <a:spcPct val="0"/>
              </a:spcBef>
            </a:pPr>
            <a:endParaRPr lang="en-US" sz="1000" dirty="0"/>
          </a:p>
          <a:p>
            <a:pPr>
              <a:spcBef>
                <a:spcPct val="0"/>
              </a:spcBef>
            </a:pPr>
            <a:r>
              <a:rPr lang="en-US" sz="1000" dirty="0"/>
              <a:t>Note:  we support hosted voice mail through UM – in the cloud today.  Regardless of what phone system customers have today on premise.  don’t need to be </a:t>
            </a:r>
            <a:r>
              <a:rPr lang="en-US" sz="1000" dirty="0" smtClean="0"/>
              <a:t>Lync </a:t>
            </a:r>
            <a:r>
              <a:rPr lang="en-US" sz="1000" dirty="0"/>
              <a:t>on prep to work.  in some cases, </a:t>
            </a:r>
            <a:r>
              <a:rPr lang="en-US" sz="1000" dirty="0" smtClean="0"/>
              <a:t>Centrex </a:t>
            </a:r>
            <a:r>
              <a:rPr lang="en-US" sz="1000" dirty="0"/>
              <a:t>systems, may need to talk to UC specialist.  We’ll most likely support it as we support 90% of the scenarios.  If traditional on-prem phone system….and the customer is ready to invest in a $1500 gateway, then there’s probably a method to support.  nearly everyone today.  doesn’t require they have a </a:t>
            </a:r>
            <a:r>
              <a:rPr lang="en-US" sz="1000" dirty="0" smtClean="0"/>
              <a:t>VoIP </a:t>
            </a:r>
            <a:r>
              <a:rPr lang="en-US" sz="1000" dirty="0"/>
              <a:t>already.  </a:t>
            </a:r>
          </a:p>
          <a:p>
            <a:pPr>
              <a:spcBef>
                <a:spcPct val="0"/>
              </a:spcBef>
            </a:pPr>
            <a:r>
              <a:rPr lang="en-US" sz="1000" dirty="0"/>
              <a:t>This is a far cry from Enterprise voice however, but we will be incorporating technology from find me/follow me functionality built into voice, but it’s not enterprise voice.  Ex: for customers who have 30-50 users and no enterprise PBX today – we’ll be able to enable emulate enterprise voice (like </a:t>
            </a:r>
            <a:r>
              <a:rPr lang="en-US" sz="1000" dirty="0" smtClean="0"/>
              <a:t>Google </a:t>
            </a:r>
            <a:r>
              <a:rPr lang="en-US" sz="1000" dirty="0"/>
              <a:t>does). I register this phone number and it forwards to me.  Ultimately it needs to be a phone behind that.  ex: Mayor, map my work to a cell phone. that’s like Google voice does but it does do emulation.  </a:t>
            </a:r>
          </a:p>
          <a:p>
            <a:pPr>
              <a:spcBef>
                <a:spcPct val="0"/>
              </a:spcBef>
            </a:pPr>
            <a:r>
              <a:rPr lang="en-US" sz="1000" dirty="0"/>
              <a:t>With the Skype acquisition – already subject to those regulations as a </a:t>
            </a:r>
            <a:r>
              <a:rPr lang="en-US" sz="1000" dirty="0" smtClean="0"/>
              <a:t>Telco?</a:t>
            </a:r>
            <a:endParaRPr lang="en-US" sz="1000" dirty="0"/>
          </a:p>
          <a:p>
            <a:pPr>
              <a:spcBef>
                <a:spcPct val="0"/>
              </a:spcBef>
            </a:pPr>
            <a:r>
              <a:rPr lang="en-US" sz="1000" dirty="0"/>
              <a:t>E4 solution only if customer wants on-premise voice and o365…it’s a way to license back in b/c it gives them on-prem licensing and not taking voice licensing to the cloud.  sometimes having fully featured SKU’s give you features you haven’t thought of….if they’re really going to do voice.  </a:t>
            </a:r>
          </a:p>
        </p:txBody>
      </p:sp>
      <p:sp>
        <p:nvSpPr>
          <p:cNvPr id="4" name="Header Placeholder 3"/>
          <p:cNvSpPr>
            <a:spLocks noGrp="1"/>
          </p:cNvSpPr>
          <p:nvPr>
            <p:ph type="hdr" sz="quarter" idx="10"/>
          </p:nvPr>
        </p:nvSpPr>
        <p:spPr>
          <a:xfrm>
            <a:off x="0" y="0"/>
            <a:ext cx="3043343" cy="465455"/>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a:xfrm>
            <a:off x="3978133" y="0"/>
            <a:ext cx="3043343" cy="465455"/>
          </a:xfrm>
          <a:prstGeom prst="rect">
            <a:avLst/>
          </a:prstGeom>
        </p:spPr>
        <p:txBody>
          <a:bodyPr/>
          <a:lstStyle/>
          <a:p>
            <a:fld id="{81331B57-0BE5-4F82-AA58-76F53EFF3ADA}" type="datetime8">
              <a:rPr lang="en-US" smtClean="0">
                <a:solidFill>
                  <a:prstClr val="black"/>
                </a:solidFill>
              </a:rPr>
              <a:pPr/>
              <a:t>4/11/2012 5:56 PM</a:t>
            </a:fld>
            <a:endParaRPr lang="en-US" dirty="0">
              <a:solidFill>
                <a:prstClr val="black"/>
              </a:solidFill>
            </a:endParaRPr>
          </a:p>
        </p:txBody>
      </p:sp>
      <p:sp>
        <p:nvSpPr>
          <p:cNvPr id="7" name="Slide Number Placeholder 6"/>
          <p:cNvSpPr>
            <a:spLocks noGrp="1"/>
          </p:cNvSpPr>
          <p:nvPr>
            <p:ph type="sldNum" sz="quarter" idx="13"/>
          </p:nvPr>
        </p:nvSpPr>
        <p:spPr>
          <a:xfrm>
            <a:off x="6320790" y="8842029"/>
            <a:ext cx="700685" cy="465455"/>
          </a:xfrm>
          <a:prstGeom prst="rect">
            <a:avLst/>
          </a:prstGeom>
        </p:spPr>
        <p:txBody>
          <a:bodyPr/>
          <a:lstStyle/>
          <a:p>
            <a:fld id="{EC87E0CF-87F6-4B58-B8B8-DCAB2DAAF3CA}" type="slidenum">
              <a:rPr lang="en-US" smtClean="0">
                <a:solidFill>
                  <a:prstClr val="black"/>
                </a:solidFill>
              </a:rPr>
              <a:pPr/>
              <a:t>50</a:t>
            </a:fld>
            <a:endParaRPr lang="en-US"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194622-4AAE-4D2F-8E8F-580DB9E3ED51}" type="slidenum">
              <a:rPr lang="en-US" smtClean="0"/>
              <a:t>51</a:t>
            </a:fld>
            <a:endParaRPr lang="en-US" dirty="0"/>
          </a:p>
        </p:txBody>
      </p:sp>
    </p:spTree>
    <p:extLst>
      <p:ext uri="{BB962C8B-B14F-4D97-AF65-F5344CB8AC3E}">
        <p14:creationId xmlns:p14="http://schemas.microsoft.com/office/powerpoint/2010/main" val="22197392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22460"/>
            <a:ext cx="5617208" cy="4188777"/>
          </a:xfrm>
          <a:prstGeom prst="rect">
            <a:avLst/>
          </a:prstGeom>
        </p:spPr>
        <p:txBody>
          <a:bodyPr lIns="91567" tIns="45783" rIns="91567" bIns="45783">
            <a:normAutofit/>
          </a:bodyPr>
          <a:lstStyle/>
          <a:p>
            <a:pPr defTabSz="915627" eaLnBrk="0" hangingPunct="0">
              <a:spcAft>
                <a:spcPct val="0"/>
              </a:spcAft>
              <a:defRPr/>
            </a:pPr>
            <a:r>
              <a:rPr lang="en-US" b="1" dirty="0" smtClean="0"/>
              <a:t>Situation</a:t>
            </a:r>
          </a:p>
          <a:p>
            <a:pPr defTabSz="915627" eaLnBrk="0" hangingPunct="0">
              <a:spcAft>
                <a:spcPct val="0"/>
              </a:spcAft>
              <a:defRPr/>
            </a:pPr>
            <a:r>
              <a:rPr lang="en-US" b="0" dirty="0" smtClean="0"/>
              <a:t>Organizations need robust antivirus and anti-spam solutions in place, to </a:t>
            </a:r>
            <a:r>
              <a:rPr lang="en-US" dirty="0" smtClean="0"/>
              <a:t>keep their users from being </a:t>
            </a:r>
            <a:r>
              <a:rPr lang="en-US" b="0" baseline="0" dirty="0" smtClean="0"/>
              <a:t>burdened with malicious messages.</a:t>
            </a:r>
            <a:endParaRPr lang="en-US" b="0" dirty="0" smtClean="0"/>
          </a:p>
          <a:p>
            <a:pPr defTabSz="915627" eaLnBrk="0" hangingPunct="0">
              <a:spcAft>
                <a:spcPct val="0"/>
              </a:spcAft>
              <a:defRPr/>
            </a:pPr>
            <a:endParaRPr lang="en-US" b="1" dirty="0" smtClean="0"/>
          </a:p>
          <a:p>
            <a:pPr defTabSz="915627" eaLnBrk="0" hangingPunct="0">
              <a:spcAft>
                <a:spcPct val="0"/>
              </a:spcAft>
              <a:defRPr/>
            </a:pPr>
            <a:r>
              <a:rPr lang="en-US" b="1" dirty="0" smtClean="0"/>
              <a:t>Slide</a:t>
            </a:r>
            <a:r>
              <a:rPr lang="en-US" b="1" baseline="0" dirty="0" smtClean="0"/>
              <a:t> objective</a:t>
            </a:r>
          </a:p>
          <a:p>
            <a:pPr defTabSz="915627" eaLnBrk="0" hangingPunct="0">
              <a:spcAft>
                <a:spcPct val="0"/>
              </a:spcAft>
              <a:defRPr/>
            </a:pPr>
            <a:r>
              <a:rPr lang="en-US" b="0" baseline="0" dirty="0" smtClean="0"/>
              <a:t>Describe the enterprise-</a:t>
            </a:r>
            <a:r>
              <a:rPr lang="en-US" dirty="0" smtClean="0"/>
              <a:t>class anti-spam and antivirus </a:t>
            </a:r>
            <a:r>
              <a:rPr lang="en-US" b="0" baseline="0" dirty="0" smtClean="0"/>
              <a:t>capabilities of Forefront that</a:t>
            </a:r>
            <a:r>
              <a:rPr lang="en-US" b="0" dirty="0" smtClean="0"/>
              <a:t> </a:t>
            </a:r>
            <a:r>
              <a:rPr lang="en-US" b="0" baseline="0" dirty="0" smtClean="0"/>
              <a:t>are built</a:t>
            </a:r>
            <a:r>
              <a:rPr lang="en-US" b="0" dirty="0" smtClean="0"/>
              <a:t> into the service and require minimal effort for the administrator to configur</a:t>
            </a:r>
            <a:r>
              <a:rPr lang="en-US" dirty="0" smtClean="0"/>
              <a:t>e and maintain</a:t>
            </a:r>
            <a:r>
              <a:rPr lang="en-US" b="0" baseline="0" dirty="0" smtClean="0"/>
              <a:t>.</a:t>
            </a:r>
          </a:p>
          <a:p>
            <a:pPr defTabSz="915627" eaLnBrk="0" hangingPunct="0">
              <a:spcAft>
                <a:spcPct val="0"/>
              </a:spcAft>
              <a:defRPr/>
            </a:pPr>
            <a:endParaRPr lang="en-US" b="1" baseline="0" dirty="0" smtClean="0"/>
          </a:p>
          <a:p>
            <a:pPr defTabSz="915627" eaLnBrk="0" hangingPunct="0">
              <a:spcAft>
                <a:spcPct val="0"/>
              </a:spcAft>
              <a:defRPr/>
            </a:pPr>
            <a:r>
              <a:rPr lang="en-US" b="1" baseline="0" dirty="0" smtClean="0"/>
              <a:t>Talking points</a:t>
            </a:r>
          </a:p>
          <a:p>
            <a:pPr>
              <a:buFont typeface="Arial" charset="0"/>
              <a:buChar char="•"/>
            </a:pPr>
            <a:r>
              <a:rPr lang="en-US" i="1" dirty="0" smtClean="0"/>
              <a:t>Forefront Online Protection for Exchange</a:t>
            </a:r>
            <a:r>
              <a:rPr lang="en-US" dirty="0" smtClean="0"/>
              <a:t> is included as part of the Exchange Online subscription, to </a:t>
            </a:r>
            <a:r>
              <a:rPr lang="en-US" altLang="ja-JP" dirty="0" smtClean="0"/>
              <a:t>help block malware from reaching your users’ inboxes.  This is an enterprise-class </a:t>
            </a:r>
            <a:r>
              <a:rPr lang="en-US" dirty="0" smtClean="0"/>
              <a:t>antivirus and anti-spam service. </a:t>
            </a:r>
            <a:endParaRPr lang="en-US" altLang="ja-JP" dirty="0" smtClean="0"/>
          </a:p>
          <a:p>
            <a:pPr>
              <a:buFont typeface="Arial" pitchFamily="34" charset="0"/>
              <a:buChar char="•"/>
            </a:pPr>
            <a:r>
              <a:rPr lang="en-US" dirty="0" smtClean="0"/>
              <a:t> The service uses proprietary anti-spam technology to achieve high accuracy rates.</a:t>
            </a:r>
          </a:p>
          <a:p>
            <a:pPr>
              <a:buFont typeface="Arial" pitchFamily="34" charset="0"/>
              <a:buChar char="•"/>
            </a:pPr>
            <a:r>
              <a:rPr lang="en-US" dirty="0" smtClean="0"/>
              <a:t> Forefront uses multiple and complementary anti-virus engines help catch e-mail-borne viruses and other malicious code.</a:t>
            </a:r>
          </a:p>
          <a:p>
            <a:pPr>
              <a:buFont typeface="Arial" pitchFamily="34" charset="0"/>
              <a:buChar char="•"/>
            </a:pPr>
            <a:r>
              <a:rPr lang="en-US" dirty="0" smtClean="0"/>
              <a:t> It covers both incoming, outgoing, and internal e-mail messages. This helps protect your organization from malicious content that originates from behind your firewall.</a:t>
            </a:r>
          </a:p>
          <a:p>
            <a:pPr>
              <a:buFont typeface="Arial" pitchFamily="34" charset="0"/>
              <a:buChar char="•"/>
            </a:pPr>
            <a:r>
              <a:rPr lang="en-US" dirty="0" smtClean="0"/>
              <a:t>All of this is built-in to your service.  No configuration is necessary to start or maintain the filtering technology.</a:t>
            </a:r>
          </a:p>
          <a:p>
            <a:pPr>
              <a:buFont typeface="Arial" pitchFamily="34" charset="0"/>
              <a:buChar char="•"/>
            </a:pPr>
            <a:endParaRPr lang="en-US" dirty="0" smtClean="0"/>
          </a:p>
          <a:p>
            <a:pPr>
              <a:buFont typeface="Arial" pitchFamily="34" charset="0"/>
              <a:buChar char="•"/>
            </a:pPr>
            <a:r>
              <a:rPr lang="en-US" dirty="0" smtClean="0"/>
              <a:t>All hygiene pieces with messaging is now included in Exchange Online.  looking at cost analysis – Symantec, brightmail,</a:t>
            </a:r>
            <a:r>
              <a:rPr lang="en-US" baseline="0" dirty="0" smtClean="0"/>
              <a:t> baracuda, etc…all have regular maintenance contracts.  All </a:t>
            </a:r>
            <a:r>
              <a:rPr lang="en-US" dirty="0" smtClean="0"/>
              <a:t>server based AV/AS can go away. Still need client side:  Know that in some large environments – AV can be 100K+$  can be a significant % of overall charges.   Some customers spend more on hygiene than they do on Exchange.  </a:t>
            </a:r>
          </a:p>
          <a:p>
            <a:endParaRPr lang="en-US" dirty="0" smtClean="0"/>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4189095"/>
          </a:xfrm>
          <a:prstGeom prst="rect">
            <a:avLst/>
          </a:prstGeom>
        </p:spPr>
        <p:txBody>
          <a:bodyPr/>
          <a:lstStyle/>
          <a:p>
            <a:pPr marL="409912" indent="-409912"/>
            <a:r>
              <a:rPr lang="en-US" b="1" dirty="0" smtClean="0"/>
              <a:t>Situation</a:t>
            </a:r>
          </a:p>
          <a:p>
            <a:r>
              <a:rPr lang="en-US" dirty="0" smtClean="0">
                <a:effectLst/>
              </a:rPr>
              <a:t>The new Forefront Protection 2010 for Exchange administrator console provides an at-a-glance view of all messaging security detection statistics and health data.</a:t>
            </a:r>
          </a:p>
          <a:p>
            <a:pPr marL="409912" indent="-409912"/>
            <a:endParaRPr lang="en-US" b="0" baseline="0" dirty="0" smtClean="0"/>
          </a:p>
          <a:p>
            <a:pPr marL="409912" indent="-409912"/>
            <a:r>
              <a:rPr lang="en-US" b="1" baseline="0" dirty="0" smtClean="0"/>
              <a:t>Talking points</a:t>
            </a:r>
            <a:endParaRPr lang="en-US" b="1" u="none" dirty="0" smtClean="0"/>
          </a:p>
          <a:p>
            <a:r>
              <a:rPr lang="en-US" dirty="0">
                <a:cs typeface="Arial" pitchFamily="34" charset="0"/>
              </a:rPr>
              <a:t>Access to Forefront Online Protection for Exchange admin center provides advanced tools and reports:</a:t>
            </a:r>
            <a:endParaRPr lang="en-US" sz="100" dirty="0">
              <a:cs typeface="Arial" pitchFamily="34" charset="0"/>
            </a:endParaRPr>
          </a:p>
          <a:p>
            <a:pPr marL="174982" indent="-174982">
              <a:buFont typeface="Arial" pitchFamily="34" charset="0"/>
              <a:buChar char="•"/>
            </a:pPr>
            <a:r>
              <a:rPr lang="en-US" dirty="0">
                <a:cs typeface="Arial" pitchFamily="34" charset="0"/>
              </a:rPr>
              <a:t>Detailed reporting – </a:t>
            </a:r>
            <a:r>
              <a:rPr lang="en-US" dirty="0" smtClean="0">
                <a:effectLst/>
              </a:rPr>
              <a:t>Real time reporting gives administrators insight into their email environment by retrieving the status of any email processed by Forefront Online Protection for Exchange in real-time. </a:t>
            </a:r>
            <a:endParaRPr lang="en-US" dirty="0">
              <a:cs typeface="Arial" pitchFamily="34" charset="0"/>
            </a:endParaRPr>
          </a:p>
          <a:p>
            <a:pPr marL="174982" indent="-174982">
              <a:buFont typeface="Arial" pitchFamily="34" charset="0"/>
              <a:buChar char="•"/>
            </a:pPr>
            <a:r>
              <a:rPr lang="en-US" dirty="0">
                <a:cs typeface="Arial" pitchFamily="34" charset="0"/>
              </a:rPr>
              <a:t>Policy filtering – </a:t>
            </a:r>
            <a:r>
              <a:rPr lang="en-US" dirty="0" smtClean="0">
                <a:effectLst/>
              </a:rPr>
              <a:t>helps administrators enforce policies they set up to comply with corporate policies on email usage and with government regulations. </a:t>
            </a:r>
            <a:endParaRPr lang="en-US" dirty="0">
              <a:cs typeface="Arial" pitchFamily="34" charset="0"/>
            </a:endParaRPr>
          </a:p>
          <a:p>
            <a:pPr marL="174982" indent="-174982">
              <a:buFont typeface="Arial" pitchFamily="34" charset="0"/>
              <a:buChar char="•"/>
            </a:pPr>
            <a:r>
              <a:rPr lang="en-US" dirty="0">
                <a:cs typeface="Arial" pitchFamily="34" charset="0"/>
              </a:rPr>
              <a:t>Forced TLS – enables </a:t>
            </a:r>
            <a:r>
              <a:rPr lang="en-US" dirty="0">
                <a:latin typeface="Segoe" pitchFamily="34" charset="0"/>
              </a:rPr>
              <a:t>administrators to easily create a Forced TLS rule in the policy filter to help ensure that sensitive email is encrypted in transport. 	</a:t>
            </a:r>
          </a:p>
          <a:p>
            <a:pPr marL="174982" indent="-174982">
              <a:buFont typeface="Arial" pitchFamily="34" charset="0"/>
              <a:buChar char="•"/>
            </a:pPr>
            <a:r>
              <a:rPr lang="en-US" dirty="0">
                <a:cs typeface="Arial" pitchFamily="34" charset="0"/>
              </a:rPr>
              <a:t>Message tracing – integrated with Delivery Reporting in Exchange Online </a:t>
            </a:r>
          </a:p>
          <a:p>
            <a:endParaRPr lang="en-US" b="1" u="none" dirty="0" smtClean="0"/>
          </a:p>
          <a:p>
            <a:r>
              <a:rPr lang="en-US" b="1" dirty="0" smtClean="0"/>
              <a:t>* If customer has looked at this before, more full functionality as opposed to dumb down version of BPOS.  Better more integrated management environment!</a:t>
            </a:r>
            <a:endParaRPr lang="en-US" b="1" u="none" dirty="0" smtClean="0"/>
          </a:p>
          <a:p>
            <a:endParaRPr lang="en-US" b="1" u="none" dirty="0" smtClean="0"/>
          </a:p>
        </p:txBody>
      </p:sp>
      <p:sp>
        <p:nvSpPr>
          <p:cNvPr id="4" name="Slide Number Placeholder 3"/>
          <p:cNvSpPr>
            <a:spLocks noGrp="1"/>
          </p:cNvSpPr>
          <p:nvPr>
            <p:ph type="sldNum" sz="quarter" idx="10"/>
          </p:nvPr>
        </p:nvSpPr>
        <p:spPr/>
        <p:txBody>
          <a:bodyPr/>
          <a:lstStyle/>
          <a:p>
            <a:fld id="{8980CB99-47E3-46F4-AAEB-3919FBEFC014}" type="slidenum">
              <a:rPr lang="en-US" smtClean="0">
                <a:solidFill>
                  <a:prstClr val="black"/>
                </a:solidFill>
                <a:latin typeface="Segoe" pitchFamily="34" charset="0"/>
              </a:rPr>
              <a:pPr/>
              <a:t>53</a:t>
            </a:fld>
            <a:endParaRPr lang="en-US" dirty="0">
              <a:solidFill>
                <a:prstClr val="black"/>
              </a:solidFill>
              <a:latin typeface="Segoe" pitchFamily="34" charset="0"/>
            </a:endParaRPr>
          </a:p>
        </p:txBody>
      </p:sp>
    </p:spTree>
    <p:extLst>
      <p:ext uri="{BB962C8B-B14F-4D97-AF65-F5344CB8AC3E}">
        <p14:creationId xmlns:p14="http://schemas.microsoft.com/office/powerpoint/2010/main" val="33087500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4189095"/>
          </a:xfrm>
          <a:prstGeom prst="rect">
            <a:avLst/>
          </a:prstGeom>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5D52AF2-F0A3-4D7B-BC16-E6B3E5076B63}" type="slidenum">
              <a:rPr lang="en-US" smtClean="0">
                <a:solidFill>
                  <a:prstClr val="black"/>
                </a:solidFill>
              </a:rPr>
              <a:pPr/>
              <a:t>54</a:t>
            </a:fld>
            <a:endParaRPr lang="en-US"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22460"/>
            <a:ext cx="5617208" cy="4188777"/>
          </a:xfrm>
          <a:prstGeom prst="rect">
            <a:avLst/>
          </a:prstGeom>
        </p:spPr>
        <p:txBody>
          <a:bodyPr lIns="91567" tIns="45783" rIns="91567" bIns="45783">
            <a:noAutofit/>
          </a:bodyPr>
          <a:lstStyle/>
          <a:p>
            <a:pPr marL="4042" indent="-107986" defTabSz="932986">
              <a:defRPr/>
            </a:pPr>
            <a:r>
              <a:rPr lang="en-US" sz="800" b="1" dirty="0"/>
              <a:t>Situation : </a:t>
            </a:r>
          </a:p>
          <a:p>
            <a:pPr marL="4042" indent="-107986" defTabSz="932986">
              <a:defRPr/>
            </a:pPr>
            <a:r>
              <a:rPr lang="en-US" sz="800" dirty="0"/>
              <a:t>One of the key challenges relating to compliance is how to centrally manage and control all email data, including PSTs residing on user’s desktops. Unlike mail stored on the server, PSTs on individual desktops cannot be easily and quickly discovered; litigation holds and corporate expiration policies cannot be enforced. Meanwhile, from the IWs perspective, managing PST quotas can be frustrating, including diminishing Outlook performance as PST folders grow. Move PSTs to a network share and a new set of problems arise: increased PST corruptions and a degraded search experience. </a:t>
            </a:r>
          </a:p>
          <a:p>
            <a:pPr marL="4042" indent="-107986" defTabSz="932986">
              <a:defRPr/>
            </a:pPr>
            <a:endParaRPr lang="en-US" sz="800" b="1" dirty="0"/>
          </a:p>
          <a:p>
            <a:pPr marL="4042" indent="-107986" defTabSz="932986">
              <a:defRPr/>
            </a:pPr>
            <a:r>
              <a:rPr lang="en-US" sz="800" b="1" dirty="0"/>
              <a:t>Feature Talking Points</a:t>
            </a:r>
            <a:r>
              <a:rPr lang="en-US" sz="800" dirty="0"/>
              <a:t> </a:t>
            </a:r>
          </a:p>
          <a:p>
            <a:pPr lvl="1">
              <a:buFont typeface="Arial" pitchFamily="34" charset="0"/>
              <a:buChar char="•"/>
            </a:pPr>
            <a:r>
              <a:rPr lang="en-US" sz="800" dirty="0"/>
              <a:t>With the introduction of a native archiving feature in Exchange Online, customers can move easily from an unmanaged to a managed solution</a:t>
            </a:r>
          </a:p>
          <a:p>
            <a:pPr lvl="1" defTabSz="933075">
              <a:lnSpc>
                <a:spcPct val="100000"/>
              </a:lnSpc>
              <a:spcAft>
                <a:spcPts val="0"/>
              </a:spcAft>
              <a:defRPr/>
            </a:pPr>
            <a:r>
              <a:rPr lang="en-US" sz="800" dirty="0"/>
              <a:t>The “archive” is a separate mailbox, managed and controlled by the administrator </a:t>
            </a:r>
          </a:p>
          <a:p>
            <a:pPr lvl="1">
              <a:buFont typeface="Arial" pitchFamily="34" charset="0"/>
              <a:buChar char="•"/>
            </a:pPr>
            <a:r>
              <a:rPr lang="en-US" sz="800" dirty="0"/>
              <a:t>Users can drag and drop PSTs to an archive folder within their inbox or schedule auto-move of messages to archive through Folder or Item policy tags </a:t>
            </a:r>
          </a:p>
          <a:p>
            <a:pPr lvl="1">
              <a:buFont typeface="Arial" pitchFamily="34" charset="0"/>
              <a:buChar char="•"/>
            </a:pPr>
            <a:r>
              <a:rPr lang="en-US" sz="800" dirty="0"/>
              <a:t>PSTs are now discoverable; legal holds can be easily applied and performance is not compromised for large mailboxes (10-100 GB) </a:t>
            </a:r>
          </a:p>
          <a:p>
            <a:pPr lvl="1" defTabSz="933075">
              <a:lnSpc>
                <a:spcPct val="100000"/>
              </a:lnSpc>
              <a:spcAft>
                <a:spcPts val="0"/>
              </a:spcAft>
              <a:defRPr/>
            </a:pPr>
            <a:r>
              <a:rPr lang="en-US" sz="800" dirty="0"/>
              <a:t>The mailbox experience does not change within the archive: users can view, read, and navigate mail the same as today</a:t>
            </a:r>
          </a:p>
          <a:p>
            <a:pPr marL="107938" lvl="1" indent="0" defTabSz="933075">
              <a:lnSpc>
                <a:spcPct val="100000"/>
              </a:lnSpc>
              <a:spcAft>
                <a:spcPts val="0"/>
              </a:spcAft>
              <a:buNone/>
              <a:defRPr/>
            </a:pPr>
            <a:endParaRPr lang="en-US" sz="800" dirty="0"/>
          </a:p>
          <a:p>
            <a:pPr marL="0" lvl="1" indent="0" defTabSz="933075">
              <a:lnSpc>
                <a:spcPct val="100000"/>
              </a:lnSpc>
              <a:spcAft>
                <a:spcPts val="0"/>
              </a:spcAft>
              <a:buNone/>
              <a:defRPr/>
            </a:pPr>
            <a:r>
              <a:rPr lang="en-US" sz="800" b="1" dirty="0"/>
              <a:t>Slide Objective –</a:t>
            </a:r>
            <a:r>
              <a:rPr lang="en-US" sz="800" dirty="0"/>
              <a:t> The audience should walk away understanding that the new Exchange archive feature offers a simple way to centrally store and manage PSTs – while maintaining the familiar mailbox management experience for users.</a:t>
            </a:r>
          </a:p>
          <a:p>
            <a:pPr marL="0" lvl="1" indent="0" defTabSz="933075">
              <a:lnSpc>
                <a:spcPct val="100000"/>
              </a:lnSpc>
              <a:spcAft>
                <a:spcPts val="0"/>
              </a:spcAft>
              <a:buNone/>
              <a:defRPr/>
            </a:pPr>
            <a:endParaRPr lang="en-US" sz="800" dirty="0"/>
          </a:p>
          <a:p>
            <a:pPr marL="0" lvl="1" indent="0" defTabSz="933075">
              <a:lnSpc>
                <a:spcPct val="100000"/>
              </a:lnSpc>
              <a:spcAft>
                <a:spcPts val="0"/>
              </a:spcAft>
              <a:buNone/>
              <a:defRPr/>
            </a:pPr>
            <a:r>
              <a:rPr lang="en-US" sz="800" dirty="0"/>
              <a:t>Every single customer should have this slide – Exchange Online customers.  Our capabilities kick Google’s butt here!  We have a MUCH better experience.  Google is a collection of bolted together products to make </a:t>
            </a:r>
            <a:r>
              <a:rPr lang="en-US" sz="800" dirty="0" smtClean="0"/>
              <a:t>Gmail.  </a:t>
            </a:r>
            <a:r>
              <a:rPr lang="en-US" sz="800" dirty="0"/>
              <a:t>This shows that our solution is built on top of Exchange and not cobbled together.  Support for legal hold, multi mailbox search, etc…</a:t>
            </a:r>
          </a:p>
          <a:p>
            <a:pPr marL="0" lvl="1" indent="0" defTabSz="933075">
              <a:lnSpc>
                <a:spcPct val="100000"/>
              </a:lnSpc>
              <a:spcAft>
                <a:spcPts val="0"/>
              </a:spcAft>
              <a:buNone/>
              <a:defRPr/>
            </a:pPr>
            <a:r>
              <a:rPr lang="en-US" sz="800" dirty="0"/>
              <a:t>Even with EP1 – you can get multi-mailbox search.  Need EP2 for vmail, legal hold, indelible rolling windows (set a policy that you cannot delete mail for 7 years), unlimited mailbox size.  E-discovery works in EP1, which is a huge improvement over BPOS!!!!  couldn’t search multiple mailboxes in BPOS.</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55</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7</a:t>
            </a:fld>
            <a:endParaRPr lang="en-US" dirty="0"/>
          </a:p>
        </p:txBody>
      </p:sp>
    </p:spTree>
    <p:extLst>
      <p:ext uri="{BB962C8B-B14F-4D97-AF65-F5344CB8AC3E}">
        <p14:creationId xmlns:p14="http://schemas.microsoft.com/office/powerpoint/2010/main" val="7666973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22460"/>
            <a:ext cx="5617208" cy="4188777"/>
          </a:xfrm>
          <a:prstGeom prst="rect">
            <a:avLst/>
          </a:prstGeom>
        </p:spPr>
        <p:txBody>
          <a:bodyPr lIns="91567" tIns="45783" rIns="91567" bIns="45783">
            <a:noAutofit/>
          </a:bodyPr>
          <a:lstStyle/>
          <a:p>
            <a:pPr indent="-105989" defTabSz="915748">
              <a:spcAft>
                <a:spcPts val="334"/>
              </a:spcAft>
              <a:defRPr/>
            </a:pPr>
            <a:r>
              <a:rPr lang="en-US" sz="800" b="1" dirty="0"/>
              <a:t>Situation :</a:t>
            </a:r>
          </a:p>
          <a:p>
            <a:pPr indent="-105989" defTabSz="915748">
              <a:spcAft>
                <a:spcPts val="334"/>
              </a:spcAft>
              <a:defRPr/>
            </a:pPr>
            <a:r>
              <a:rPr lang="en-US" sz="800" dirty="0"/>
              <a:t>The explosive growth of regulatory compliance and corporate governance requirements has made it challenging for email administrators and compliance officers to provide end users with simple tools for managing retention policies of the high volume of e-mail messages being sent and received daily.  It is impractical for a small group of people to police e-mail to this end directly, so tools which enable end users to apply retention policies which are defined by the organization and tools which automatically apply such policies without IT intervention are required to effectively mitigate the risk associated with compliance and governance.</a:t>
            </a:r>
            <a:endParaRPr lang="en-US" sz="800" b="1" dirty="0"/>
          </a:p>
          <a:p>
            <a:pPr lvl="0">
              <a:buNone/>
            </a:pPr>
            <a:r>
              <a:rPr lang="en-US" sz="800" b="1" dirty="0"/>
              <a:t>Talking Points</a:t>
            </a:r>
            <a:r>
              <a:rPr lang="en-US" sz="800" dirty="0"/>
              <a:t>:</a:t>
            </a:r>
          </a:p>
          <a:p>
            <a:pPr lvl="1"/>
            <a:r>
              <a:rPr lang="en-US" sz="800" dirty="0"/>
              <a:t>Retention policies can be applied to any individual e-mail or folder rather than just a restricted set of managed folders</a:t>
            </a:r>
          </a:p>
          <a:p>
            <a:pPr lvl="1"/>
            <a:r>
              <a:rPr lang="en-US" sz="800" dirty="0"/>
              <a:t>Policies are defined centrally and pushed to the client, exposed directly to users in the UI for selection or notification</a:t>
            </a:r>
          </a:p>
          <a:p>
            <a:pPr lvl="1"/>
            <a:r>
              <a:rPr lang="en-US" sz="800" dirty="0"/>
              <a:t>These policies have great integration with the archiving features from the last slide.  </a:t>
            </a:r>
          </a:p>
          <a:p>
            <a:pPr lvl="1"/>
            <a:r>
              <a:rPr lang="en-US" sz="800" dirty="0"/>
              <a:t>Transport rules can be designed to automatically apply default policies for select groups of users or based on select attributes of e-mail</a:t>
            </a:r>
          </a:p>
          <a:p>
            <a:pPr lvl="1"/>
            <a:r>
              <a:rPr lang="en-US" sz="800" dirty="0"/>
              <a:t>You can use legal hold to preserve all mailbox content for certain users or your entire organization, so that a copy of every message is retained for compliance reasons.  Deleted messages are hidden from the users’ view, but they are still searchable via Exchange’s multi-mailbox search tools.</a:t>
            </a:r>
          </a:p>
          <a:p>
            <a:pPr marL="4042" indent="-107986" defTabSz="932986">
              <a:defRPr/>
            </a:pPr>
            <a:endParaRPr lang="en-US" sz="800"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56</a:t>
            </a:fld>
            <a:endParaRPr lang="en-US" dirty="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813566" cy="4189095"/>
          </a:xfrm>
          <a:prstGeom prst="rect">
            <a:avLst/>
          </a:prstGeom>
        </p:spPr>
        <p:txBody>
          <a:bodyPr lIns="93313" tIns="46657" rIns="93313" bIns="46657">
            <a:noAutofit/>
          </a:bodyPr>
          <a:lstStyle/>
          <a:p>
            <a:pPr indent="-107991" defTabSz="933037">
              <a:defRPr/>
            </a:pPr>
            <a:r>
              <a:rPr lang="en-US" b="1" dirty="0" smtClean="0"/>
              <a:t>Situation:</a:t>
            </a:r>
          </a:p>
          <a:p>
            <a:pPr indent="-107991" defTabSz="933037">
              <a:defRPr/>
            </a:pPr>
            <a:r>
              <a:rPr lang="en-US" dirty="0" smtClean="0"/>
              <a:t>Traditional e-mail systems require complex access control policies and provide hard to use tools in order to meet the growing needs of eDiscovery and requirements of Human Resources departments relative to searching corporate communication throughout the e-mail infrastructure.  Those responsible for these tasks are non-IT users who are unfamiliar with e-mail administration tools and do not have access to the e-mail servers.  These compliance officers and HR representatives are having to follow complex processes and use complex tools, aided by IT, to handle what is already a complex problem due to legal and corporate governance.  Solutions are required which empower these individuals to go about their business without IT intervention and which ensure that only those assigned by the organization to perform such tasks are able to.</a:t>
            </a:r>
          </a:p>
          <a:p>
            <a:pPr indent="-107991" defTabSz="933037">
              <a:defRPr/>
            </a:pPr>
            <a:endParaRPr lang="en-US" b="1" dirty="0" smtClean="0"/>
          </a:p>
          <a:p>
            <a:pPr lvl="0">
              <a:buNone/>
            </a:pPr>
            <a:r>
              <a:rPr lang="en-US" b="1" dirty="0" smtClean="0"/>
              <a:t>Talking Points</a:t>
            </a:r>
            <a:r>
              <a:rPr lang="en-US" b="0" dirty="0" smtClean="0"/>
              <a:t>:</a:t>
            </a:r>
            <a:endParaRPr lang="en-US" dirty="0" smtClean="0"/>
          </a:p>
          <a:p>
            <a:pPr lvl="1"/>
            <a:r>
              <a:rPr lang="en-US" dirty="0" smtClean="0"/>
              <a:t>Cross-mailbox search user interface</a:t>
            </a:r>
            <a:r>
              <a:rPr lang="en-US" baseline="0" dirty="0" smtClean="0"/>
              <a:t> enables compliance officers and HR to perform searches based on select e-mail attributes across the entire mail infrastructure</a:t>
            </a:r>
          </a:p>
          <a:p>
            <a:pPr lvl="1"/>
            <a:r>
              <a:rPr lang="en-US" baseline="0" dirty="0" smtClean="0"/>
              <a:t>Roles-based administration allows for easy delegated access to this tool with no complex Access Control Requirements</a:t>
            </a:r>
          </a:p>
          <a:p>
            <a:pPr lvl="1"/>
            <a:r>
              <a:rPr lang="en-US" baseline="0" dirty="0" smtClean="0"/>
              <a:t>eDiscovery processes may be followed without IT intervention and only by those authorized</a:t>
            </a:r>
          </a:p>
          <a:p>
            <a:pPr lvl="1"/>
            <a:r>
              <a:rPr lang="en-US" baseline="0" dirty="0" smtClean="0"/>
              <a:t>Compliance officers and HR representatives use familiar and easy-to-use tools within the existing UI of Outlook and Outlook Web Access</a:t>
            </a:r>
          </a:p>
          <a:p>
            <a:pPr marL="4128" indent="-110042" defTabSz="950765">
              <a:spcAft>
                <a:spcPts val="346"/>
              </a:spcAft>
              <a:defRPr/>
            </a:pPr>
            <a:r>
              <a:rPr lang="en-US" b="1" dirty="0" smtClean="0"/>
              <a:t>Slide Objective:</a:t>
            </a:r>
          </a:p>
          <a:p>
            <a:pPr marL="4128" indent="-110042" defTabSz="950765">
              <a:spcAft>
                <a:spcPts val="346"/>
              </a:spcAft>
              <a:defRPr/>
            </a:pPr>
            <a:r>
              <a:rPr lang="en-US" dirty="0" smtClean="0"/>
              <a:t>The audience should see that Exchange goes</a:t>
            </a:r>
            <a:r>
              <a:rPr lang="en-US" baseline="0" dirty="0" smtClean="0"/>
              <a:t> beyond traditional administration models to empower delegation of tasks associated with compliance away from the email administrator and put these tasks into the hands of those responsible with easy-to-use tools</a:t>
            </a:r>
            <a:endParaRPr lang="en-US" dirty="0" smtClean="0"/>
          </a:p>
        </p:txBody>
      </p:sp>
      <p:sp>
        <p:nvSpPr>
          <p:cNvPr id="4" name="Slide Number Placeholder 3"/>
          <p:cNvSpPr>
            <a:spLocks noGrp="1"/>
          </p:cNvSpPr>
          <p:nvPr>
            <p:ph type="sldNum" sz="quarter" idx="10"/>
          </p:nvPr>
        </p:nvSpPr>
        <p:spPr/>
        <p:txBody>
          <a:bodyPr/>
          <a:lstStyle/>
          <a:p>
            <a:fld id="{8980CB99-47E3-46F4-AAEB-3919FBEFC014}" type="slidenum">
              <a:rPr lang="en-US" smtClean="0">
                <a:solidFill>
                  <a:prstClr val="black"/>
                </a:solidFill>
                <a:latin typeface="Segoe" pitchFamily="34" charset="0"/>
              </a:rPr>
              <a:pPr/>
              <a:t>57</a:t>
            </a:fld>
            <a:endParaRPr lang="en-US" dirty="0">
              <a:solidFill>
                <a:prstClr val="black"/>
              </a:solidFill>
              <a:latin typeface="Segoe"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618480" cy="4189095"/>
          </a:xfrm>
          <a:prstGeom prst="rect">
            <a:avLst/>
          </a:prstGeom>
        </p:spPr>
        <p:txBody>
          <a:bodyPr lIns="93313" tIns="46657" rIns="93313" bIns="46657">
            <a:normAutofit/>
          </a:bodyPr>
          <a:lstStyle/>
          <a:p>
            <a:pPr defTabSz="933089">
              <a:defRPr/>
            </a:pPr>
            <a:r>
              <a:rPr lang="en-US" b="1" dirty="0"/>
              <a:t>Situation</a:t>
            </a:r>
          </a:p>
          <a:p>
            <a:pPr defTabSz="933089">
              <a:defRPr/>
            </a:pPr>
            <a:r>
              <a:rPr lang="en-US" dirty="0"/>
              <a:t>Understanding transport rules is important to understanding how IPC works in Exchange.</a:t>
            </a:r>
          </a:p>
          <a:p>
            <a:pPr defTabSz="933089">
              <a:defRPr/>
            </a:pPr>
            <a:endParaRPr lang="en-US" dirty="0"/>
          </a:p>
          <a:p>
            <a:pPr defTabSz="933089">
              <a:defRPr/>
            </a:pPr>
            <a:r>
              <a:rPr lang="en-US" b="1" dirty="0"/>
              <a:t>Slide objective</a:t>
            </a:r>
          </a:p>
          <a:p>
            <a:pPr defTabSz="933089">
              <a:defRPr/>
            </a:pPr>
            <a:r>
              <a:rPr lang="en-US" dirty="0"/>
              <a:t>Explain how transport rules are configured. </a:t>
            </a:r>
          </a:p>
          <a:p>
            <a:pPr hangingPunct="1"/>
            <a:endParaRPr lang="en-US" dirty="0"/>
          </a:p>
          <a:p>
            <a:pPr hangingPunct="1"/>
            <a:r>
              <a:rPr lang="en-US" b="1" dirty="0"/>
              <a:t>Talking Points</a:t>
            </a:r>
          </a:p>
          <a:p>
            <a:pPr hangingPunct="1"/>
            <a:r>
              <a:rPr lang="en-US" dirty="0"/>
              <a:t>Exchange Online supports transport rules.  Transport rules inspect every piece of mail </a:t>
            </a:r>
            <a:r>
              <a:rPr lang="en-US" dirty="0" smtClean="0"/>
              <a:t>that flows </a:t>
            </a:r>
            <a:r>
              <a:rPr lang="en-US" dirty="0"/>
              <a:t>through your Exchange Online environment.  Even email from one mailbox to another mailbox in the same server goes through the transport server role. </a:t>
            </a:r>
          </a:p>
          <a:p>
            <a:pPr marL="174982" indent="-174982">
              <a:buFont typeface="Arial" pitchFamily="34" charset="0"/>
              <a:buChar char="•"/>
            </a:pPr>
            <a:r>
              <a:rPr lang="en-US" dirty="0"/>
              <a:t>Transport rules are configured just like Outlook rules using a simple GUI to apply conditions, actions and exceptions:</a:t>
            </a:r>
          </a:p>
          <a:p>
            <a:pPr marL="392350" lvl="1" indent="-174982"/>
            <a:r>
              <a:rPr lang="en-US" b="1" dirty="0"/>
              <a:t>Conditions</a:t>
            </a:r>
            <a:r>
              <a:rPr lang="en-US" dirty="0"/>
              <a:t> identify specific criteria such as sender, receiver and keywords within a message. </a:t>
            </a:r>
          </a:p>
          <a:p>
            <a:pPr marL="392350" lvl="1" indent="-174982" defTabSz="933126">
              <a:lnSpc>
                <a:spcPct val="100000"/>
              </a:lnSpc>
              <a:spcAft>
                <a:spcPts val="0"/>
              </a:spcAft>
              <a:defRPr/>
            </a:pPr>
            <a:r>
              <a:rPr lang="en-US" b="1" dirty="0"/>
              <a:t>Actions</a:t>
            </a:r>
            <a:r>
              <a:rPr lang="en-US" dirty="0"/>
              <a:t> are applied to email messages that match these conditions. </a:t>
            </a:r>
          </a:p>
          <a:p>
            <a:pPr marL="392350" lvl="1" indent="-174982"/>
            <a:r>
              <a:rPr lang="en-US" b="1" dirty="0"/>
              <a:t>Exceptions</a:t>
            </a:r>
            <a:r>
              <a:rPr lang="en-US" dirty="0"/>
              <a:t> identify messages to which a transport rule action shouldn't be applied, even if the message matches a transport rule condition. </a:t>
            </a:r>
          </a:p>
          <a:p>
            <a:pPr marL="174982" indent="-174982">
              <a:buFont typeface="Arial" pitchFamily="34" charset="0"/>
              <a:buChar char="•"/>
            </a:pPr>
            <a:r>
              <a:rPr lang="en-US" dirty="0"/>
              <a:t>Transport rules are flexible: Scan for specific keywords or regular expressions such as social security numbers; create ethical walls that block mail between specific users; automatically modify messages with disclaimers…</a:t>
            </a:r>
          </a:p>
          <a:p>
            <a:pPr marL="174982" indent="-174982">
              <a:buFont typeface="Arial" pitchFamily="34" charset="0"/>
              <a:buChar char="•"/>
            </a:pPr>
            <a:r>
              <a:rPr lang="en-US" dirty="0"/>
              <a:t>Over 50 conditions and actions can be selected to create a rule</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58</a:t>
            </a:fld>
            <a:endParaRPr lang="en-US" dirty="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618480" cy="4189095"/>
          </a:xfrm>
          <a:prstGeom prst="rect">
            <a:avLst/>
          </a:prstGeom>
        </p:spPr>
        <p:txBody>
          <a:bodyPr lIns="93313" tIns="46657" rIns="93313" bIns="46657">
            <a:normAutofit fontScale="77500" lnSpcReduction="20000"/>
          </a:bodyPr>
          <a:lstStyle/>
          <a:p>
            <a:r>
              <a:rPr lang="en-US" b="1" u="none" dirty="0" smtClean="0"/>
              <a:t>Situation </a:t>
            </a:r>
          </a:p>
          <a:p>
            <a:r>
              <a:rPr lang="en-US" b="0" u="none" dirty="0" smtClean="0"/>
              <a:t>Exchange 2010 offers advanced</a:t>
            </a:r>
            <a:r>
              <a:rPr lang="en-US" b="0" u="none" baseline="0" dirty="0" smtClean="0"/>
              <a:t> AD RMS integration, and customers who run RMS servers on-premises want to know if they can get these features by integrating the RMS server with Exchange Online.</a:t>
            </a:r>
            <a:endParaRPr lang="en-US" b="0" u="none" dirty="0" smtClean="0"/>
          </a:p>
          <a:p>
            <a:endParaRPr lang="en-US" b="1" u="none" dirty="0" smtClean="0"/>
          </a:p>
          <a:p>
            <a:r>
              <a:rPr lang="en-US" b="1" u="none" dirty="0" smtClean="0"/>
              <a:t>Slide objective</a:t>
            </a:r>
            <a:endParaRPr lang="en-US" b="1" u="none" baseline="0" dirty="0" smtClean="0"/>
          </a:p>
          <a:p>
            <a:r>
              <a:rPr lang="en-US" dirty="0" smtClean="0"/>
              <a:t>Explain how customers can use leverage their AD RMS cluster on premises</a:t>
            </a:r>
            <a:r>
              <a:rPr lang="en-US" baseline="0" dirty="0" smtClean="0"/>
              <a:t> to leverage IRM support features in Exchange Online. (transport protection rules, IRM in OWA, etc.) </a:t>
            </a:r>
            <a:endParaRPr lang="en-US" dirty="0" smtClean="0"/>
          </a:p>
          <a:p>
            <a:endParaRPr lang="en-US" b="0" u="none" dirty="0" smtClean="0"/>
          </a:p>
          <a:p>
            <a:r>
              <a:rPr lang="en-US" b="1" u="none" dirty="0" smtClean="0"/>
              <a:t>Talking points</a:t>
            </a:r>
          </a:p>
          <a:p>
            <a:pPr>
              <a:spcAft>
                <a:spcPts val="612"/>
              </a:spcAft>
            </a:pPr>
            <a:r>
              <a:rPr lang="en-US" i="1" dirty="0"/>
              <a:t>[Build 1] Tenant must import a Trusted Publishing Domain from their AD RMS cluster into Exchange Online.*</a:t>
            </a:r>
          </a:p>
          <a:p>
            <a:pPr marL="174961" indent="-174961" defTabSz="933089">
              <a:spcAft>
                <a:spcPts val="612"/>
              </a:spcAft>
              <a:buFont typeface="Arial" pitchFamily="34" charset="0"/>
              <a:buChar char="•"/>
              <a:defRPr/>
            </a:pPr>
            <a:r>
              <a:rPr lang="en-US" dirty="0"/>
              <a:t>Exchange Online tenants get all IRM capabilities, except for Pre-licensing</a:t>
            </a:r>
          </a:p>
          <a:p>
            <a:pPr marL="174961" indent="-174961" defTabSz="933089">
              <a:buFont typeface="Arial" pitchFamily="34" charset="0"/>
              <a:buChar char="•"/>
              <a:defRPr/>
            </a:pPr>
            <a:r>
              <a:rPr lang="en-US" dirty="0"/>
              <a:t>Keys stored securely via Distributed Key Management (DKM) within Datacenter and only accessible to Exchange Service</a:t>
            </a:r>
          </a:p>
          <a:p>
            <a:pPr marL="174961" indent="-174961">
              <a:spcAft>
                <a:spcPts val="612"/>
              </a:spcAft>
              <a:buFont typeface="Arial" pitchFamily="34" charset="0"/>
              <a:buChar char="•"/>
            </a:pPr>
            <a:r>
              <a:rPr lang="en-US" dirty="0"/>
              <a:t>After setup, all RMS transactions in Datacenter executed within Datacenter</a:t>
            </a:r>
          </a:p>
          <a:p>
            <a:pPr defTabSz="933089">
              <a:spcAft>
                <a:spcPts val="612"/>
              </a:spcAft>
              <a:defRPr/>
            </a:pPr>
            <a:endParaRPr lang="en-US" dirty="0"/>
          </a:p>
          <a:p>
            <a:pPr defTabSz="933089">
              <a:spcAft>
                <a:spcPts val="612"/>
              </a:spcAft>
              <a:defRPr/>
            </a:pPr>
            <a:r>
              <a:rPr lang="en-US" dirty="0"/>
              <a:t>*To configure: On RMS cluster, go to Trusted Publishing domain; Export to XML file; Run import-rms trustedpublishingdomain; Configure what RMS drop down you want to appear. </a:t>
            </a:r>
          </a:p>
          <a:p>
            <a:pPr defTabSz="933089">
              <a:spcAft>
                <a:spcPts val="612"/>
              </a:spcAft>
              <a:defRPr/>
            </a:pPr>
            <a:r>
              <a:rPr lang="en-US" dirty="0"/>
              <a:t>The XML file contains the RMS private key, the currently defined RMS templates, and data about the RMS cluster. </a:t>
            </a:r>
            <a:endParaRPr lang="en-US" dirty="0" smtClean="0"/>
          </a:p>
          <a:p>
            <a:pPr defTabSz="933089">
              <a:spcAft>
                <a:spcPts val="612"/>
              </a:spcAft>
              <a:defRPr/>
            </a:pPr>
            <a:r>
              <a:rPr lang="en-US" dirty="0" smtClean="0"/>
              <a:t>Today:  not supported, but RMS server on AD server on prem.  A lot of action at Tech Ready – EHE and IRM merged into single product.  This fiscal  year.  Encrypt messages at rest – IRM is an answer to that.</a:t>
            </a:r>
            <a:endParaRPr lang="en-US" dirty="0"/>
          </a:p>
          <a:p>
            <a:pPr defTabSz="933089">
              <a:spcAft>
                <a:spcPts val="612"/>
              </a:spcAft>
              <a:defRPr/>
            </a:pPr>
            <a:endParaRPr lang="en-US" dirty="0"/>
          </a:p>
          <a:p>
            <a:pPr defTabSz="933089">
              <a:spcAft>
                <a:spcPts val="612"/>
              </a:spcAft>
              <a:defRPr/>
            </a:pPr>
            <a:r>
              <a:rPr lang="en-US" dirty="0"/>
              <a:t>NOTE: Exchange is not required to send/receive IRM-protected messages in Outlook. Therefore, no TPD Import is </a:t>
            </a:r>
            <a:r>
              <a:rPr lang="en-US" dirty="0" smtClean="0"/>
              <a:t>required</a:t>
            </a:r>
            <a:r>
              <a:rPr lang="en-US" dirty="0"/>
              <a:t> </a:t>
            </a:r>
            <a:r>
              <a:rPr lang="en-US" dirty="0" smtClean="0"/>
              <a:t>if you only need to send/receive IRM protected messages in Outlook (and have no need for advanced features like IRM in OWA or transport protection rules.</a:t>
            </a:r>
          </a:p>
          <a:p>
            <a:pPr defTabSz="933089">
              <a:spcAft>
                <a:spcPts val="612"/>
              </a:spcAft>
              <a:defRPr/>
            </a:pPr>
            <a:endParaRPr lang="en-US" dirty="0"/>
          </a:p>
          <a:p>
            <a:pPr defTabSz="933089">
              <a:spcAft>
                <a:spcPts val="612"/>
              </a:spcAft>
              <a:defRPr/>
            </a:pPr>
            <a:r>
              <a:rPr lang="en-US" dirty="0"/>
              <a:t>In the cloud, we cannot do IRM.  We do however integrate with it.  On-prem IRM installed on premise.  Exchange hosted encryption and IRM will be merged into a single product.  we’ll have a better solution in the near future on this.  this fiscal year!  if customer needs to encrypt messages at rest, IRM is the solution to this.</a:t>
            </a:r>
          </a:p>
          <a:p>
            <a:pPr defTabSz="933089">
              <a:spcAft>
                <a:spcPts val="612"/>
              </a:spcAft>
              <a:defRPr/>
            </a:pPr>
            <a:endParaRPr lang="en-US" dirty="0"/>
          </a:p>
          <a:p>
            <a:endParaRPr lang="en-US" b="1" u="none" dirty="0" smtClean="0"/>
          </a:p>
          <a:p>
            <a:endParaRPr lang="en-US" b="0" u="none"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59</a:t>
            </a:fld>
            <a:endParaRPr lang="en-US"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618480" cy="4189095"/>
          </a:xfrm>
          <a:prstGeom prst="rect">
            <a:avLst/>
          </a:prstGeom>
        </p:spPr>
        <p:txBody>
          <a:bodyPr lIns="93313" tIns="46657" rIns="93313" bIns="46657">
            <a:normAutofit/>
          </a:bodyPr>
          <a:lstStyle/>
          <a:p>
            <a:r>
              <a:rPr lang="en-US" sz="800" b="1" dirty="0"/>
              <a:t>Situation </a:t>
            </a:r>
          </a:p>
          <a:p>
            <a:r>
              <a:rPr lang="en-US" sz="800" dirty="0"/>
              <a:t>Some customers may want to route mail to specialized appliances on premises. </a:t>
            </a:r>
          </a:p>
          <a:p>
            <a:endParaRPr lang="en-US" sz="800" b="1" dirty="0"/>
          </a:p>
          <a:p>
            <a:r>
              <a:rPr lang="en-US" sz="800" b="1" dirty="0"/>
              <a:t>Slide objective</a:t>
            </a:r>
          </a:p>
          <a:p>
            <a:r>
              <a:rPr lang="en-US" sz="800" dirty="0"/>
              <a:t>Explain how FOPE Connectors enable custom outbound email routing. </a:t>
            </a:r>
          </a:p>
          <a:p>
            <a:endParaRPr lang="en-US" sz="800" dirty="0"/>
          </a:p>
          <a:p>
            <a:r>
              <a:rPr lang="en-US" sz="800" b="1" dirty="0"/>
              <a:t>Talking points</a:t>
            </a:r>
          </a:p>
          <a:p>
            <a:r>
              <a:rPr lang="en-US" sz="800" dirty="0"/>
              <a:t>Outbound email can be securely routed through on-premises gateway</a:t>
            </a:r>
          </a:p>
          <a:p>
            <a:r>
              <a:rPr lang="en-US" sz="800" dirty="0"/>
              <a:t>Additional processing can be performed on outbound mail (address rewrite, encryption appliances, etc.)</a:t>
            </a:r>
          </a:p>
          <a:p>
            <a:endParaRPr lang="en-US" sz="800" dirty="0"/>
          </a:p>
          <a:p>
            <a:r>
              <a:rPr lang="en-US" sz="800" b="1" i="1" dirty="0"/>
              <a:t>One-way routing </a:t>
            </a:r>
          </a:p>
          <a:p>
            <a:r>
              <a:rPr lang="en-US" sz="800" dirty="0"/>
              <a:t>FOPE Connectors can be configured in the Admin Console for SmartHost Routing of outbound mail </a:t>
            </a:r>
          </a:p>
          <a:p>
            <a:r>
              <a:rPr lang="en-US" sz="800" dirty="0"/>
              <a:t>FOPE Admin Console can also enable Forced TLS for secure traffic channel</a:t>
            </a:r>
          </a:p>
          <a:p>
            <a:r>
              <a:rPr lang="en-US" sz="800" dirty="0"/>
              <a:t>Option to check for valid certificate and domain from destination for additional protection </a:t>
            </a:r>
          </a:p>
          <a:p>
            <a:endParaRPr lang="en-US" sz="800" dirty="0"/>
          </a:p>
          <a:p>
            <a:r>
              <a:rPr lang="en-US" sz="800" b="1" i="1" dirty="0"/>
              <a:t>Two-way routing </a:t>
            </a:r>
          </a:p>
          <a:p>
            <a:r>
              <a:rPr lang="en-US" sz="800" dirty="0"/>
              <a:t>Customer may want intra-organizational routing of mail (for example, to use a DLP appliance) </a:t>
            </a:r>
          </a:p>
          <a:p>
            <a:r>
              <a:rPr lang="en-US" sz="800" dirty="0"/>
              <a:t>FOPE Connectors can be used in conjunction with Tenant Mail Control in Exchange 2010 SPI for bi-directional internal routing </a:t>
            </a:r>
          </a:p>
          <a:p>
            <a:endParaRPr lang="en-US" sz="800" dirty="0"/>
          </a:p>
          <a:p>
            <a:endParaRPr lang="en-US" sz="800"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4273063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194622-4AAE-4D2F-8E8F-580DB9E3ED51}" type="slidenum">
              <a:rPr lang="en-US" smtClean="0"/>
              <a:t>61</a:t>
            </a:fld>
            <a:endParaRPr lang="en-US" dirty="0"/>
          </a:p>
        </p:txBody>
      </p:sp>
    </p:spTree>
    <p:extLst>
      <p:ext uri="{BB962C8B-B14F-4D97-AF65-F5344CB8AC3E}">
        <p14:creationId xmlns:p14="http://schemas.microsoft.com/office/powerpoint/2010/main" val="64896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xfrm>
            <a:off x="702310" y="4421825"/>
            <a:ext cx="5618480" cy="4189095"/>
          </a:xfrm>
          <a:prstGeom prst="rect">
            <a:avLst/>
          </a:prstGeom>
          <a:noFill/>
          <a:ln>
            <a:miter lim="800000"/>
            <a:headEnd/>
            <a:tailEnd/>
          </a:ln>
        </p:spPr>
        <p:txBody>
          <a:bodyPr lIns="91551" tIns="45776" rIns="91551" bIns="45776"/>
          <a:lstStyle/>
          <a:p>
            <a:pPr>
              <a:spcBef>
                <a:spcPct val="0"/>
              </a:spcBef>
            </a:pPr>
            <a:r>
              <a:rPr lang="en-US" sz="800" dirty="0"/>
              <a:t>Powerful web-based management capabilities introduced in Exchange 2010, called the Exchange Control Panel, augment the capabilities of the Microsoft Online Portal giving you the ability to:</a:t>
            </a:r>
          </a:p>
          <a:p>
            <a:pPr>
              <a:spcBef>
                <a:spcPct val="0"/>
              </a:spcBef>
            </a:pPr>
            <a:endParaRPr lang="en-US" sz="800" dirty="0"/>
          </a:p>
          <a:p>
            <a:pPr>
              <a:spcBef>
                <a:spcPct val="0"/>
              </a:spcBef>
              <a:buFontTx/>
              <a:buChar char="•"/>
            </a:pPr>
            <a:r>
              <a:rPr lang="en-US" sz="800" dirty="0"/>
              <a:t> Search delivery reports to help troubleshoot message delivery issues</a:t>
            </a:r>
          </a:p>
          <a:p>
            <a:pPr>
              <a:spcBef>
                <a:spcPct val="0"/>
              </a:spcBef>
              <a:buFontTx/>
              <a:buChar char="•"/>
            </a:pPr>
            <a:r>
              <a:rPr lang="en-US" sz="800" dirty="0"/>
              <a:t> Configure many types of resource mailboxes, not just conference rooms</a:t>
            </a:r>
          </a:p>
          <a:p>
            <a:pPr>
              <a:spcBef>
                <a:spcPct val="0"/>
              </a:spcBef>
              <a:buFontTx/>
              <a:buChar char="•"/>
            </a:pPr>
            <a:r>
              <a:rPr lang="en-US" sz="800" dirty="0"/>
              <a:t> Access the “mail settings” screens in OWA on behalf of a user, to help troubleshoot issues for them (very useful for help desk personnel).</a:t>
            </a:r>
          </a:p>
          <a:p>
            <a:pPr>
              <a:spcBef>
                <a:spcPct val="0"/>
              </a:spcBef>
              <a:buFontTx/>
              <a:buChar char="•"/>
            </a:pPr>
            <a:r>
              <a:rPr lang="en-US" sz="800" dirty="0"/>
              <a:t> Manage many other capabilities shown previously in this presentation, like transport rules, journaling, UM settings, and multi-mailbox search</a:t>
            </a:r>
          </a:p>
          <a:p>
            <a:pPr>
              <a:spcBef>
                <a:spcPct val="0"/>
              </a:spcBef>
            </a:pPr>
            <a:endParaRPr lang="en-US" sz="800" dirty="0"/>
          </a:p>
          <a:p>
            <a:pPr>
              <a:spcBef>
                <a:spcPct val="0"/>
              </a:spcBef>
            </a:pPr>
            <a:r>
              <a:rPr lang="en-US" sz="800" dirty="0"/>
              <a:t>These new administration capabilities are web-based and controlled via the new Role Based Access Control (RBAC) capabilities in Exchange 2010, so they can be delegated to non-IT users. These non-IT business specialists can access these screens directly from OWA or Outlook, based on their Exchange Online credentials.</a:t>
            </a:r>
          </a:p>
          <a:p>
            <a:pPr>
              <a:spcBef>
                <a:spcPct val="0"/>
              </a:spcBef>
            </a:pPr>
            <a:endParaRPr lang="en-US" sz="800" dirty="0"/>
          </a:p>
          <a:p>
            <a:pPr>
              <a:spcBef>
                <a:spcPct val="0"/>
              </a:spcBef>
            </a:pPr>
            <a:r>
              <a:rPr lang="en-US" sz="800" dirty="0"/>
              <a:t>If customers looked at BPOS, we’re a lot better now – we’ve made a ton of management improvements.  More visibility/control.</a:t>
            </a:r>
          </a:p>
          <a:p>
            <a:pPr>
              <a:spcBef>
                <a:spcPct val="0"/>
              </a:spcBef>
            </a:pPr>
            <a:r>
              <a:rPr lang="en-US" sz="800" dirty="0"/>
              <a:t>Role delegation</a:t>
            </a:r>
          </a:p>
          <a:p>
            <a:pPr>
              <a:spcBef>
                <a:spcPct val="0"/>
              </a:spcBef>
            </a:pPr>
            <a:r>
              <a:rPr lang="en-US" sz="800" dirty="0"/>
              <a:t>Cities with public safety and public safety wants to handle their own stuff.  Next to impossible before, now it’s very easy to control.</a:t>
            </a:r>
          </a:p>
          <a:p>
            <a:pPr>
              <a:spcBef>
                <a:spcPct val="0"/>
              </a:spcBef>
            </a:pPr>
            <a:endParaRPr lang="en-US" sz="800" dirty="0"/>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31396" fontAlgn="base">
              <a:spcBef>
                <a:spcPct val="0"/>
              </a:spcBef>
              <a:spcAft>
                <a:spcPct val="0"/>
              </a:spcAft>
            </a:pPr>
            <a:fld id="{C87DA85C-0C72-4770-AD15-514AD381C449}" type="slidenum">
              <a:rPr lang="en-US">
                <a:solidFill>
                  <a:prstClr val="black"/>
                </a:solidFill>
              </a:rPr>
              <a:pPr defTabSz="931396" fontAlgn="base">
                <a:spcBef>
                  <a:spcPct val="0"/>
                </a:spcBef>
                <a:spcAft>
                  <a:spcPct val="0"/>
                </a:spcAft>
              </a:pPr>
              <a:t>62</a:t>
            </a:fld>
            <a:endParaRPr lang="en-US"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xfrm>
            <a:off x="702310" y="4421824"/>
            <a:ext cx="5618480" cy="4189095"/>
          </a:xfrm>
          <a:prstGeom prst="rect">
            <a:avLst/>
          </a:prstGeom>
          <a:noFill/>
          <a:ln>
            <a:miter lim="800000"/>
            <a:headEnd/>
            <a:tailEnd/>
          </a:ln>
        </p:spPr>
        <p:txBody>
          <a:bodyPr lIns="93308" tIns="46655" rIns="93308" bIns="46655"/>
          <a:lstStyle/>
          <a:p>
            <a:pPr defTabSz="933237">
              <a:lnSpc>
                <a:spcPct val="100000"/>
              </a:lnSpc>
              <a:spcBef>
                <a:spcPct val="0"/>
              </a:spcBef>
              <a:spcAft>
                <a:spcPts val="0"/>
              </a:spcAft>
              <a:defRPr/>
            </a:pPr>
            <a:r>
              <a:rPr lang="en-US" dirty="0" smtClean="0"/>
              <a:t>PowerShell is the way we provide support for repetitive tasks.  And chances are good that there is a PowerShell script already written to do 80% of what they</a:t>
            </a:r>
            <a:r>
              <a:rPr lang="en-US" baseline="0" dirty="0" smtClean="0"/>
              <a:t> want to do. </a:t>
            </a:r>
            <a:endParaRPr lang="en-US" b="0" dirty="0" smtClean="0"/>
          </a:p>
          <a:p>
            <a:pPr>
              <a:spcBef>
                <a:spcPct val="0"/>
              </a:spcBef>
            </a:pPr>
            <a:r>
              <a:rPr lang="en-US" b="0" dirty="0" smtClean="0">
                <a:latin typeface="Segoe"/>
              </a:rPr>
              <a:t>PowerShell has become a common way to manage the latest generation of Microsoft Server products, including Windows Server 2008, Exchange Server 2007, and Exchange Server 2010.  </a:t>
            </a:r>
            <a:r>
              <a:rPr lang="en-US" b="0" dirty="0" smtClean="0"/>
              <a:t>With Exchange </a:t>
            </a:r>
            <a:r>
              <a:rPr lang="en-US" dirty="0" smtClean="0"/>
              <a:t>Online, </a:t>
            </a:r>
            <a:r>
              <a:rPr lang="en-US" b="0" dirty="0" smtClean="0"/>
              <a:t>PowerShell becomes another item your</a:t>
            </a:r>
            <a:r>
              <a:rPr lang="en-US" b="0" baseline="0" dirty="0" smtClean="0"/>
              <a:t> adminstrative </a:t>
            </a:r>
            <a:r>
              <a:rPr lang="en-US" b="0" dirty="0" smtClean="0"/>
              <a:t>toolbox, giving you</a:t>
            </a:r>
            <a:r>
              <a:rPr lang="en-US" b="0" baseline="0" dirty="0" smtClean="0"/>
              <a:t> greater</a:t>
            </a:r>
            <a:r>
              <a:rPr lang="en-US" b="0" dirty="0" smtClean="0"/>
              <a:t> control over the Online environment.  </a:t>
            </a:r>
          </a:p>
          <a:p>
            <a:pPr>
              <a:spcBef>
                <a:spcPct val="0"/>
              </a:spcBef>
            </a:pPr>
            <a:endParaRPr lang="en-US" b="0" dirty="0" smtClean="0"/>
          </a:p>
          <a:p>
            <a:pPr marL="174982" indent="-174982">
              <a:spcBef>
                <a:spcPct val="0"/>
              </a:spcBef>
              <a:buFont typeface="Arial" pitchFamily="34" charset="0"/>
              <a:buChar char="•"/>
            </a:pPr>
            <a:r>
              <a:rPr lang="en-US" b="0" dirty="0" smtClean="0"/>
              <a:t>You use Windows PowerShell on a local computer to connect to your Exchange Online organization and perform management tasks that aren't available or practical in the Web management interface. You just install Windows PowerShell on your client machine, and you are off and running.  Like EMC, Remote PowerShell connects to the datacenter using standard protocols to allow easier management through firewalls.</a:t>
            </a:r>
          </a:p>
          <a:p>
            <a:pPr marL="174982" indent="-174982">
              <a:spcBef>
                <a:spcPct val="0"/>
              </a:spcBef>
              <a:buFont typeface="Arial" pitchFamily="34" charset="0"/>
              <a:buChar char="•"/>
            </a:pPr>
            <a:endParaRPr lang="en-US" b="0" dirty="0" smtClean="0"/>
          </a:p>
          <a:p>
            <a:pPr marL="174982" indent="-174982">
              <a:spcBef>
                <a:spcPct val="0"/>
              </a:spcBef>
              <a:buFont typeface="Arial" pitchFamily="34" charset="0"/>
              <a:buChar char="•"/>
            </a:pPr>
            <a:r>
              <a:rPr lang="en-US" b="0" dirty="0" smtClean="0"/>
              <a:t>RBAC integration means you can</a:t>
            </a:r>
            <a:r>
              <a:rPr lang="en-US" b="0" baseline="0" dirty="0" smtClean="0"/>
              <a:t> </a:t>
            </a:r>
            <a:r>
              <a:rPr lang="en-US" b="0" dirty="0" smtClean="0"/>
              <a:t>delegate PowerShell management capabilities in a scoped way within your IT org.  The datacenter is effectively delegating permission to you to manage aspects of your hosted Exchange forest, without giving you permission to manage things like back-end databases.  You can further delegate specific abilities within</a:t>
            </a:r>
            <a:r>
              <a:rPr lang="en-US" b="0" baseline="0" dirty="0" smtClean="0"/>
              <a:t> your org.</a:t>
            </a:r>
            <a:endParaRPr lang="en-US" b="0" dirty="0" smtClean="0"/>
          </a:p>
          <a:p>
            <a:pPr marL="174982" indent="-174982">
              <a:spcBef>
                <a:spcPct val="0"/>
              </a:spcBef>
              <a:buFont typeface="Arial" pitchFamily="34" charset="0"/>
              <a:buChar char="•"/>
            </a:pPr>
            <a:endParaRPr lang="en-US" b="0" dirty="0" smtClean="0"/>
          </a:p>
          <a:p>
            <a:pPr marL="174982" indent="-174982">
              <a:spcBef>
                <a:spcPct val="0"/>
              </a:spcBef>
              <a:buFont typeface="Arial" pitchFamily="34" charset="0"/>
              <a:buChar char="•"/>
            </a:pPr>
            <a:r>
              <a:rPr lang="en-US" b="0" dirty="0" smtClean="0"/>
              <a:t>Remote PowerShell is useful for creating scripts to automate routine tasks, and for batch processing. For example, you can create or update many user accounts at one time.  </a:t>
            </a:r>
          </a:p>
          <a:p>
            <a:pPr>
              <a:spcBef>
                <a:spcPct val="0"/>
              </a:spcBef>
            </a:pPr>
            <a:endParaRPr lang="en-US" b="0" dirty="0" smtClean="0"/>
          </a:p>
          <a:p>
            <a:pPr>
              <a:spcBef>
                <a:spcPct val="0"/>
              </a:spcBef>
            </a:pPr>
            <a:r>
              <a:rPr lang="en-US" b="0" dirty="0" smtClean="0"/>
              <a:t>You use the same commands and syntax as PowerShell administration for other Windows Server products on-premises, so the time invested in building PowerShell skills pays dividends in both the Online and on-premises worlds.</a:t>
            </a:r>
          </a:p>
          <a:p>
            <a:pPr>
              <a:spcBef>
                <a:spcPct val="0"/>
              </a:spcBef>
            </a:pPr>
            <a:endParaRPr lang="en-US" b="0" dirty="0" smtClean="0"/>
          </a:p>
          <a:p>
            <a:pPr>
              <a:spcBef>
                <a:spcPct val="0"/>
              </a:spcBef>
            </a:pPr>
            <a:r>
              <a:rPr lang="en-US" b="0" dirty="0" smtClean="0"/>
              <a:t>Another example: </a:t>
            </a:r>
          </a:p>
          <a:p>
            <a:pPr>
              <a:spcBef>
                <a:spcPct val="0"/>
              </a:spcBef>
            </a:pPr>
            <a:r>
              <a:rPr lang="en-US" dirty="0" smtClean="0"/>
              <a:t>To </a:t>
            </a:r>
            <a:r>
              <a:rPr lang="en-US" dirty="0"/>
              <a:t>allow </a:t>
            </a:r>
            <a:r>
              <a:rPr lang="en-US" dirty="0" smtClean="0"/>
              <a:t>users to set up inbox rules to enable server-side </a:t>
            </a:r>
            <a:r>
              <a:rPr lang="en-US" dirty="0"/>
              <a:t>forwarding, and automatic reply messages (these are off by </a:t>
            </a:r>
            <a:r>
              <a:rPr lang="en-US" dirty="0" smtClean="0"/>
              <a:t>default today), you could run this command: </a:t>
            </a:r>
            <a:endParaRPr lang="en-US" dirty="0"/>
          </a:p>
          <a:p>
            <a:pPr>
              <a:spcBef>
                <a:spcPct val="0"/>
              </a:spcBef>
            </a:pPr>
            <a:r>
              <a:rPr lang="en-US" b="0" dirty="0" smtClean="0"/>
              <a:t>set-remotedomain -AutoReplyEnabled true -AutoForwardEnabled true</a:t>
            </a:r>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31507" fontAlgn="base">
              <a:spcBef>
                <a:spcPct val="0"/>
              </a:spcBef>
              <a:spcAft>
                <a:spcPct val="0"/>
              </a:spcAft>
            </a:pPr>
            <a:fld id="{3D22D4E5-B226-40C6-9648-194C727279B4}" type="slidenum">
              <a:rPr lang="en-US">
                <a:solidFill>
                  <a:prstClr val="black"/>
                </a:solidFill>
              </a:rPr>
              <a:pPr defTabSz="931507" fontAlgn="base">
                <a:spcBef>
                  <a:spcPct val="0"/>
                </a:spcBef>
                <a:spcAft>
                  <a:spcPct val="0"/>
                </a:spcAft>
              </a:pPr>
              <a:t>63</a:t>
            </a:fld>
            <a:endParaRPr lang="en-US" dirty="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618480" cy="4189095"/>
          </a:xfrm>
          <a:prstGeom prst="rect">
            <a:avLst/>
          </a:prstGeom>
        </p:spPr>
        <p:txBody>
          <a:bodyPr lIns="93313" tIns="46657" rIns="93313" bIns="46657">
            <a:normAutofit/>
          </a:bodyPr>
          <a:lstStyle/>
          <a:p>
            <a:r>
              <a:rPr lang="en-US" dirty="0" smtClean="0"/>
              <a:t>New </a:t>
            </a:r>
            <a:r>
              <a:rPr lang="en-US" b="0" u="none" dirty="0" smtClean="0"/>
              <a:t>Role-Based</a:t>
            </a:r>
            <a:r>
              <a:rPr lang="en-US" b="0" u="none" baseline="0" dirty="0" smtClean="0"/>
              <a:t> Access Controls (RBAC) in Exchange Online give you the ability to delegate administrative tasks within your IT org, as well as to end-users in your organization. </a:t>
            </a:r>
          </a:p>
          <a:p>
            <a:r>
              <a:rPr lang="en-US" b="0" u="none" baseline="0" dirty="0" smtClean="0"/>
              <a:t>These RBAC controls apply whether you are managing the environment via the web-based Exchange Control Panel interface, Remote PowerShell, or the Exchange Management Console (in cross-premises coexistence).</a:t>
            </a:r>
          </a:p>
          <a:p>
            <a:r>
              <a:rPr lang="en-US" b="0" u="none" baseline="0" dirty="0" smtClean="0"/>
              <a:t>In the examples shown here, you might use RBAC to give a systems administrator complete control over your Exchange Online environment, while giving Tier 1 support staff a more limited set of capabilities, scoped only to the users in Europe.  You could also give a compliance officer self-service capabilities to conduct multi-mailbox searches.</a:t>
            </a:r>
          </a:p>
          <a:p>
            <a:endParaRPr lang="en-US" dirty="0"/>
          </a:p>
          <a:p>
            <a:r>
              <a:rPr lang="en-US" b="0" u="none" baseline="0" dirty="0" smtClean="0"/>
              <a:t>Delegating tasks is now much easier – customers can designate an uber admin, tier 1 support, 1 agency vs. another</a:t>
            </a:r>
          </a:p>
          <a:p>
            <a:r>
              <a:rPr lang="en-US" dirty="0" smtClean="0"/>
              <a:t>Can now also have a compliance officer who can do e-discovery.</a:t>
            </a:r>
          </a:p>
          <a:p>
            <a:r>
              <a:rPr lang="en-US" b="0" u="none" baseline="0" dirty="0" smtClean="0"/>
              <a:t>Google</a:t>
            </a:r>
            <a:r>
              <a:rPr lang="en-US" b="0" u="none" dirty="0" smtClean="0"/>
              <a:t> – no where near as flexible as our RBAC.  They do have some capabilities.  when it comes to </a:t>
            </a:r>
            <a:r>
              <a:rPr lang="en-US" baseline="0" dirty="0" smtClean="0"/>
              <a:t>E-discovery, it’s way more limited.  The Tier 2-3</a:t>
            </a:r>
            <a:r>
              <a:rPr lang="en-US" dirty="0" smtClean="0"/>
              <a:t> helpdesk</a:t>
            </a:r>
            <a:r>
              <a:rPr lang="en-US" baseline="0" dirty="0" smtClean="0"/>
              <a:t> scenarios, they don’t have as much flexibility</a:t>
            </a:r>
            <a:r>
              <a:rPr lang="en-US" dirty="0" smtClean="0"/>
              <a:t>.  </a:t>
            </a:r>
            <a:endParaRPr lang="en-US" b="0" u="none" baseline="0" dirty="0" smtClean="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4/11/2012 5:56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64</a:t>
            </a:fld>
            <a:endParaRPr lang="en-US" dirty="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618480" cy="4189095"/>
          </a:xfrm>
          <a:prstGeom prst="rect">
            <a:avLst/>
          </a:prstGeom>
        </p:spPr>
        <p:txBody>
          <a:bodyPr lIns="93313" tIns="46657" rIns="93313" bIns="46657"/>
          <a:lstStyle/>
          <a:p>
            <a:r>
              <a:rPr lang="en-US" dirty="0" smtClean="0"/>
              <a:t>Many</a:t>
            </a:r>
            <a:r>
              <a:rPr lang="en-US" baseline="0" dirty="0" smtClean="0"/>
              <a:t> people ask:  </a:t>
            </a:r>
            <a:r>
              <a:rPr lang="en-US" dirty="0"/>
              <a:t>Does Exchange Online have the ability to provide granular reporting on who accessed what mailbox when? T</a:t>
            </a:r>
            <a:r>
              <a:rPr lang="en-US" baseline="0" dirty="0" smtClean="0"/>
              <a:t>he answer is “yes.”</a:t>
            </a:r>
          </a:p>
          <a:p>
            <a:r>
              <a:rPr lang="en-US" baseline="0" dirty="0" smtClean="0"/>
              <a:t>Administrators can run reports to see: </a:t>
            </a:r>
          </a:p>
          <a:p>
            <a:pPr marL="174961" indent="-174961">
              <a:buFont typeface="Arial" pitchFamily="34" charset="0"/>
              <a:buChar char="•"/>
            </a:pPr>
            <a:r>
              <a:rPr lang="en-US" baseline="0" dirty="0" smtClean="0"/>
              <a:t>Access to mailboxes by users other than the owner. This data is useful for tracking access by multiple users to shared mailboxes.  It also can be used to track access when a person (such as an executive) delegates permission to their mailbox to an assistant</a:t>
            </a:r>
          </a:p>
          <a:p>
            <a:pPr marL="174961" indent="-174961" defTabSz="931507">
              <a:spcAft>
                <a:spcPts val="345"/>
              </a:spcAft>
              <a:buFont typeface="Arial" pitchFamily="34" charset="0"/>
              <a:buChar char="•"/>
              <a:defRPr/>
            </a:pPr>
            <a:r>
              <a:rPr lang="en-US" baseline="0" dirty="0" smtClean="0"/>
              <a:t>Changes to litigation hold status.  This allows you to see who was put on litigation hold (or taken off litigation hold) to verify compliance with requirements to preserve information when a lawsuit is filed.</a:t>
            </a:r>
            <a:endParaRPr lang="en-US" dirty="0" smtClean="0"/>
          </a:p>
          <a:p>
            <a:pPr marL="174961" indent="-174961">
              <a:buFont typeface="Arial" pitchFamily="34" charset="0"/>
              <a:buChar char="•"/>
            </a:pPr>
            <a:r>
              <a:rPr lang="en-US" baseline="0" dirty="0" smtClean="0"/>
              <a:t>Changes to administrative roles and groups.  If an administrator changes roles and gains broader permissions, you can see it in this report.</a:t>
            </a:r>
          </a:p>
          <a:p>
            <a:pPr marL="174961" indent="-174961">
              <a:buFont typeface="Arial" pitchFamily="34" charset="0"/>
              <a:buChar char="•"/>
            </a:pPr>
            <a:r>
              <a:rPr lang="en-US" baseline="0" dirty="0" smtClean="0"/>
              <a:t>Changes to other configuration settings.  This allows you to track a variety of configuration settings made to your online environment by your administrators. </a:t>
            </a:r>
          </a:p>
          <a:p>
            <a:pPr marL="174961" indent="-174961">
              <a:buFont typeface="Arial" pitchFamily="34" charset="0"/>
              <a:buChar char="•"/>
            </a:pPr>
            <a:endParaRPr lang="en-US" dirty="0"/>
          </a:p>
          <a:p>
            <a:pPr marL="174961" indent="-174961">
              <a:buFont typeface="Arial" pitchFamily="34" charset="0"/>
              <a:buChar char="•"/>
            </a:pPr>
            <a:r>
              <a:rPr lang="en-US" baseline="0" dirty="0" smtClean="0"/>
              <a:t>Pre-written auditing reports!!!  Show me everyone who wasn’t a mailbox owner who tried to access a mailbox.  show me those on litigation hold!  Show me everyone when</a:t>
            </a:r>
            <a:r>
              <a:rPr lang="en-US" dirty="0" smtClean="0"/>
              <a:t> mailboxes were accessed and when.  Canned reports and can be delivered into other reporting</a:t>
            </a:r>
            <a:r>
              <a:rPr lang="en-US" baseline="0" dirty="0" smtClean="0"/>
              <a:t> systems too</a:t>
            </a:r>
            <a:r>
              <a:rPr lang="en-US" dirty="0" smtClean="0"/>
              <a:t>.  these were the most commonly used customer reports</a:t>
            </a:r>
            <a:r>
              <a:rPr lang="en-US" baseline="0" dirty="0" smtClean="0"/>
              <a:t>.</a:t>
            </a:r>
          </a:p>
        </p:txBody>
      </p:sp>
      <p:sp>
        <p:nvSpPr>
          <p:cNvPr id="4" name="Slide Number Placeholder 3"/>
          <p:cNvSpPr>
            <a:spLocks noGrp="1"/>
          </p:cNvSpPr>
          <p:nvPr>
            <p:ph type="sldNum" sz="quarter" idx="10"/>
          </p:nvPr>
        </p:nvSpPr>
        <p:spPr/>
        <p:txBody>
          <a:bodyPr/>
          <a:lstStyle/>
          <a:p>
            <a:pPr>
              <a:defRPr/>
            </a:pPr>
            <a:fld id="{F6188EC4-2D06-4403-93EF-0997E1E44406}" type="slidenum">
              <a:rPr lang="en-US" smtClean="0">
                <a:solidFill>
                  <a:prstClr val="black"/>
                </a:solidFill>
              </a:rPr>
              <a:pPr>
                <a:defRPr/>
              </a:pPr>
              <a:t>65</a:t>
            </a:fld>
            <a:endParaRPr lang="en-US" dirty="0">
              <a:solidFill>
                <a:prstClr val="black"/>
              </a:solidFill>
            </a:endParaRPr>
          </a:p>
        </p:txBody>
      </p:sp>
    </p:spTree>
    <p:extLst>
      <p:ext uri="{BB962C8B-B14F-4D97-AF65-F5344CB8AC3E}">
        <p14:creationId xmlns:p14="http://schemas.microsoft.com/office/powerpoint/2010/main" val="4243329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The thought process that prospective cloud vendor uses to conceptualize and deliver services should be of considerable importance to you. This is because of the foundation the provider chooses for their Enterprise Services may weigh heavily on their ability to serve your evolving requirements down the road.</a:t>
            </a:r>
          </a:p>
          <a:p>
            <a:endParaRPr lang="en-US" dirty="0"/>
          </a:p>
          <a:p>
            <a:r>
              <a:rPr lang="en-US" dirty="0"/>
              <a:t>Let’s take Microsoft and Email as one example of this. </a:t>
            </a:r>
          </a:p>
          <a:p>
            <a:endParaRPr lang="en-US" u="sng" dirty="0"/>
          </a:p>
          <a:p>
            <a:r>
              <a:rPr lang="en-US" b="1" u="sng" dirty="0"/>
              <a:t>Hotmail</a:t>
            </a:r>
            <a:r>
              <a:rPr lang="en-US" dirty="0"/>
              <a:t> (as was mentioned earlier)</a:t>
            </a:r>
            <a:endParaRPr lang="en-US" b="1" dirty="0"/>
          </a:p>
          <a:p>
            <a:pPr marL="171430" indent="-171430">
              <a:buFont typeface="Arial" pitchFamily="34" charset="0"/>
              <a:buChar char="•"/>
            </a:pPr>
            <a:r>
              <a:rPr lang="en-US" dirty="0"/>
              <a:t>Architected to prioritize very heavily on scalability and convenience</a:t>
            </a:r>
          </a:p>
          <a:p>
            <a:pPr marL="171430" indent="-171430">
              <a:buFont typeface="Arial" pitchFamily="34" charset="0"/>
              <a:buChar char="•"/>
            </a:pPr>
            <a:r>
              <a:rPr lang="en-US" dirty="0" err="1"/>
              <a:t>450M</a:t>
            </a:r>
            <a:r>
              <a:rPr lang="en-US" dirty="0"/>
              <a:t>+ users. Again the largest cloud mail system out there. We know how to do mail in the cloud.</a:t>
            </a:r>
          </a:p>
          <a:p>
            <a:pPr marL="171430" indent="-171430">
              <a:buFont typeface="Arial" pitchFamily="34" charset="0"/>
              <a:buChar char="•"/>
            </a:pPr>
            <a:r>
              <a:rPr lang="en-US" dirty="0"/>
              <a:t>Funded with ads (so free to consumers)</a:t>
            </a:r>
          </a:p>
          <a:p>
            <a:pPr marL="171430" indent="-171430">
              <a:buFont typeface="Arial" pitchFamily="34" charset="0"/>
              <a:buChar char="•"/>
            </a:pPr>
            <a:r>
              <a:rPr lang="en-US" dirty="0"/>
              <a:t>Lightweight web-based client for most users</a:t>
            </a:r>
          </a:p>
          <a:p>
            <a:endParaRPr lang="en-US" dirty="0"/>
          </a:p>
          <a:p>
            <a:r>
              <a:rPr lang="en-US" dirty="0"/>
              <a:t>When planning for our new enterprise cloud offering, we could have started with Hotmail, bundled hosted filtering/archiving, bumped up the storage a bit, attached an SLA and been done.</a:t>
            </a:r>
          </a:p>
          <a:p>
            <a:endParaRPr lang="en-US" b="1" dirty="0"/>
          </a:p>
          <a:p>
            <a:r>
              <a:rPr lang="en-US" b="1" dirty="0"/>
              <a:t>{Click}</a:t>
            </a:r>
            <a:endParaRPr lang="en-US" dirty="0"/>
          </a:p>
          <a:p>
            <a:endParaRPr lang="en-US" dirty="0"/>
          </a:p>
          <a:p>
            <a:r>
              <a:rPr lang="en-US" dirty="0"/>
              <a:t>But you may know Hotmail and Exchange Server were launched in the same year…1996…and yet have very different business/architectural models and design elements. </a:t>
            </a:r>
          </a:p>
          <a:p>
            <a:endParaRPr lang="en-US" b="1" dirty="0"/>
          </a:p>
          <a:p>
            <a:r>
              <a:rPr lang="en-US" b="1" dirty="0"/>
              <a:t>{Click}</a:t>
            </a:r>
            <a:endParaRPr lang="en-US" dirty="0"/>
          </a:p>
          <a:p>
            <a:endParaRPr lang="en-US" dirty="0"/>
          </a:p>
          <a:p>
            <a:r>
              <a:rPr lang="en-US" dirty="0"/>
              <a:t>Looking at Exchange, our other model is…</a:t>
            </a:r>
          </a:p>
          <a:p>
            <a:pPr lvl="1"/>
            <a:r>
              <a:rPr lang="en-US" dirty="0"/>
              <a:t>The </a:t>
            </a:r>
            <a:r>
              <a:rPr lang="en-US" dirty="0" err="1"/>
              <a:t>defacto</a:t>
            </a:r>
            <a:r>
              <a:rPr lang="en-US" dirty="0"/>
              <a:t> experience for most enterprise customers in government and business</a:t>
            </a:r>
          </a:p>
          <a:p>
            <a:pPr lvl="1"/>
            <a:r>
              <a:rPr lang="en-US" dirty="0"/>
              <a:t>Designed to balance reliability, scalability, usability AND other critical requirements like compliance/security</a:t>
            </a:r>
          </a:p>
          <a:p>
            <a:pPr lvl="1"/>
            <a:r>
              <a:rPr lang="en-US" dirty="0"/>
              <a:t>Multitude of clients – rich, web, phone</a:t>
            </a:r>
          </a:p>
          <a:p>
            <a:endParaRPr lang="en-US" dirty="0"/>
          </a:p>
          <a:p>
            <a:r>
              <a:rPr lang="en-US" dirty="0"/>
              <a:t>In the not to distant past – we could have approached our Enterprise Customers that were already accustomed to Exchange and these important differentiators we mentioned. Proposed that we wrap an written contractual SLA around Hotmail, and remove the Ads and offered it as a Cloud Service for Businesses. If Microsoft did something like that, they no doubt would have felt their systems were being demoted and moved further from their requirements and an Enterprise, not closer to them.</a:t>
            </a:r>
          </a:p>
          <a:p>
            <a:endParaRPr lang="en-US" b="1" dirty="0"/>
          </a:p>
          <a:p>
            <a:r>
              <a:rPr lang="en-US" b="1" dirty="0"/>
              <a:t>{Click} </a:t>
            </a:r>
            <a:endParaRPr lang="en-US" dirty="0"/>
          </a:p>
          <a:p>
            <a:r>
              <a:rPr lang="en-US" dirty="0"/>
              <a:t>So in the end, we decided whether in the cloud or on-premise, we needed to opt for an Enterprise Foundation for an Enterprise Cloud offering. </a:t>
            </a:r>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7532557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194622-4AAE-4D2F-8E8F-580DB9E3ED51}" type="slidenum">
              <a:rPr lang="en-US" smtClean="0"/>
              <a:t>66</a:t>
            </a:fld>
            <a:endParaRPr lang="en-US" dirty="0"/>
          </a:p>
        </p:txBody>
      </p:sp>
    </p:spTree>
    <p:extLst>
      <p:ext uri="{BB962C8B-B14F-4D97-AF65-F5344CB8AC3E}">
        <p14:creationId xmlns:p14="http://schemas.microsoft.com/office/powerpoint/2010/main" val="1341195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618480" cy="4189095"/>
          </a:xfrm>
          <a:prstGeom prst="rect">
            <a:avLst/>
          </a:prstGeom>
        </p:spPr>
        <p:txBody>
          <a:bodyPr lIns="93313" tIns="46657" rIns="93313" bIns="46657">
            <a:normAutofit fontScale="85000" lnSpcReduction="10000"/>
          </a:bodyPr>
          <a:lstStyle/>
          <a:p>
            <a:r>
              <a:rPr lang="en-US" dirty="0" smtClean="0"/>
              <a:t>Exchange Online supports Exchange Web Services (EWS).  EWS is a unified </a:t>
            </a:r>
            <a:r>
              <a:rPr lang="en-US" baseline="0" dirty="0" smtClean="0"/>
              <a:t>API for accessing</a:t>
            </a:r>
            <a:r>
              <a:rPr lang="en-US" dirty="0" smtClean="0"/>
              <a:t> Exchange mailbox data that has existed </a:t>
            </a:r>
            <a:r>
              <a:rPr lang="en-US" baseline="0" dirty="0" smtClean="0"/>
              <a:t>since Exchange 2007</a:t>
            </a:r>
            <a:r>
              <a:rPr lang="en-US" dirty="0" smtClean="0"/>
              <a:t> and the original launch of Exchange Online.</a:t>
            </a:r>
            <a:endParaRPr lang="en-US" baseline="0" dirty="0" smtClean="0"/>
          </a:p>
          <a:p>
            <a:r>
              <a:rPr lang="en-US" baseline="0" dirty="0" smtClean="0"/>
              <a:t>EWS offers three main benefits:</a:t>
            </a:r>
          </a:p>
          <a:p>
            <a:pPr marL="174961" indent="-174961">
              <a:buFontTx/>
              <a:buChar char="-"/>
            </a:pPr>
            <a:r>
              <a:rPr lang="en-US" baseline="0" dirty="0" smtClean="0"/>
              <a:t>It is the richest, most functional, and most versatile API for Exchange.  It supports all new features Exchange  Server 2007 and 2010 offers. The one API can be used in the various application models: you can build the Exchange information into your own client application, you can mash Exchange information into your Web portals, or you can even use Exchange data into your processes.</a:t>
            </a:r>
          </a:p>
          <a:p>
            <a:pPr marL="174961" indent="-174961">
              <a:buFontTx/>
              <a:buChar char="-"/>
            </a:pPr>
            <a:r>
              <a:rPr lang="en-US" baseline="0" dirty="0" smtClean="0"/>
              <a:t>Examples of the first are Entourage for the Mac or Apple’s iMail in Snow Leopard. Or the display of free/busy information in Lync 2010, or how Communicator can store conversations into your Conversation folder in Exchange.</a:t>
            </a:r>
          </a:p>
          <a:p>
            <a:pPr marL="174961" indent="-174961">
              <a:buFontTx/>
              <a:buChar char="-"/>
            </a:pPr>
            <a:r>
              <a:rPr lang="en-US" baseline="0" dirty="0" smtClean="0"/>
              <a:t>Examples of the second are Webparts, like used in SharePoint or Dynamics CRM, or various University portals of Live@Edu.</a:t>
            </a:r>
          </a:p>
          <a:p>
            <a:pPr marL="174961" indent="-174961">
              <a:buFontTx/>
              <a:buChar char="-"/>
            </a:pPr>
            <a:r>
              <a:rPr lang="en-US" baseline="0" dirty="0" smtClean="0"/>
              <a:t>Examples of the third are Google using EWS to synchronize the contact list with their Android based mobile phones, or the displays Microsoft conference rooms have showing who has reserved such conference room. Also Dynamics uses EWS to sync its data with Exchange Server 2010.</a:t>
            </a:r>
          </a:p>
          <a:p>
            <a:pPr marL="174961" indent="-174961">
              <a:buFontTx/>
              <a:buChar char="-"/>
            </a:pPr>
            <a:endParaRPr lang="en-US" baseline="0" dirty="0" smtClean="0"/>
          </a:p>
          <a:p>
            <a:r>
              <a:rPr lang="en-US" baseline="0" dirty="0" smtClean="0"/>
              <a:t>It is easy to use, for any Visual Studio developer will feel familiar with the two major programming paradigms supported: </a:t>
            </a:r>
          </a:p>
          <a:p>
            <a:pPr marL="174961" indent="-174961">
              <a:buFontTx/>
              <a:buChar char="-"/>
            </a:pPr>
            <a:r>
              <a:rPr lang="en-US" baseline="0" dirty="0" smtClean="0"/>
              <a:t>Web Services</a:t>
            </a:r>
          </a:p>
          <a:p>
            <a:pPr marL="174961" indent="-174961">
              <a:buFontTx/>
              <a:buChar char="-"/>
            </a:pPr>
            <a:r>
              <a:rPr lang="en-US" baseline="0" dirty="0" smtClean="0"/>
              <a:t>.NET.</a:t>
            </a:r>
          </a:p>
          <a:p>
            <a:r>
              <a:rPr lang="en-US" dirty="0" smtClean="0"/>
              <a:t>In Exchange Server 2010 we have added a full implementation of the EWS API in Managed</a:t>
            </a:r>
            <a:r>
              <a:rPr lang="en-US" baseline="0" dirty="0" smtClean="0"/>
              <a:t> code, supporting .NET 3.5 SP1. Using this API increases productivity tremendously for you need less lines of code and have full support of IntelliSense in Visual Studio, with autocomplete and inline help.</a:t>
            </a:r>
          </a:p>
          <a:p>
            <a:endParaRPr lang="en-US" baseline="0" dirty="0" smtClean="0"/>
          </a:p>
          <a:p>
            <a:r>
              <a:rPr lang="en-US" baseline="0" dirty="0" smtClean="0"/>
              <a:t>The last benefit is that given Exchange always use Web Services to communicate with the server, even if you implement the application in the EWS Managed API, it is the same code that can be run against an on-prem implementation as well as against an online implementation. Applications can reside locally on the CAS server or can connect via the Intranet or via the Internet.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67</a:t>
            </a:fld>
            <a:endParaRPr lang="en-US" dirty="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618480" cy="4189095"/>
          </a:xfrm>
          <a:prstGeom prst="rect">
            <a:avLst/>
          </a:prstGeom>
        </p:spPr>
        <p:txBody>
          <a:bodyPr lIns="93313" tIns="46657" rIns="93313" bIns="46657"/>
          <a:lstStyle/>
          <a:p>
            <a:pPr defTabSz="931507">
              <a:spcAft>
                <a:spcPts val="345"/>
              </a:spcAft>
              <a:defRPr/>
            </a:pPr>
            <a:r>
              <a:rPr lang="en-US" dirty="0" smtClean="0"/>
              <a:t>Exchange Online provides quick,</a:t>
            </a:r>
            <a:r>
              <a:rPr lang="en-US" baseline="0" dirty="0" smtClean="0"/>
              <a:t> low-impact options for migrating</a:t>
            </a:r>
            <a:r>
              <a:rPr lang="en-US" dirty="0" smtClean="0"/>
              <a:t> to the cloud </a:t>
            </a:r>
            <a:r>
              <a:rPr lang="en-US" baseline="0" dirty="0" smtClean="0"/>
              <a:t>from Exchange Server 2003,  Exchange Server 2007, and any</a:t>
            </a:r>
            <a:r>
              <a:rPr lang="en-US" dirty="0" smtClean="0"/>
              <a:t> messaging system that supports IMAP.  These web-based migration tools are designed for customers who want to migrate their on-premise  mailboxes into Exchange Online and who do not have advanced requirements like free/busy calendar federation, off-boarding, etc. </a:t>
            </a:r>
          </a:p>
          <a:p>
            <a:pPr defTabSz="931507">
              <a:spcAft>
                <a:spcPts val="345"/>
              </a:spcAft>
              <a:defRPr/>
            </a:pPr>
            <a:r>
              <a:rPr lang="en-US" baseline="0" dirty="0" smtClean="0"/>
              <a:t>C</a:t>
            </a:r>
            <a:r>
              <a:rPr lang="en-US" dirty="0" smtClean="0"/>
              <a:t>ustomers can migrate their users and corresponding data from on-premise Exchange servers to Exchange Online with ease and with as little change as possible on their environment,</a:t>
            </a:r>
            <a:r>
              <a:rPr lang="en-US" baseline="0" dirty="0" smtClean="0"/>
              <a:t> and can do an “all at once” cutover of users to the cloud. </a:t>
            </a:r>
          </a:p>
          <a:p>
            <a:pPr defTabSz="931507">
              <a:spcAft>
                <a:spcPts val="345"/>
              </a:spcAft>
              <a:defRPr/>
            </a:pPr>
            <a:endParaRPr lang="en-US" dirty="0"/>
          </a:p>
          <a:p>
            <a:pPr defTabSz="931507">
              <a:spcAft>
                <a:spcPts val="345"/>
              </a:spcAft>
              <a:defRPr/>
            </a:pPr>
            <a:r>
              <a:rPr lang="en-US" baseline="0" dirty="0" smtClean="0"/>
              <a:t>We provide new web based Exchange migration tools – many customers will go this way.  No s/w to install, migrate email, contacts, calendars</a:t>
            </a:r>
            <a:r>
              <a:rPr lang="en-US" dirty="0" smtClean="0"/>
              <a:t> and all goodies that go along with it.  Also,</a:t>
            </a:r>
            <a:r>
              <a:rPr lang="en-US" baseline="0" dirty="0" smtClean="0"/>
              <a:t> we support a</a:t>
            </a:r>
            <a:r>
              <a:rPr lang="en-US" dirty="0" smtClean="0"/>
              <a:t>ny software piece that supports IMAP (like GroupWise, sometimes Notes, all Linux freeware, commercial systems, etc…), we’ll support for these</a:t>
            </a:r>
            <a:r>
              <a:rPr lang="en-US" baseline="0" dirty="0" smtClean="0"/>
              <a:t> migrations.</a:t>
            </a:r>
            <a:endParaRPr lang="en-US" dirty="0" smtClean="0"/>
          </a:p>
          <a:p>
            <a:pPr defTabSz="931507">
              <a:spcAft>
                <a:spcPts val="345"/>
              </a:spcAft>
              <a:defRPr/>
            </a:pPr>
            <a:endParaRPr lang="en-US" baseline="0" dirty="0" smtClean="0"/>
          </a:p>
        </p:txBody>
      </p:sp>
      <p:sp>
        <p:nvSpPr>
          <p:cNvPr id="4" name="Slide Number Placeholder 3"/>
          <p:cNvSpPr>
            <a:spLocks noGrp="1"/>
          </p:cNvSpPr>
          <p:nvPr>
            <p:ph type="sldNum" sz="quarter" idx="10"/>
          </p:nvPr>
        </p:nvSpPr>
        <p:spPr/>
        <p:txBody>
          <a:bodyPr/>
          <a:lstStyle/>
          <a:p>
            <a:pPr>
              <a:defRPr/>
            </a:pPr>
            <a:fld id="{F6188EC4-2D06-4403-93EF-0997E1E44406}" type="slidenum">
              <a:rPr lang="en-US" smtClean="0">
                <a:solidFill>
                  <a:prstClr val="black"/>
                </a:solidFill>
              </a:rPr>
              <a:pPr>
                <a:defRPr/>
              </a:pPr>
              <a:t>68</a:t>
            </a:fld>
            <a:endParaRPr lang="en-US" dirty="0">
              <a:solidFill>
                <a:prstClr val="black"/>
              </a:solidFill>
            </a:endParaRPr>
          </a:p>
        </p:txBody>
      </p:sp>
    </p:spTree>
    <p:extLst>
      <p:ext uri="{BB962C8B-B14F-4D97-AF65-F5344CB8AC3E}">
        <p14:creationId xmlns:p14="http://schemas.microsoft.com/office/powerpoint/2010/main" val="20077065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22460"/>
            <a:ext cx="5617208" cy="4188777"/>
          </a:xfrm>
          <a:prstGeom prst="rect">
            <a:avLst/>
          </a:prstGeom>
        </p:spPr>
        <p:txBody>
          <a:bodyPr lIns="91567" tIns="45783" rIns="91567" bIns="45783">
            <a:normAutofit/>
          </a:bodyPr>
          <a:lstStyle/>
          <a:p>
            <a:r>
              <a:rPr lang="en-US" sz="800" dirty="0"/>
              <a:t>Organizations interested in the smoothest migration experience, or organizations that want to have permanent coexistence, with a mix of some users on-premises, and others in the cloud, would choose rich Exchange coexistence.”  In this scenario, an Exchange 2010 SP1 server is deployed on-premises, and acts as a gateway to the cloud (for redundancy purposes, larger organizations will typically deploy 2 servers).</a:t>
            </a:r>
          </a:p>
          <a:p>
            <a:r>
              <a:rPr lang="en-US" sz="800" dirty="0"/>
              <a:t>With the Exchange 2010 server in place, administrators can: </a:t>
            </a:r>
          </a:p>
          <a:p>
            <a:pPr marL="174961" indent="-174961">
              <a:buFont typeface="Arial" pitchFamily="34" charset="0"/>
              <a:buChar char="•"/>
            </a:pPr>
            <a:r>
              <a:rPr lang="en-US" sz="800" dirty="0"/>
              <a:t>Manage both their local Exchange forest, and their Exchange Online forest, from the Exchange Management Console</a:t>
            </a:r>
          </a:p>
          <a:p>
            <a:pPr marL="174961" indent="-174961">
              <a:buFont typeface="Arial" pitchFamily="34" charset="0"/>
              <a:buChar char="•"/>
            </a:pPr>
            <a:r>
              <a:rPr lang="en-US" sz="800" dirty="0"/>
              <a:t>Move users to the cloud using PowerShell or the Exchange Management Console</a:t>
            </a:r>
          </a:p>
          <a:p>
            <a:pPr marL="174961" indent="-174961">
              <a:buFont typeface="Arial" pitchFamily="34" charset="0"/>
              <a:buChar char="•"/>
            </a:pPr>
            <a:r>
              <a:rPr lang="en-US" sz="800" dirty="0"/>
              <a:t>Enable seamless calendaring, including free busy and full calendar sharing, between hosted and on-prem users</a:t>
            </a:r>
          </a:p>
          <a:p>
            <a:pPr marL="174961" indent="-174961">
              <a:buFont typeface="Arial" pitchFamily="34" charset="0"/>
              <a:buChar char="•"/>
            </a:pPr>
            <a:r>
              <a:rPr lang="en-US" sz="800" dirty="0"/>
              <a:t>Configure cross-premises mailflow so that all mail truly looks and feels like it is internal to the company.  And, if desired, configure all inbound and outbound mail to flow through the local email servers. </a:t>
            </a:r>
          </a:p>
          <a:p>
            <a:pPr marL="174961" indent="-174961">
              <a:buFont typeface="Arial" pitchFamily="34" charset="0"/>
              <a:buChar char="•"/>
            </a:pPr>
            <a:r>
              <a:rPr lang="en-US" sz="800" dirty="0"/>
              <a:t>Move mailboxes back on-premises if the need arises</a:t>
            </a:r>
          </a:p>
          <a:p>
            <a:r>
              <a:rPr lang="en-US" sz="800" dirty="0"/>
              <a:t>Although an Exchange Server 2010 server is deployed on-premises, there is no need to upgrade mailboxes to Exchange Server 2010 prior to moving them to the cloud. The Exchange Server 2010 server has the ability to act a proxy or bridge, between older Exchange Server 2003/2007 environments and Exchange Online, without the need to migrate on-premises Exchange mailboxes to Exchange Server 2010.  </a:t>
            </a:r>
          </a:p>
          <a:p>
            <a:endParaRPr lang="en-US" sz="800" dirty="0"/>
          </a:p>
          <a:p>
            <a:pPr marL="0" lvl="1" indent="0">
              <a:buNone/>
            </a:pPr>
            <a:r>
              <a:rPr lang="en-US" sz="800" dirty="0"/>
              <a:t>Once an organization reaches 100% of mailboxes in the cloud, they would typically remove the Exchange Server 2010 server.  The Directory Sync tool and ADFS server would remain in place so to connect on-premises AD infrastructure to the cloud to power SSO, easy provisioning, and a unified directory.</a:t>
            </a:r>
          </a:p>
          <a:p>
            <a:pPr marL="0" lvl="1" indent="0" defTabSz="915588">
              <a:buNone/>
              <a:defRPr/>
            </a:pPr>
            <a:endParaRPr lang="en-US" sz="800" dirty="0"/>
          </a:p>
          <a:p>
            <a:pPr marL="0" lvl="1" indent="0" defTabSz="915588">
              <a:buNone/>
              <a:defRPr/>
            </a:pPr>
            <a:r>
              <a:rPr lang="en-US" sz="800" dirty="0"/>
              <a:t>Note: The Directory Sync tool, and ADFS (Geneva) federation for enterprise single sign-on would also be part of this coexistence story</a:t>
            </a:r>
          </a:p>
          <a:p>
            <a:r>
              <a:rPr lang="en-US" sz="800" dirty="0"/>
              <a:t>Let’s take a closer look at the capabilities that light up when a Exchange Server 2010 server is installed on-premises.</a:t>
            </a:r>
          </a:p>
          <a:p>
            <a:endParaRPr lang="en-US" sz="800" dirty="0"/>
          </a:p>
          <a:p>
            <a:r>
              <a:rPr lang="en-US" sz="800" dirty="0"/>
              <a:t>Advanced co-existence:  some we’ve seen deploy this mainly for ease of migration.  Make sure there is 1 Exchange CAL installed.  HUB transport role on it and then right click and move from on-prem to the cloud. Migrate from server to server.  Pilot to production.  Don’t have to recreate OST.  Enables with outlook open.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6069" y="4421823"/>
            <a:ext cx="6710962" cy="4654550"/>
          </a:xfrm>
          <a:prstGeom prst="rect">
            <a:avLst/>
          </a:prstGeom>
        </p:spPr>
        <p:txBody>
          <a:bodyPr lIns="93313" tIns="46657" rIns="93313" bIns="46657">
            <a:no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6188EC4-2D06-4403-93EF-0997E1E44406}" type="slidenum">
              <a:rPr lang="en-US" smtClean="0">
                <a:solidFill>
                  <a:prstClr val="black"/>
                </a:solidFill>
              </a:rPr>
              <a:pPr>
                <a:defRPr/>
              </a:pPr>
              <a:t>70</a:t>
            </a:fld>
            <a:endParaRPr lang="en-US" dirty="0">
              <a:solidFill>
                <a:prstClr val="black"/>
              </a:solidFill>
            </a:endParaRPr>
          </a:p>
        </p:txBody>
      </p:sp>
    </p:spTree>
    <p:extLst>
      <p:ext uri="{BB962C8B-B14F-4D97-AF65-F5344CB8AC3E}">
        <p14:creationId xmlns:p14="http://schemas.microsoft.com/office/powerpoint/2010/main" val="14612717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22459"/>
            <a:ext cx="5617208" cy="4188777"/>
          </a:xfrm>
          <a:prstGeom prst="rect">
            <a:avLst/>
          </a:prstGeom>
        </p:spPr>
        <p:txBody>
          <a:bodyPr lIns="91578" tIns="45789" rIns="91578" bIns="45789">
            <a:normAutofit/>
          </a:bodyPr>
          <a:lstStyle/>
          <a:p>
            <a:pPr>
              <a:buFont typeface="Arial" pitchFamily="34" charset="0"/>
              <a:buChar char="•"/>
            </a:pPr>
            <a:r>
              <a:rPr lang="en-US" b="0" u="none" dirty="0" smtClean="0"/>
              <a:t>Co-existence:  short term:  ease in migration scenarios.  Most customers in our space could migrate over a weekend.  We migrated 900 mailboxes – Arlington county in 1 day.  May not have it</a:t>
            </a:r>
          </a:p>
          <a:p>
            <a:pPr>
              <a:buFont typeface="Arial" pitchFamily="34" charset="0"/>
              <a:buChar char="•"/>
            </a:pPr>
            <a:r>
              <a:rPr lang="en-US" dirty="0" smtClean="0"/>
              <a:t>If some mailboxes they don’t want to move, but keep 50 on-prem –</a:t>
            </a:r>
          </a:p>
          <a:p>
            <a:pPr>
              <a:buFont typeface="Arial" pitchFamily="34" charset="0"/>
              <a:buChar char="•"/>
            </a:pPr>
            <a:r>
              <a:rPr lang="en-US" b="0" u="none" dirty="0" smtClean="0"/>
              <a:t>Another reason:  keep our BB but want to keep our BB.  100 BB and no answer for that, so we’ll leave them on prem (this is common right now)</a:t>
            </a:r>
          </a:p>
          <a:p>
            <a:pPr>
              <a:buFont typeface="Arial" pitchFamily="34" charset="0"/>
              <a:buChar char="•"/>
            </a:pPr>
            <a:r>
              <a:rPr lang="en-US" dirty="0" smtClean="0"/>
              <a:t>If you’re not going to live for a long time, don’t go to Rich b/c have to have ADFS implemented.  Specific role up and patches on Exchange. Have to access to know what you need, etc…</a:t>
            </a:r>
          </a:p>
          <a:p>
            <a:pPr>
              <a:buFont typeface="Arial" pitchFamily="34" charset="0"/>
              <a:buChar char="•"/>
            </a:pPr>
            <a:r>
              <a:rPr lang="en-US" dirty="0" smtClean="0"/>
              <a:t>Our partners are very good at this.  Simple or none (flip the switch)</a:t>
            </a:r>
          </a:p>
          <a:p>
            <a:pPr>
              <a:buFont typeface="Arial" pitchFamily="34" charset="0"/>
              <a:buChar char="•"/>
            </a:pPr>
            <a:r>
              <a:rPr lang="en-US" b="0" u="none" dirty="0" smtClean="0"/>
              <a:t>Planet for Arlington:  fixed fee.  5000 seats.  Sliding scale. 0-1000 costs $x.  Over 3k seats costs z.  </a:t>
            </a:r>
          </a:p>
          <a:p>
            <a:pPr>
              <a:buFont typeface="Arial" pitchFamily="34" charset="0"/>
              <a:buChar char="•"/>
            </a:pPr>
            <a:r>
              <a:rPr lang="en-US" dirty="0" smtClean="0"/>
              <a:t>if customer is doing the simple migration with web based tool – customers could handle on their own if 300 seats for example. If they’re not capable, they can make a big,</a:t>
            </a:r>
            <a:r>
              <a:rPr lang="en-US" baseline="0" dirty="0" smtClean="0"/>
              <a:t> fat </a:t>
            </a:r>
            <a:r>
              <a:rPr lang="en-US" dirty="0" smtClean="0"/>
              <a:t>stinking mess very quickly</a:t>
            </a:r>
            <a:r>
              <a:rPr lang="en-US" baseline="0" dirty="0" smtClean="0"/>
              <a:t> and then a partner has to come in to rescue.  </a:t>
            </a:r>
            <a:endParaRPr lang="en-US" b="0" u="none"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194622-4AAE-4D2F-8E8F-580DB9E3ED51}" type="slidenum">
              <a:rPr lang="en-US" smtClean="0"/>
              <a:t>72</a:t>
            </a:fld>
            <a:endParaRPr lang="en-US" dirty="0"/>
          </a:p>
        </p:txBody>
      </p:sp>
    </p:spTree>
    <p:extLst>
      <p:ext uri="{BB962C8B-B14F-4D97-AF65-F5344CB8AC3E}">
        <p14:creationId xmlns:p14="http://schemas.microsoft.com/office/powerpoint/2010/main" val="15491838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194622-4AAE-4D2F-8E8F-580DB9E3ED51}" type="slidenum">
              <a:rPr lang="en-US" smtClean="0"/>
              <a:t>73</a:t>
            </a:fld>
            <a:endParaRPr lang="en-US" dirty="0"/>
          </a:p>
        </p:txBody>
      </p:sp>
    </p:spTree>
    <p:extLst>
      <p:ext uri="{BB962C8B-B14F-4D97-AF65-F5344CB8AC3E}">
        <p14:creationId xmlns:p14="http://schemas.microsoft.com/office/powerpoint/2010/main" val="4079671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418909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20537894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There are other limits described at </a:t>
            </a:r>
            <a:r>
              <a:rPr lang="en-US" baseline="0" dirty="0" smtClean="0">
                <a:hlinkClick r:id="rId3"/>
              </a:rPr>
              <a:t>http://help.outlook.com/en-us/beta/140/dd630704.asp</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1400399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On-premise Servers</a:t>
            </a:r>
            <a:endParaRPr lang="en-US" dirty="0"/>
          </a:p>
          <a:p>
            <a:r>
              <a:rPr lang="en-US" dirty="0"/>
              <a:t>On-Premise deployment is what enterprises are most familiar with and is still the most common method of providing IT services. A server is provisioned either physically or virtually to run a network servers or host an application.</a:t>
            </a:r>
          </a:p>
          <a:p>
            <a:endParaRPr lang="en-US" dirty="0"/>
          </a:p>
          <a:p>
            <a:r>
              <a:rPr lang="en-US" b="1" dirty="0"/>
              <a:t>Private Cloud</a:t>
            </a:r>
            <a:endParaRPr lang="en-US" dirty="0"/>
          </a:p>
          <a:p>
            <a:r>
              <a:rPr lang="en-US" dirty="0"/>
              <a:t>The idea behind a </a:t>
            </a:r>
            <a:r>
              <a:rPr lang="en-US" i="1" dirty="0"/>
              <a:t>Private Cloud</a:t>
            </a:r>
            <a:r>
              <a:rPr lang="en-US" dirty="0"/>
              <a:t> is to emulate public cloud computing on private network. In this model an Enterprise deploys and manages its own network services, security, applications, but takes advantage of server virtualization and management software to create a Dynamic Datacenter in which automation is used to move virtual servers among hardware hosts, or spin up and turn off servers as needs dictate. Identity Management, </a:t>
            </a:r>
            <a:r>
              <a:rPr lang="en-US" dirty="0" err="1"/>
              <a:t>SSO</a:t>
            </a:r>
            <a:r>
              <a:rPr lang="en-US" dirty="0"/>
              <a:t>, self-service portals, and automation tools are required to build a private cloud. </a:t>
            </a:r>
          </a:p>
          <a:p>
            <a:endParaRPr lang="en-US" dirty="0"/>
          </a:p>
          <a:p>
            <a:r>
              <a:rPr lang="en-US" dirty="0"/>
              <a:t>Benefits of this model is the Enterprise maintains complete control over all of their data, applications and the datacenter and should require less hands-on management in the longer term. </a:t>
            </a:r>
          </a:p>
          <a:p>
            <a:endParaRPr lang="en-US" dirty="0"/>
          </a:p>
          <a:p>
            <a:r>
              <a:rPr lang="en-US" dirty="0"/>
              <a:t>The drawback is that an enterprise has to buy, build, and manage the hardware and software systems. Retraining IT staff and hiring a third party consultants such as MCS, is also needed to assist with the architecture, design, and implementation. The up-front capital costs can be steep and essentially lacks the economic model that other clouds models provide.</a:t>
            </a:r>
          </a:p>
          <a:p>
            <a:endParaRPr lang="en-US" i="1" dirty="0"/>
          </a:p>
          <a:p>
            <a:r>
              <a:rPr lang="en-US" i="1" dirty="0"/>
              <a:t>Private Clouds</a:t>
            </a:r>
            <a:r>
              <a:rPr lang="en-US" dirty="0"/>
              <a:t> can also be hosted internally or by hosting providers which would supply the expertise, architecture, design, implementation, management, and operations of dedicated computer systems located at the hosting providers data center on behalf of a customer. This includes maintaining </a:t>
            </a:r>
            <a:r>
              <a:rPr lang="en-US" dirty="0" err="1"/>
              <a:t>SLAs</a:t>
            </a:r>
            <a:r>
              <a:rPr lang="en-US" dirty="0"/>
              <a:t>, securing the data center and customer’s data, patching, upgrading, and performing maintenance on the systems. This enables the customer to concentrate more on its core business rather than running IT infrastructure. The enterprise still has control over the services and can customize their systems similar to what they can do in an on-premise deployment.</a:t>
            </a:r>
          </a:p>
          <a:p>
            <a:endParaRPr lang="en-US" dirty="0"/>
          </a:p>
          <a:p>
            <a:r>
              <a:rPr lang="en-US" dirty="0"/>
              <a:t>It can take a number of months for an enterprise or hosting provider to architect, provision, and migrate data to the dedicated system. Monthly costs are typically higher than in a public cloud model until you reach a certain number of users. There also may be higher upfront costs coming from </a:t>
            </a:r>
            <a:r>
              <a:rPr lang="en-US" dirty="0" err="1"/>
              <a:t>CapEx</a:t>
            </a:r>
            <a:r>
              <a:rPr lang="en-US" dirty="0"/>
              <a:t> to get the services built and deployed, although a hosting provider may roll these costs into a monthly fee and average the costs out among the term of the contract so a business can pay out of </a:t>
            </a:r>
            <a:r>
              <a:rPr lang="en-US" dirty="0" err="1"/>
              <a:t>OpEx</a:t>
            </a:r>
            <a:r>
              <a:rPr lang="en-US" dirty="0"/>
              <a:t>.</a:t>
            </a:r>
          </a:p>
          <a:p>
            <a:endParaRPr lang="en-US" b="1" dirty="0"/>
          </a:p>
          <a:p>
            <a:r>
              <a:rPr lang="en-US" b="1" dirty="0"/>
              <a:t>Government Cloud</a:t>
            </a:r>
            <a:endParaRPr lang="en-US" dirty="0"/>
          </a:p>
          <a:p>
            <a:r>
              <a:rPr lang="en-US" dirty="0"/>
              <a:t>The </a:t>
            </a:r>
            <a:r>
              <a:rPr lang="en-US" i="1" dirty="0"/>
              <a:t>Government Cloud </a:t>
            </a:r>
            <a:r>
              <a:rPr lang="en-US" dirty="0"/>
              <a:t>is similar to </a:t>
            </a:r>
            <a:r>
              <a:rPr lang="en-US" i="1" dirty="0"/>
              <a:t>private clouds </a:t>
            </a:r>
            <a:r>
              <a:rPr lang="en-US" dirty="0"/>
              <a:t>in that systems and data is provisioned on dedicated computer systems in a hosted datacenter. This allows the hosting provider to separate the government data from shared systems and place higher security restrictions on the systems – such as what security certifications or governance regulates the datacenter and the staff with potential access to the data.</a:t>
            </a:r>
          </a:p>
          <a:p>
            <a:endParaRPr lang="en-US" dirty="0"/>
          </a:p>
          <a:p>
            <a:r>
              <a:rPr lang="en-US" dirty="0"/>
              <a:t>This model is flexible in that a government organization may desire shared services between its different agencies to bring down costs, reduce information silos, better collaborate with one another, and have a single Identity Management and </a:t>
            </a:r>
            <a:r>
              <a:rPr lang="en-US" dirty="0" err="1"/>
              <a:t>SSO</a:t>
            </a:r>
            <a:r>
              <a:rPr lang="en-US" dirty="0"/>
              <a:t> solution for the government entity. This model should fit State Government well and even large Municipal governments where departments are not interconnected today. </a:t>
            </a:r>
          </a:p>
          <a:p>
            <a:r>
              <a:rPr lang="en-US" b="1" dirty="0"/>
              <a:t> </a:t>
            </a:r>
            <a:endParaRPr lang="en-US" dirty="0"/>
          </a:p>
          <a:p>
            <a:r>
              <a:rPr lang="en-US" b="1" dirty="0"/>
              <a:t>Public Cloud</a:t>
            </a:r>
            <a:endParaRPr lang="en-US" dirty="0"/>
          </a:p>
          <a:p>
            <a:r>
              <a:rPr lang="en-US" i="1" dirty="0"/>
              <a:t>Public Cloud</a:t>
            </a:r>
            <a:r>
              <a:rPr lang="en-US" dirty="0"/>
              <a:t>  are used by several diverse organizations that have similar requirements – such as a need for common applications, a common development platform, or common infrastructure for running </a:t>
            </a:r>
            <a:r>
              <a:rPr lang="en-US" dirty="0" err="1"/>
              <a:t>VMs</a:t>
            </a:r>
            <a:r>
              <a:rPr lang="en-US" dirty="0"/>
              <a:t>. The shared multitenant infrastructure helps all of the entities to realize some of the benefits of cloud computing, and reduce costs. </a:t>
            </a:r>
          </a:p>
          <a:p>
            <a:endParaRPr lang="en-US" dirty="0"/>
          </a:p>
          <a:p>
            <a:r>
              <a:rPr lang="en-US" dirty="0"/>
              <a:t>Hosting providers maintain robust infrastructure and subscribers avoid a large upfront cost, and gain the ability to add a small number of users to a service, where deploying an on-premise solution could not be financially justified.</a:t>
            </a:r>
          </a:p>
          <a:p>
            <a:endParaRPr lang="en-US" dirty="0"/>
          </a:p>
          <a:p>
            <a:r>
              <a:rPr lang="en-US" dirty="0"/>
              <a:t>The drawback to this model is that the services are less customizable than an on-premise or a Private Cloud deployment. Integration with existing user applications and network services vary widely among the public cloud providers.</a:t>
            </a:r>
          </a:p>
          <a:p>
            <a:endParaRPr lang="en-US" sz="800" b="1" dirty="0"/>
          </a:p>
        </p:txBody>
      </p:sp>
      <p:sp>
        <p:nvSpPr>
          <p:cNvPr id="4" name="Slide Number Placeholder 3"/>
          <p:cNvSpPr>
            <a:spLocks noGrp="1"/>
          </p:cNvSpPr>
          <p:nvPr>
            <p:ph type="sldNum" sz="quarter" idx="10"/>
          </p:nvPr>
        </p:nvSpPr>
        <p:spPr/>
        <p:txBody>
          <a:bodyPr/>
          <a:lstStyle/>
          <a:p>
            <a:fld id="{537ED7AC-D90E-44FA-813E-55CE8F1A06C9}" type="slidenum">
              <a:rPr lang="en-US" smtClean="0"/>
              <a:pPr/>
              <a:t>9</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172" y="698182"/>
            <a:ext cx="6242756"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76</a:t>
            </a:fld>
            <a:endParaRPr lang="en-US" dirty="0"/>
          </a:p>
        </p:txBody>
      </p:sp>
    </p:spTree>
    <p:extLst>
      <p:ext uri="{BB962C8B-B14F-4D97-AF65-F5344CB8AC3E}">
        <p14:creationId xmlns:p14="http://schemas.microsoft.com/office/powerpoint/2010/main" val="34175286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172" y="698182"/>
            <a:ext cx="6242756"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77</a:t>
            </a:fld>
            <a:endParaRPr lang="en-US" dirty="0"/>
          </a:p>
        </p:txBody>
      </p:sp>
    </p:spTree>
    <p:extLst>
      <p:ext uri="{BB962C8B-B14F-4D97-AF65-F5344CB8AC3E}">
        <p14:creationId xmlns:p14="http://schemas.microsoft.com/office/powerpoint/2010/main" val="34175286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172" y="698182"/>
            <a:ext cx="6242756"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78</a:t>
            </a:fld>
            <a:endParaRPr lang="en-US" dirty="0"/>
          </a:p>
        </p:txBody>
      </p:sp>
    </p:spTree>
    <p:extLst>
      <p:ext uri="{BB962C8B-B14F-4D97-AF65-F5344CB8AC3E}">
        <p14:creationId xmlns:p14="http://schemas.microsoft.com/office/powerpoint/2010/main" val="34175286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172" y="698182"/>
            <a:ext cx="6242756"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79</a:t>
            </a:fld>
            <a:endParaRPr lang="en-US" dirty="0"/>
          </a:p>
        </p:txBody>
      </p:sp>
    </p:spTree>
    <p:extLst>
      <p:ext uri="{BB962C8B-B14F-4D97-AF65-F5344CB8AC3E}">
        <p14:creationId xmlns:p14="http://schemas.microsoft.com/office/powerpoint/2010/main" val="34175286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172" y="698182"/>
            <a:ext cx="6242756"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80</a:t>
            </a:fld>
            <a:endParaRPr lang="en-US" dirty="0"/>
          </a:p>
        </p:txBody>
      </p:sp>
    </p:spTree>
    <p:extLst>
      <p:ext uri="{BB962C8B-B14F-4D97-AF65-F5344CB8AC3E}">
        <p14:creationId xmlns:p14="http://schemas.microsoft.com/office/powerpoint/2010/main" val="34175286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172" y="698182"/>
            <a:ext cx="6242756" cy="34909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MGX FY11</a:t>
            </a:r>
            <a:endParaRPr lang="en-US" dirty="0">
              <a:solidFill>
                <a:prstClr val="black"/>
              </a:solidFill>
            </a:endParaRPr>
          </a:p>
        </p:txBody>
      </p:sp>
      <p:sp>
        <p:nvSpPr>
          <p:cNvPr id="5" name="Date Placeholder 4"/>
          <p:cNvSpPr>
            <a:spLocks noGrp="1"/>
          </p:cNvSpPr>
          <p:nvPr>
            <p:ph type="dt" idx="11"/>
          </p:nvPr>
        </p:nvSpPr>
        <p:spPr/>
        <p:txBody>
          <a:bodyPr/>
          <a:lstStyle/>
          <a:p>
            <a:fld id="{79197211-8B0A-4E57-B863-CB8278802AFB}" type="datetime1">
              <a:rPr lang="en-US" smtClean="0">
                <a:solidFill>
                  <a:prstClr val="black"/>
                </a:solidFill>
              </a:rPr>
              <a:pPr/>
              <a:t>4/11/2012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41336114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82</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83</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84</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363" rtl="0" eaLnBrk="1" fontAlgn="auto" latinLnBrk="0" hangingPunct="1">
              <a:lnSpc>
                <a:spcPct val="90000"/>
              </a:lnSpc>
              <a:spcBef>
                <a:spcPts val="0"/>
              </a:spcBef>
              <a:spcAft>
                <a:spcPts val="333"/>
              </a:spcAft>
              <a:buClrTx/>
              <a:buSzTx/>
              <a:buFontTx/>
              <a:buNone/>
              <a:tabLst/>
              <a:defRPr/>
            </a:pPr>
            <a:r>
              <a:rPr lang="en-US" sz="1400" dirty="0" smtClean="0">
                <a:ln>
                  <a:solidFill>
                    <a:schemeClr val="bg1">
                      <a:alpha val="0"/>
                    </a:schemeClr>
                  </a:solidFill>
                </a:ln>
              </a:rPr>
              <a:t>On-premises Lync can work with SharePoint and Exchange Online with the Office 365 “E” 4(?) + Voice CAL! </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49">
              <a:lnSpc>
                <a:spcPct val="100000"/>
              </a:lnSpc>
              <a:spcAft>
                <a:spcPts val="0"/>
              </a:spcAft>
              <a:defRPr/>
            </a:pPr>
            <a:r>
              <a:rPr lang="en-US" sz="1200" b="1" dirty="0"/>
              <a:t>For WAPU:  This slide shows how the various options compare, then explicitly illustrates where the Windows Azure platform fits in. It’s meant to make clear in the audience’s mind the exact place in this broad area that we’re about to dig into more deeply.</a:t>
            </a:r>
          </a:p>
          <a:p>
            <a:endParaRPr lang="en-US" dirty="0"/>
          </a:p>
        </p:txBody>
      </p:sp>
      <p:sp>
        <p:nvSpPr>
          <p:cNvPr id="4" name="Slide Number Placeholder 3"/>
          <p:cNvSpPr>
            <a:spLocks noGrp="1"/>
          </p:cNvSpPr>
          <p:nvPr>
            <p:ph type="sldNum" sz="quarter" idx="10"/>
          </p:nvPr>
        </p:nvSpPr>
        <p:spPr/>
        <p:txBody>
          <a:bodyPr/>
          <a:lstStyle/>
          <a:p>
            <a:fld id="{E75292EA-DC92-4685-830D-77CC5FFE96DB}" type="slidenum">
              <a:rPr lang="en-US" smtClean="0"/>
              <a:pPr/>
              <a:t>10</a:t>
            </a:fld>
            <a:endParaRPr lang="en-US"/>
          </a:p>
        </p:txBody>
      </p:sp>
    </p:spTree>
    <p:extLst>
      <p:ext uri="{BB962C8B-B14F-4D97-AF65-F5344CB8AC3E}">
        <p14:creationId xmlns:p14="http://schemas.microsoft.com/office/powerpoint/2010/main" val="33669417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86</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87</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u="sng" dirty="0">
                <a:latin typeface="Arial" pitchFamily="34" charset="0"/>
              </a:rPr>
              <a:t>Key messages for environmental benefits of the cloud </a:t>
            </a:r>
          </a:p>
          <a:p>
            <a:pPr marL="174982" indent="-174982">
              <a:buFont typeface="Arial" pitchFamily="34" charset="0"/>
              <a:buChar char="•"/>
            </a:pPr>
            <a:r>
              <a:rPr lang="en-US" sz="1200" dirty="0">
                <a:latin typeface="Arial" pitchFamily="34" charset="0"/>
              </a:rPr>
              <a:t>Organizations can save energy and reduce carbon emissions (carbon footprint) by moving to the cloud.</a:t>
            </a:r>
          </a:p>
          <a:p>
            <a:pPr marL="174982" indent="-174982" defTabSz="933237" fontAlgn="base">
              <a:lnSpc>
                <a:spcPct val="100000"/>
              </a:lnSpc>
              <a:spcBef>
                <a:spcPct val="30000"/>
              </a:spcBef>
              <a:spcAft>
                <a:spcPct val="0"/>
              </a:spcAft>
              <a:buFont typeface="Arial" pitchFamily="34" charset="0"/>
              <a:buChar char="•"/>
              <a:defRPr/>
            </a:pPr>
            <a:r>
              <a:rPr lang="en-US" sz="1200" dirty="0">
                <a:latin typeface="Arial" pitchFamily="34" charset="0"/>
              </a:rPr>
              <a:t>Based on a recent study by Accenture and WSP, when organizations move business applications, like Microsoft Exchange for email, to a Microsoft hosted cloud, they are able to reduce their energy use and their carbon footprint per user by at least 30%, and in the case of small businesses, the result is even more dramatic, with potential savings of up to 90%. </a:t>
            </a:r>
          </a:p>
          <a:p>
            <a:pPr marL="174982" indent="-174982">
              <a:buFont typeface="Arial" pitchFamily="34" charset="0"/>
              <a:buChar char="•"/>
            </a:pPr>
            <a:r>
              <a:rPr lang="en-US" sz="1200" dirty="0">
                <a:latin typeface="Arial" pitchFamily="34" charset="0"/>
              </a:rPr>
              <a:t>These savings are driven by the efficiency of large scale datacenters operated by cloud service providers like Microsoft, which are designed for efficiency. </a:t>
            </a:r>
          </a:p>
          <a:p>
            <a:pPr marL="174982" indent="-174982">
              <a:buFont typeface="Arial" pitchFamily="34" charset="0"/>
              <a:buChar char="•"/>
            </a:pPr>
            <a:endParaRPr lang="en-US" sz="1200" dirty="0">
              <a:latin typeface="Arial" pitchFamily="34" charset="0"/>
            </a:endParaRPr>
          </a:p>
          <a:p>
            <a:r>
              <a:rPr lang="en-US" sz="1200" b="1" u="sng" dirty="0">
                <a:latin typeface="Arial" pitchFamily="34" charset="0"/>
              </a:rPr>
              <a:t>How can cloud computing help organizations meet those goals?</a:t>
            </a:r>
            <a:endParaRPr lang="en-US" sz="1200" u="sng" dirty="0">
              <a:latin typeface="Arial" pitchFamily="34" charset="0"/>
            </a:endParaRPr>
          </a:p>
          <a:p>
            <a:pPr marL="174982" indent="-174982">
              <a:buFont typeface="Arial" pitchFamily="34" charset="0"/>
              <a:buChar char="•"/>
            </a:pPr>
            <a:r>
              <a:rPr lang="en-US" sz="1200" dirty="0">
                <a:latin typeface="Arial" pitchFamily="34" charset="0"/>
              </a:rPr>
              <a:t>The study assessed the energy use and greenhouse gas (GHG) emissions for on-premises enterprise installations of Exchange, SharePoint, and Dynamics CRM, and compared them to equivalent implementations of Exchange Online, SharePoint Online, and CRM Online</a:t>
            </a:r>
          </a:p>
          <a:p>
            <a:pPr marL="174982" indent="-174982">
              <a:buFont typeface="Arial" pitchFamily="34" charset="0"/>
              <a:buChar char="•"/>
            </a:pPr>
            <a:r>
              <a:rPr lang="en-US" sz="1200" dirty="0">
                <a:latin typeface="Arial" pitchFamily="34" charset="0"/>
              </a:rPr>
              <a:t>The study focused on three different deployment sizes (100, 1,000 and 10,000 users), finding that the smaller the organization, the larger the benefit of switching to the cloud. </a:t>
            </a:r>
            <a:r>
              <a:rPr lang="en-US" sz="1200" b="1" dirty="0">
                <a:latin typeface="Arial" pitchFamily="34" charset="0"/>
              </a:rPr>
              <a:t>Small organizations (100 users) are likely to experience up to 90% carbon footprint reduction</a:t>
            </a:r>
            <a:r>
              <a:rPr lang="en-US" sz="1200" dirty="0">
                <a:latin typeface="Arial" pitchFamily="34" charset="0"/>
              </a:rPr>
              <a:t> by using a Microsoft shared cloud environment instead of their own local servers. </a:t>
            </a:r>
            <a:r>
              <a:rPr lang="en-US" sz="1200" b="1" dirty="0">
                <a:latin typeface="Arial" pitchFamily="34" charset="0"/>
              </a:rPr>
              <a:t>Large corporations can save approximately 30% in energy and carbon emissions</a:t>
            </a:r>
            <a:r>
              <a:rPr lang="en-US" sz="1200" dirty="0">
                <a:latin typeface="Arial" pitchFamily="34" charset="0"/>
              </a:rPr>
              <a:t> using cloud applications. </a:t>
            </a:r>
          </a:p>
          <a:p>
            <a:pPr marL="174982" indent="-174982" defTabSz="933237" fontAlgn="base">
              <a:lnSpc>
                <a:spcPct val="100000"/>
              </a:lnSpc>
              <a:spcBef>
                <a:spcPct val="30000"/>
              </a:spcBef>
              <a:spcAft>
                <a:spcPct val="0"/>
              </a:spcAft>
              <a:buFont typeface="Arial" pitchFamily="34" charset="0"/>
              <a:buChar char="•"/>
              <a:defRPr/>
            </a:pPr>
            <a:r>
              <a:rPr lang="en-US" sz="1200" dirty="0">
                <a:latin typeface="Arial" pitchFamily="34" charset="0"/>
              </a:rPr>
              <a:t>In a case study performed by the researchers, a large consumer goods company realized a savings of 32% of their emissions by moving 50,000 email users in North America and Europe to the Microsoft cloud.</a:t>
            </a:r>
          </a:p>
          <a:p>
            <a:pPr marL="174982" indent="-174982">
              <a:buFont typeface="Arial" pitchFamily="34" charset="0"/>
              <a:buChar char="•"/>
            </a:pPr>
            <a:r>
              <a:rPr lang="en-US" sz="1200" dirty="0">
                <a:latin typeface="Arial" pitchFamily="34" charset="0"/>
              </a:rPr>
              <a:t>Lower energy use and carbon emissions in Microsoft’s cloud are driven by a number of key factors: </a:t>
            </a:r>
          </a:p>
          <a:p>
            <a:pPr marL="641600" lvl="1" indent="-174982"/>
            <a:r>
              <a:rPr lang="en-US" sz="1200" dirty="0">
                <a:latin typeface="Arial" pitchFamily="34" charset="0"/>
              </a:rPr>
              <a:t>Dynamic provisioning – Large operations enable better matching of server capacity to demand on an ongoing basis.</a:t>
            </a:r>
          </a:p>
          <a:p>
            <a:pPr marL="641600" lvl="1" indent="-174982"/>
            <a:r>
              <a:rPr lang="en-US" sz="1200" dirty="0">
                <a:latin typeface="Arial" pitchFamily="34" charset="0"/>
              </a:rPr>
              <a:t>Multi-tenancy – Microsoft’s cloud offerings are able to serve millions of users at thousands of companies simultaneously on one massive shared infrastructure.</a:t>
            </a:r>
          </a:p>
          <a:p>
            <a:pPr marL="641600" lvl="1" indent="-174982"/>
            <a:r>
              <a:rPr lang="en-US" sz="1200" dirty="0">
                <a:latin typeface="Arial" pitchFamily="34" charset="0"/>
              </a:rPr>
              <a:t>Server utilization – Cloud computing can drive efficiencies by improving the portion of a server’s capacity that an application actively uses while having minimal impact on energy consumption, thereby improving server utilization and efficiency rates.</a:t>
            </a:r>
          </a:p>
          <a:p>
            <a:pPr marL="641600" lvl="1" indent="-174982"/>
            <a:r>
              <a:rPr lang="en-US" sz="1200" dirty="0">
                <a:latin typeface="Arial" pitchFamily="34" charset="0"/>
              </a:rPr>
              <a:t>Datacenter efficiency: The way facilities are physically constructed, equipped with IT and supporting infrastructure, and managed has a major impact on the energy use for a given amount of computing power.</a:t>
            </a:r>
          </a:p>
          <a:p>
            <a:pPr marL="174982" indent="-174982">
              <a:buFont typeface="Arial" pitchFamily="34" charset="0"/>
              <a:buChar char="•"/>
            </a:pPr>
            <a:endParaRPr lang="en-US" sz="1200" dirty="0">
              <a:latin typeface="Arial" pitchFamily="34" charset="0"/>
            </a:endParaRPr>
          </a:p>
        </p:txBody>
      </p:sp>
      <p:sp>
        <p:nvSpPr>
          <p:cNvPr id="4" name="Slide Number Placeholder 3"/>
          <p:cNvSpPr>
            <a:spLocks noGrp="1"/>
          </p:cNvSpPr>
          <p:nvPr>
            <p:ph type="sldNum" sz="quarter" idx="10"/>
          </p:nvPr>
        </p:nvSpPr>
        <p:spPr/>
        <p:txBody>
          <a:bodyPr/>
          <a:lstStyle/>
          <a:p>
            <a:fld id="{4C2EF659-BBF7-4656-949B-B7C86F748DE7}"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1899801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6138" cy="3490913"/>
          </a:xfrm>
        </p:spPr>
      </p:sp>
      <p:sp>
        <p:nvSpPr>
          <p:cNvPr id="3" name="Notes Placeholder 2"/>
          <p:cNvSpPr>
            <a:spLocks noGrp="1"/>
          </p:cNvSpPr>
          <p:nvPr>
            <p:ph type="body" idx="1"/>
          </p:nvPr>
        </p:nvSpPr>
        <p:spPr/>
        <p:txBody>
          <a:bodyPr>
            <a:normAutofit/>
          </a:bodyPr>
          <a:lstStyle/>
          <a:p>
            <a:pPr defTabSz="882749">
              <a:lnSpc>
                <a:spcPct val="100000"/>
              </a:lnSpc>
              <a:spcAft>
                <a:spcPts val="0"/>
              </a:spcAft>
              <a:defRPr/>
            </a:pPr>
            <a:r>
              <a:rPr lang="en-US" sz="1200" b="1" dirty="0"/>
              <a:t>Key point</a:t>
            </a:r>
            <a:r>
              <a:rPr lang="en-US" sz="1200" dirty="0"/>
              <a:t>: The Windows Azure Platform is a set of cloud computing services that can be used separately or together.</a:t>
            </a:r>
            <a:br>
              <a:rPr lang="en-US" sz="1200" dirty="0"/>
            </a:br>
            <a:r>
              <a:rPr lang="en-US" sz="1200" dirty="0"/>
              <a:t/>
            </a:r>
            <a:br>
              <a:rPr lang="en-US" sz="1200" dirty="0"/>
            </a:br>
            <a:r>
              <a:rPr lang="en-US" sz="1200" dirty="0"/>
              <a:t>Windows Azure is hosted in Microsoft data centers around the world. Windows Azure provides compute power, storage, and automated service management, as well as easy connectivity to other applications and access control to provide secure authorization and authentication of access to cloud resources. </a:t>
            </a:r>
            <a:br>
              <a:rPr lang="en-US" sz="1200" dirty="0"/>
            </a:br>
            <a:r>
              <a:rPr lang="en-US" sz="1200" dirty="0"/>
              <a:t/>
            </a:r>
            <a:br>
              <a:rPr lang="en-US" sz="1200" dirty="0"/>
            </a:br>
            <a:r>
              <a:rPr lang="en-US" sz="1200" dirty="0"/>
              <a:t/>
            </a:r>
            <a:br>
              <a:rPr lang="en-US" sz="1200" dirty="0"/>
            </a:br>
            <a:r>
              <a:rPr lang="en-US" sz="1200" dirty="0"/>
              <a:t>Also hosted in the Windows Azure platform is Microsoft SQL Azure, providing relational database services and automated management of relational service. SQL Azure can help reduce costs by integrating with existing toolsets and providing symmetry with on-premises and cloud databases. </a:t>
            </a:r>
            <a:br>
              <a:rPr lang="en-US" sz="1200" dirty="0"/>
            </a:br>
            <a:r>
              <a:rPr lang="en-US" sz="1200" dirty="0"/>
              <a:t/>
            </a:r>
            <a:br>
              <a:rPr lang="en-US" sz="1200" dirty="0"/>
            </a:br>
            <a:r>
              <a:rPr lang="en-US" sz="1200" dirty="0"/>
              <a:t/>
            </a:r>
            <a:br>
              <a:rPr lang="en-US" sz="1200" dirty="0"/>
            </a:br>
            <a:r>
              <a:rPr lang="en-US" sz="1200" dirty="0"/>
              <a:t>Windows Azure AppFabric helps developers connect applications and services in the cloud or on-premises. This includes applications running on Windows Azure, Windows Server and a number of other platforms including Java, Ruby, PHP and others. Windows Azure AppFabric provides a Service Bus for connectivity across network and organizational boundaries, and Access Control for federated authorization as a service.</a:t>
            </a:r>
            <a:r>
              <a:rPr lang="en-US" dirty="0" smtClean="0"/>
              <a:t> </a:t>
            </a:r>
          </a:p>
          <a:p>
            <a:endParaRPr lang="en-US" dirty="0" smtClean="0"/>
          </a:p>
          <a:p>
            <a:endParaRPr lang="en-US" dirty="0"/>
          </a:p>
        </p:txBody>
      </p:sp>
      <p:sp>
        <p:nvSpPr>
          <p:cNvPr id="5" name="Date Placeholder 4"/>
          <p:cNvSpPr>
            <a:spLocks noGrp="1"/>
          </p:cNvSpPr>
          <p:nvPr>
            <p:ph type="dt" idx="10"/>
          </p:nvPr>
        </p:nvSpPr>
        <p:spPr/>
        <p:txBody>
          <a:bodyPr/>
          <a:lstStyle/>
          <a:p>
            <a:fld id="{5E74A86E-3281-488F-9BDC-894E0E7BB77A}" type="datetime1">
              <a:rPr lang="en-US" smtClean="0"/>
              <a:t>4/11/2012</a:t>
            </a:fld>
            <a:endParaRPr lang="en-US" dirty="0"/>
          </a:p>
        </p:txBody>
      </p:sp>
      <p:sp>
        <p:nvSpPr>
          <p:cNvPr id="6" name="Footer Placeholder 5"/>
          <p:cNvSpPr>
            <a:spLocks noGrp="1"/>
          </p:cNvSpPr>
          <p:nvPr>
            <p:ph type="ftr" sz="quarter" idx="11"/>
          </p:nvPr>
        </p:nvSpPr>
        <p:spPr/>
        <p:txBody>
          <a:bodyPr/>
          <a:lstStyle/>
          <a:p>
            <a:r>
              <a:rPr lang="en-US"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2"/>
          </p:nvPr>
        </p:nvSpPr>
        <p:spPr/>
        <p:txBody>
          <a:bodyPr/>
          <a:lstStyle/>
          <a:p>
            <a:fld id="{8B263312-38AA-4E1E-B2B5-0F8F122B24FE}" type="slidenum">
              <a:rPr lang="en-US" smtClean="0"/>
              <a:pPr/>
              <a:t>11</a:t>
            </a:fld>
            <a:endParaRPr lang="en-US" dirty="0"/>
          </a:p>
        </p:txBody>
      </p:sp>
      <p:sp>
        <p:nvSpPr>
          <p:cNvPr id="8" name="Header Placeholder 7"/>
          <p:cNvSpPr>
            <a:spLocks noGrp="1"/>
          </p:cNvSpPr>
          <p:nvPr>
            <p:ph type="hdr" sz="quarter" idx="13"/>
          </p:nvPr>
        </p:nvSpPr>
        <p:spPr/>
        <p:txBody>
          <a:bodyPr/>
          <a:lstStyle/>
          <a:p>
            <a:r>
              <a:rPr lang="en-US" smtClean="0"/>
              <a:t>TechReady11</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98230" y="1954475"/>
            <a:ext cx="5769473" cy="968834"/>
          </a:xfrm>
        </p:spPr>
        <p:txBody>
          <a:bodyPr anchor="b">
            <a:noAutofit/>
          </a:bodyPr>
          <a:lstStyle>
            <a:lvl1pPr>
              <a:lnSpc>
                <a:spcPct val="90000"/>
              </a:lnSpc>
              <a:defRPr sz="3600"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3098042" y="2978727"/>
            <a:ext cx="5769661" cy="463255"/>
          </a:xfrm>
        </p:spPr>
        <p:txBody>
          <a:bodyPr anchor="ctr">
            <a:noAutofit/>
          </a:bodyPr>
          <a:lstStyle>
            <a:lvl1pPr marL="0" indent="0" algn="l">
              <a:lnSpc>
                <a:spcPct val="90000"/>
              </a:lnSpc>
              <a:spcBef>
                <a:spcPts val="0"/>
              </a:spcBef>
              <a:buNone/>
              <a:defRPr sz="2000">
                <a:solidFill>
                  <a:schemeClr val="tx2">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cxnSp>
        <p:nvCxnSpPr>
          <p:cNvPr id="7" name="Straight Connector 6"/>
          <p:cNvCxnSpPr/>
          <p:nvPr userDrawn="1"/>
        </p:nvCxnSpPr>
        <p:spPr>
          <a:xfrm>
            <a:off x="2789401" y="2022763"/>
            <a:ext cx="0" cy="1648692"/>
          </a:xfrm>
          <a:prstGeom prst="line">
            <a:avLst/>
          </a:prstGeom>
          <a:ln w="28575" cap="rnd">
            <a:solidFill>
              <a:srgbClr val="EE7816"/>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a:off x="7785171" y="429492"/>
            <a:ext cx="1082604" cy="179122"/>
            <a:chOff x="3602038" y="1063626"/>
            <a:chExt cx="4365626" cy="722312"/>
          </a:xfrm>
        </p:grpSpPr>
        <p:sp>
          <p:nvSpPr>
            <p:cNvPr id="19" name="Freeform 18"/>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9"/>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20"/>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21"/>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22"/>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23"/>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24"/>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25"/>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26"/>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2198987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6789" y="436564"/>
            <a:ext cx="8550914" cy="444500"/>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16789" y="1198565"/>
            <a:ext cx="8550914" cy="1877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119949246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olid Blue">
    <p:spTree>
      <p:nvGrpSpPr>
        <p:cNvPr id="1" name=""/>
        <p:cNvGrpSpPr/>
        <p:nvPr/>
      </p:nvGrpSpPr>
      <p:grpSpPr>
        <a:xfrm>
          <a:off x="0" y="0"/>
          <a:ext cx="0" cy="0"/>
          <a:chOff x="0" y="0"/>
          <a:chExt cx="0" cy="0"/>
        </a:xfrm>
      </p:grpSpPr>
      <p:sp>
        <p:nvSpPr>
          <p:cNvPr id="2" name="Title 1"/>
          <p:cNvSpPr>
            <a:spLocks noGrp="1"/>
          </p:cNvSpPr>
          <p:nvPr>
            <p:ph type="title"/>
          </p:nvPr>
        </p:nvSpPr>
        <p:spPr>
          <a:xfrm>
            <a:off x="441325" y="424609"/>
            <a:ext cx="8321675" cy="646331"/>
          </a:xfrm>
        </p:spPr>
        <p:txBody>
          <a:bodyPr wrap="square">
            <a:spAutoFit/>
          </a:bodyPr>
          <a:lstStyle>
            <a:lvl1pPr>
              <a:defRPr sz="3600">
                <a:solidFill>
                  <a:schemeClr val="bg2">
                    <a:lumMod val="50000"/>
                  </a:schemeClr>
                </a:solidFill>
              </a:defRPr>
            </a:lvl1pPr>
          </a:lstStyle>
          <a:p>
            <a:r>
              <a:rPr lang="en-US" dirty="0" smtClean="0"/>
              <a:t>Click to edit Master title style</a:t>
            </a:r>
            <a:endParaRPr lang="en-US" dirty="0"/>
          </a:p>
        </p:txBody>
      </p:sp>
      <p:sp>
        <p:nvSpPr>
          <p:cNvPr id="7" name="Text Placeholder 6"/>
          <p:cNvSpPr>
            <a:spLocks noGrp="1"/>
          </p:cNvSpPr>
          <p:nvPr>
            <p:ph type="body" sz="quarter" idx="10"/>
          </p:nvPr>
        </p:nvSpPr>
        <p:spPr>
          <a:xfrm>
            <a:off x="441325" y="1420815"/>
            <a:ext cx="8321675" cy="1661993"/>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4"/>
          <p:cNvSpPr>
            <a:spLocks noGrp="1"/>
          </p:cNvSpPr>
          <p:nvPr>
            <p:ph type="sldNum" sz="quarter" idx="4"/>
          </p:nvPr>
        </p:nvSpPr>
        <p:spPr>
          <a:xfrm>
            <a:off x="4310599" y="6667500"/>
            <a:ext cx="522805" cy="190500"/>
          </a:xfrm>
          <a:prstGeom prst="rect">
            <a:avLst/>
          </a:prstGeom>
        </p:spPr>
        <p:txBody>
          <a:bodyPr vert="horz" wrap="square" lIns="45720" tIns="0" rIns="45720" bIns="0" rtlCol="0" anchor="ctr">
            <a:noAutofit/>
          </a:bodyPr>
          <a:lstStyle>
            <a:lvl1pPr algn="ctr">
              <a:defRPr sz="1050">
                <a:solidFill>
                  <a:schemeClr val="bg2">
                    <a:lumMod val="75000"/>
                  </a:schemeClr>
                </a:solidFill>
              </a:defRPr>
            </a:lvl1pPr>
          </a:lstStyle>
          <a:p>
            <a:fld id="{1B99DF1A-69BB-43FE-9DDA-155001636D6B}" type="slidenum">
              <a:rPr lang="en-US" smtClean="0"/>
              <a:pPr/>
              <a:t>‹#›</a:t>
            </a:fld>
            <a:endParaRPr lang="en-US"/>
          </a:p>
        </p:txBody>
      </p:sp>
    </p:spTree>
    <p:extLst>
      <p:ext uri="{BB962C8B-B14F-4D97-AF65-F5344CB8AC3E}">
        <p14:creationId xmlns:p14="http://schemas.microsoft.com/office/powerpoint/2010/main" val="34212595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105469" y="4177145"/>
            <a:ext cx="7762235" cy="387798"/>
          </a:xfrm>
        </p:spPr>
        <p:txBody>
          <a:bodyPr wrap="square">
            <a:spAutoFit/>
          </a:bodyPr>
          <a:lstStyle>
            <a:lvl1pPr algn="r">
              <a:defRPr sz="2800">
                <a:solidFill>
                  <a:schemeClr val="accent1">
                    <a:alpha val="99000"/>
                  </a:schemeClr>
                </a:solidFill>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1119617" y="4615012"/>
            <a:ext cx="7748086" cy="249299"/>
          </a:xfrm>
        </p:spPr>
        <p:txBody>
          <a:bodyPr wrap="square" anchor="t">
            <a:spAutoFit/>
          </a:bodyPr>
          <a:lstStyle>
            <a:lvl1pPr marL="0" indent="0" algn="r">
              <a:lnSpc>
                <a:spcPct val="90000"/>
              </a:lnSpc>
              <a:spcBef>
                <a:spcPts val="0"/>
              </a:spcBef>
              <a:buNone/>
              <a:defRPr sz="1800">
                <a:solidFill>
                  <a:schemeClr val="tx2">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3" name="Text Placeholder 2"/>
          <p:cNvSpPr>
            <a:spLocks noGrp="1"/>
          </p:cNvSpPr>
          <p:nvPr>
            <p:ph type="body" sz="quarter" idx="10" hasCustomPrompt="1"/>
          </p:nvPr>
        </p:nvSpPr>
        <p:spPr>
          <a:xfrm>
            <a:off x="1109021" y="3051677"/>
            <a:ext cx="7748289" cy="914096"/>
          </a:xfrm>
        </p:spPr>
        <p:txBody>
          <a:bodyPr anchor="ctr">
            <a:spAutoFit/>
          </a:bodyPr>
          <a:lstStyle>
            <a:lvl1pPr marL="0" indent="0" algn="r">
              <a:buFontTx/>
              <a:buNone/>
              <a:defRPr lang="en-US" sz="6600" kern="1200" dirty="0" smtClean="0">
                <a:solidFill>
                  <a:schemeClr val="accent2">
                    <a:alpha val="99000"/>
                  </a:schemeClr>
                </a:solidFill>
                <a:latin typeface="+mn-lt"/>
                <a:ea typeface="+mn-ea"/>
                <a:cs typeface="+mn-cs"/>
              </a:defRPr>
            </a:lvl1pPr>
            <a:lvl2pPr marL="460375" indent="0">
              <a:buFontTx/>
              <a:buNone/>
              <a:defRPr lang="en-US" sz="11500" kern="1200" dirty="0" smtClean="0">
                <a:solidFill>
                  <a:schemeClr val="accent2">
                    <a:alpha val="99000"/>
                  </a:schemeClr>
                </a:solidFill>
                <a:latin typeface="+mn-lt"/>
                <a:ea typeface="+mn-ea"/>
                <a:cs typeface="+mn-cs"/>
              </a:defRPr>
            </a:lvl2pPr>
            <a:lvl3pPr marL="855663" indent="0">
              <a:buFontTx/>
              <a:buNone/>
              <a:defRPr lang="en-US" sz="11500" kern="1200" dirty="0" smtClean="0">
                <a:solidFill>
                  <a:schemeClr val="accent2">
                    <a:alpha val="99000"/>
                  </a:schemeClr>
                </a:solidFill>
                <a:latin typeface="+mn-lt"/>
                <a:ea typeface="+mn-ea"/>
                <a:cs typeface="+mn-cs"/>
              </a:defRPr>
            </a:lvl3pPr>
            <a:lvl4pPr marL="1258888" indent="0">
              <a:buFontTx/>
              <a:buNone/>
              <a:defRPr lang="en-US" sz="11500" kern="1200" dirty="0" smtClean="0">
                <a:solidFill>
                  <a:schemeClr val="accent2">
                    <a:alpha val="99000"/>
                  </a:schemeClr>
                </a:solidFill>
                <a:latin typeface="+mn-lt"/>
                <a:ea typeface="+mn-ea"/>
                <a:cs typeface="+mn-cs"/>
              </a:defRPr>
            </a:lvl4pPr>
            <a:lvl5pPr marL="1604963" indent="0">
              <a:buFontTx/>
              <a:buNone/>
              <a:defRPr lang="en-US" sz="11500" kern="1200" dirty="0">
                <a:solidFill>
                  <a:schemeClr val="accent2">
                    <a:alpha val="99000"/>
                  </a:schemeClr>
                </a:solidFill>
                <a:latin typeface="+mn-lt"/>
                <a:ea typeface="+mn-ea"/>
                <a:cs typeface="+mn-cs"/>
              </a:defRPr>
            </a:lvl5pPr>
          </a:lstStyle>
          <a:p>
            <a:pPr lvl="0"/>
            <a:r>
              <a:rPr lang="en-US" dirty="0" smtClean="0"/>
              <a:t>EDIT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2908" y="5987349"/>
            <a:ext cx="1491398" cy="475012"/>
          </a:xfrm>
          <a:prstGeom prst="rect">
            <a:avLst/>
          </a:prstGeom>
        </p:spPr>
      </p:pic>
    </p:spTree>
    <p:extLst>
      <p:ext uri="{BB962C8B-B14F-4D97-AF65-F5344CB8AC3E}">
        <p14:creationId xmlns:p14="http://schemas.microsoft.com/office/powerpoint/2010/main" val="113600016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1013" y="436564"/>
            <a:ext cx="8223250" cy="444500"/>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481013" y="1198564"/>
            <a:ext cx="8223250" cy="132651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379543" y="6267308"/>
            <a:ext cx="425172" cy="365125"/>
          </a:xfrm>
          <a:prstGeom prst="rect">
            <a:avLst/>
          </a:prstGeom>
        </p:spPr>
        <p:txBody>
          <a:bodyPr lIns="0" rIns="0" anchor="ctr"/>
          <a:lstStyle>
            <a:lvl1pPr algn="ctr">
              <a:defRPr lang="en-US" sz="1000" smtClean="0">
                <a:solidFill>
                  <a:schemeClr val="tx2">
                    <a:alpha val="99000"/>
                  </a:schemeClr>
                </a:solidFill>
              </a:defRPr>
            </a:lvl1pPr>
          </a:lstStyle>
          <a:p>
            <a:pPr defTabSz="914400"/>
            <a:fld id="{B60359E2-F1E6-40F3-81C3-5A646FA87138}" type="slidenum">
              <a:rPr lang="en-US" smtClean="0"/>
              <a:pPr defTabSz="914400"/>
              <a:t>‹#›</a:t>
            </a:fld>
            <a:endParaRPr lang="en-US" dirty="0"/>
          </a:p>
        </p:txBody>
      </p:sp>
    </p:spTree>
    <p:extLst>
      <p:ext uri="{BB962C8B-B14F-4D97-AF65-F5344CB8AC3E}">
        <p14:creationId xmlns:p14="http://schemas.microsoft.com/office/powerpoint/2010/main" val="289864952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81013" y="1198564"/>
            <a:ext cx="8386690" cy="132651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379543" y="6267308"/>
            <a:ext cx="425172" cy="365125"/>
          </a:xfrm>
          <a:prstGeom prst="rect">
            <a:avLst/>
          </a:prstGeom>
        </p:spPr>
        <p:txBody>
          <a:bodyPr lIns="0" rIns="0" anchor="ctr"/>
          <a:lstStyle>
            <a:lvl1pPr algn="ctr">
              <a:defRPr lang="en-US" sz="1000" smtClean="0">
                <a:solidFill>
                  <a:schemeClr val="tx2">
                    <a:alpha val="99000"/>
                  </a:schemeClr>
                </a:solidFill>
              </a:defRPr>
            </a:lvl1pPr>
          </a:lstStyle>
          <a:p>
            <a:pPr defTabSz="914400"/>
            <a:fld id="{B60359E2-F1E6-40F3-81C3-5A646FA87138}" type="slidenum">
              <a:rPr lang="en-US" smtClean="0"/>
              <a:pPr defTabSz="914400"/>
              <a:t>‹#›</a:t>
            </a:fld>
            <a:endParaRPr lang="en-US" dirty="0"/>
          </a:p>
        </p:txBody>
      </p:sp>
    </p:spTree>
    <p:extLst>
      <p:ext uri="{BB962C8B-B14F-4D97-AF65-F5344CB8AC3E}">
        <p14:creationId xmlns:p14="http://schemas.microsoft.com/office/powerpoint/2010/main" val="729122000"/>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81013" y="1198564"/>
            <a:ext cx="4024295" cy="1326517"/>
          </a:xfrm>
        </p:spPr>
        <p:txBody>
          <a:bodyPr/>
          <a:lstStyle>
            <a:lvl1pPr marL="339976" indent="-339976">
              <a:lnSpc>
                <a:spcPct val="90000"/>
              </a:lnSpc>
              <a:defRPr sz="2000"/>
            </a:lvl1pPr>
            <a:lvl2pPr marL="673338" indent="-325424">
              <a:lnSpc>
                <a:spcPct val="90000"/>
              </a:lnSpc>
              <a:defRPr sz="1800"/>
            </a:lvl2pPr>
            <a:lvl3pPr marL="953785" indent="-288384">
              <a:lnSpc>
                <a:spcPct val="90000"/>
              </a:lnSpc>
              <a:defRPr sz="1600"/>
            </a:lvl3pPr>
            <a:lvl4pPr marL="1227618" indent="-273833">
              <a:lnSpc>
                <a:spcPct val="90000"/>
              </a:lnSpc>
              <a:defRPr sz="1400"/>
            </a:lvl4pPr>
            <a:lvl5pPr marL="1516002" indent="-280447">
              <a:lnSpc>
                <a:spcPct val="90000"/>
              </a:lnSpc>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7501" y="1198564"/>
            <a:ext cx="4066762" cy="1326517"/>
          </a:xfrm>
        </p:spPr>
        <p:txBody>
          <a:bodyPr/>
          <a:lstStyle>
            <a:lvl1pPr marL="347914" indent="-347914">
              <a:lnSpc>
                <a:spcPct val="90000"/>
              </a:lnSpc>
              <a:defRPr sz="2000"/>
            </a:lvl1pPr>
            <a:lvl2pPr marL="673338" indent="-339976">
              <a:lnSpc>
                <a:spcPct val="90000"/>
              </a:lnSpc>
              <a:defRPr sz="1800"/>
            </a:lvl2pPr>
            <a:lvl3pPr marL="961722" indent="-302936">
              <a:lnSpc>
                <a:spcPct val="90000"/>
              </a:lnSpc>
              <a:defRPr sz="1600"/>
            </a:lvl3pPr>
            <a:lvl4pPr marL="1227618" indent="-265896">
              <a:lnSpc>
                <a:spcPct val="90000"/>
              </a:lnSpc>
              <a:defRPr sz="1400"/>
            </a:lvl4pPr>
            <a:lvl5pPr marL="1516002" indent="-273833">
              <a:lnSpc>
                <a:spcPct val="90000"/>
              </a:lnSpc>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4"/>
          </p:nvPr>
        </p:nvSpPr>
        <p:spPr>
          <a:xfrm>
            <a:off x="379543" y="6267308"/>
            <a:ext cx="425172" cy="365125"/>
          </a:xfrm>
          <a:prstGeom prst="rect">
            <a:avLst/>
          </a:prstGeom>
        </p:spPr>
        <p:txBody>
          <a:bodyPr lIns="0" rIns="0" anchor="ctr"/>
          <a:lstStyle>
            <a:lvl1pPr algn="ctr">
              <a:defRPr lang="en-US" sz="1000" smtClean="0">
                <a:solidFill>
                  <a:schemeClr val="tx2">
                    <a:alpha val="99000"/>
                  </a:schemeClr>
                </a:solidFill>
              </a:defRPr>
            </a:lvl1pPr>
          </a:lstStyle>
          <a:p>
            <a:pPr defTabSz="914400"/>
            <a:fld id="{B60359E2-F1E6-40F3-81C3-5A646FA87138}" type="slidenum">
              <a:rPr lang="en-US" smtClean="0"/>
              <a:pPr defTabSz="914400"/>
              <a:t>‹#›</a:t>
            </a:fld>
            <a:endParaRPr lang="en-US" dirty="0"/>
          </a:p>
        </p:txBody>
      </p:sp>
    </p:spTree>
    <p:extLst>
      <p:ext uri="{BB962C8B-B14F-4D97-AF65-F5344CB8AC3E}">
        <p14:creationId xmlns:p14="http://schemas.microsoft.com/office/powerpoint/2010/main" val="3456460757"/>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81013" y="1224587"/>
            <a:ext cx="4014788" cy="276999"/>
          </a:xfrm>
        </p:spPr>
        <p:txBody>
          <a:bodyPr anchor="b"/>
          <a:lstStyle>
            <a:lvl1pPr marL="0" indent="0">
              <a:lnSpc>
                <a:spcPct val="90000"/>
              </a:lnSpc>
              <a:spcBef>
                <a:spcPts val="0"/>
              </a:spcBef>
              <a:buNone/>
              <a:defRPr sz="2000" b="0">
                <a:latin typeface="Segoe UI Semibold" pitchFamily="34" charset="0"/>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72926" y="1585912"/>
            <a:ext cx="4022874" cy="1713316"/>
          </a:xfrm>
        </p:spPr>
        <p:txBody>
          <a:bodyPr/>
          <a:lstStyle>
            <a:lvl1pPr marL="281770" indent="-281770">
              <a:defRPr sz="2000"/>
            </a:lvl1pPr>
            <a:lvl2pPr marL="562218" indent="-265896">
              <a:defRPr sz="1800"/>
            </a:lvl2pPr>
            <a:lvl3pPr marL="813562" indent="-243407">
              <a:defRPr sz="1600"/>
            </a:lvl3pPr>
            <a:lvl4pPr marL="1050354" indent="-228856">
              <a:defRPr sz="1600"/>
            </a:lvl4pPr>
            <a:lvl5pPr marL="1279210" indent="-206367">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7501" y="1224587"/>
            <a:ext cx="4230202" cy="276999"/>
          </a:xfrm>
        </p:spPr>
        <p:txBody>
          <a:bodyPr anchor="b"/>
          <a:lstStyle>
            <a:lvl1pPr marL="0" indent="0">
              <a:lnSpc>
                <a:spcPct val="90000"/>
              </a:lnSpc>
              <a:spcBef>
                <a:spcPts val="0"/>
              </a:spcBef>
              <a:buNone/>
              <a:defRPr sz="2000" b="1">
                <a:latin typeface="Segoe UI Semibold" pitchFamily="34" charset="0"/>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7501" y="1585913"/>
            <a:ext cx="4207465" cy="1713316"/>
          </a:xfrm>
        </p:spPr>
        <p:txBody>
          <a:bodyPr/>
          <a:lstStyle>
            <a:lvl1pPr marL="296321" indent="-296321">
              <a:defRPr sz="2000"/>
            </a:lvl1pPr>
            <a:lvl2pPr marL="570155" indent="-273833">
              <a:defRPr sz="1800"/>
            </a:lvl2pPr>
            <a:lvl3pPr marL="821499" indent="-244730">
              <a:defRPr sz="1600"/>
            </a:lvl3pPr>
            <a:lvl4pPr marL="1050354" indent="-236793">
              <a:defRPr sz="1600"/>
            </a:lvl4pPr>
            <a:lvl5pPr marL="1279210" indent="-220919">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4"/>
          <p:cNvSpPr>
            <a:spLocks noGrp="1"/>
          </p:cNvSpPr>
          <p:nvPr>
            <p:ph type="sldNum" sz="quarter" idx="10"/>
          </p:nvPr>
        </p:nvSpPr>
        <p:spPr>
          <a:xfrm>
            <a:off x="379543" y="6267308"/>
            <a:ext cx="425172" cy="365125"/>
          </a:xfrm>
          <a:prstGeom prst="rect">
            <a:avLst/>
          </a:prstGeom>
        </p:spPr>
        <p:txBody>
          <a:bodyPr lIns="0" rIns="0" anchor="ctr"/>
          <a:lstStyle>
            <a:lvl1pPr algn="ctr">
              <a:defRPr lang="en-US" sz="1000" smtClean="0">
                <a:solidFill>
                  <a:schemeClr val="tx2">
                    <a:alpha val="99000"/>
                  </a:schemeClr>
                </a:solidFill>
              </a:defRPr>
            </a:lvl1pPr>
          </a:lstStyle>
          <a:p>
            <a:pPr defTabSz="914400"/>
            <a:fld id="{B60359E2-F1E6-40F3-81C3-5A646FA87138}" type="slidenum">
              <a:rPr lang="en-US" smtClean="0"/>
              <a:pPr defTabSz="914400"/>
              <a:t>‹#›</a:t>
            </a:fld>
            <a:endParaRPr lang="en-US" dirty="0"/>
          </a:p>
        </p:txBody>
      </p:sp>
    </p:spTree>
    <p:extLst>
      <p:ext uri="{BB962C8B-B14F-4D97-AF65-F5344CB8AC3E}">
        <p14:creationId xmlns:p14="http://schemas.microsoft.com/office/powerpoint/2010/main" val="2894468309"/>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4"/>
          <p:cNvSpPr>
            <a:spLocks noGrp="1"/>
          </p:cNvSpPr>
          <p:nvPr>
            <p:ph type="sldNum" sz="quarter" idx="4"/>
          </p:nvPr>
        </p:nvSpPr>
        <p:spPr>
          <a:xfrm>
            <a:off x="379543" y="6267308"/>
            <a:ext cx="425172" cy="365125"/>
          </a:xfrm>
          <a:prstGeom prst="rect">
            <a:avLst/>
          </a:prstGeom>
        </p:spPr>
        <p:txBody>
          <a:bodyPr lIns="0" rIns="0" anchor="ctr"/>
          <a:lstStyle>
            <a:lvl1pPr algn="ctr">
              <a:defRPr lang="en-US" sz="1000" smtClean="0">
                <a:solidFill>
                  <a:schemeClr val="tx2">
                    <a:alpha val="99000"/>
                  </a:schemeClr>
                </a:solidFill>
              </a:defRPr>
            </a:lvl1pPr>
          </a:lstStyle>
          <a:p>
            <a:pPr defTabSz="914400"/>
            <a:fld id="{B60359E2-F1E6-40F3-81C3-5A646FA87138}" type="slidenum">
              <a:rPr lang="en-US" smtClean="0"/>
              <a:pPr defTabSz="914400"/>
              <a:t>‹#›</a:t>
            </a:fld>
            <a:endParaRPr lang="en-US" dirty="0"/>
          </a:p>
        </p:txBody>
      </p:sp>
    </p:spTree>
    <p:extLst>
      <p:ext uri="{BB962C8B-B14F-4D97-AF65-F5344CB8AC3E}">
        <p14:creationId xmlns:p14="http://schemas.microsoft.com/office/powerpoint/2010/main" val="3148649059"/>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379543" y="6267308"/>
            <a:ext cx="425172" cy="365125"/>
          </a:xfrm>
          <a:prstGeom prst="rect">
            <a:avLst/>
          </a:prstGeom>
        </p:spPr>
        <p:txBody>
          <a:bodyPr lIns="0" rIns="0" anchor="ctr"/>
          <a:lstStyle>
            <a:lvl1pPr algn="ctr">
              <a:defRPr lang="en-US" sz="1000" smtClean="0">
                <a:solidFill>
                  <a:schemeClr val="tx2">
                    <a:alpha val="99000"/>
                  </a:schemeClr>
                </a:solidFill>
              </a:defRPr>
            </a:lvl1pPr>
          </a:lstStyle>
          <a:p>
            <a:pPr defTabSz="914400"/>
            <a:fld id="{B60359E2-F1E6-40F3-81C3-5A646FA87138}" type="slidenum">
              <a:rPr lang="en-US" smtClean="0"/>
              <a:pPr defTabSz="914400"/>
              <a:t>‹#›</a:t>
            </a:fld>
            <a:endParaRPr lang="en-US" dirty="0"/>
          </a:p>
        </p:txBody>
      </p:sp>
    </p:spTree>
    <p:extLst>
      <p:ext uri="{BB962C8B-B14F-4D97-AF65-F5344CB8AC3E}">
        <p14:creationId xmlns:p14="http://schemas.microsoft.com/office/powerpoint/2010/main" val="3843925041"/>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13946" y="4789065"/>
            <a:ext cx="2875027" cy="915699"/>
          </a:xfrm>
          <a:prstGeom prst="rect">
            <a:avLst/>
          </a:prstGeom>
          <a:noFill/>
          <a:ln>
            <a:noFill/>
          </a:ln>
        </p:spPr>
      </p:pic>
      <p:grpSp>
        <p:nvGrpSpPr>
          <p:cNvPr id="15" name="Group 14"/>
          <p:cNvGrpSpPr/>
          <p:nvPr userDrawn="1"/>
        </p:nvGrpSpPr>
        <p:grpSpPr>
          <a:xfrm>
            <a:off x="7785171" y="429492"/>
            <a:ext cx="1082604" cy="179122"/>
            <a:chOff x="3602038" y="1063626"/>
            <a:chExt cx="4365626" cy="722312"/>
          </a:xfrm>
        </p:grpSpPr>
        <p:sp>
          <p:nvSpPr>
            <p:cNvPr id="16" name="Freeform 15"/>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6"/>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7"/>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8"/>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9"/>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20"/>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21"/>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22"/>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23"/>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14594120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1009" y="436417"/>
            <a:ext cx="8229600" cy="4431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81011" y="1198418"/>
            <a:ext cx="8229600" cy="1877437"/>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4"/>
          <p:cNvSpPr>
            <a:spLocks noGrp="1"/>
          </p:cNvSpPr>
          <p:nvPr>
            <p:ph type="sldNum" sz="quarter" idx="4"/>
          </p:nvPr>
        </p:nvSpPr>
        <p:spPr>
          <a:xfrm>
            <a:off x="379543" y="6267308"/>
            <a:ext cx="425172" cy="365125"/>
          </a:xfrm>
          <a:prstGeom prst="rect">
            <a:avLst/>
          </a:prstGeom>
        </p:spPr>
        <p:txBody>
          <a:bodyPr lIns="0" rIns="0" anchor="ctr"/>
          <a:lstStyle>
            <a:lvl1pPr algn="ctr">
              <a:defRPr lang="en-US" sz="1000" smtClean="0">
                <a:solidFill>
                  <a:schemeClr val="tx2">
                    <a:alpha val="99000"/>
                  </a:schemeClr>
                </a:solidFill>
              </a:defRPr>
            </a:lvl1pPr>
          </a:lstStyle>
          <a:p>
            <a:pPr defTabSz="914400"/>
            <a:fld id="{B60359E2-F1E6-40F3-81C3-5A646FA87138}" type="slidenum">
              <a:rPr lang="en-US" smtClean="0"/>
              <a:pPr defTabSz="914400"/>
              <a:t>‹#›</a:t>
            </a:fld>
            <a:endParaRPr lang="en-US" dirty="0"/>
          </a:p>
        </p:txBody>
      </p:sp>
    </p:spTree>
    <p:extLst>
      <p:ext uri="{BB962C8B-B14F-4D97-AF65-F5344CB8AC3E}">
        <p14:creationId xmlns:p14="http://schemas.microsoft.com/office/powerpoint/2010/main" val="4170433327"/>
      </p:ext>
    </p:extLst>
  </p:cSld>
  <p:clrMap bg1="lt1" tx1="dk1" bg2="lt2" tx2="dk2" accent1="accent1" accent2="accent2" accent3="accent3" accent4="accent4" accent5="accent5" accent6="accent6" hlink="hlink" folHlink="folHlink"/>
  <p:sldLayoutIdLst>
    <p:sldLayoutId id="2147483792" r:id="rId1"/>
    <p:sldLayoutId id="2147483794" r:id="rId2"/>
    <p:sldLayoutId id="2147483772" r:id="rId3"/>
    <p:sldLayoutId id="2147483775" r:id="rId4"/>
    <p:sldLayoutId id="2147483776" r:id="rId5"/>
    <p:sldLayoutId id="2147483777" r:id="rId6"/>
    <p:sldLayoutId id="2147483778" r:id="rId7"/>
    <p:sldLayoutId id="2147483779" r:id="rId8"/>
    <p:sldLayoutId id="2147483793" r:id="rId9"/>
    <p:sldLayoutId id="2147483797" r:id="rId10"/>
    <p:sldLayoutId id="2147483798" r:id="rId11"/>
  </p:sldLayoutIdLst>
  <p:transition>
    <p:fade/>
  </p:transition>
  <p:timing>
    <p:tnLst>
      <p:par>
        <p:cTn id="1" dur="indefinite" restart="never" nodeType="tmRoot"/>
      </p:par>
    </p:tnLst>
  </p:timing>
  <p:hf hdr="0" ftr="0" dt="0"/>
  <p:txStyles>
    <p:titleStyle>
      <a:lvl1pPr algn="l" defTabSz="914363" rtl="0" eaLnBrk="1" latinLnBrk="0" hangingPunct="1">
        <a:lnSpc>
          <a:spcPct val="90000"/>
        </a:lnSpc>
        <a:spcBef>
          <a:spcPct val="0"/>
        </a:spcBef>
        <a:buNone/>
        <a:defRPr lang="en-US" sz="3200" b="0" kern="1200" cap="none" spc="-100" baseline="0" dirty="0" smtClean="0">
          <a:ln w="3175">
            <a:noFill/>
          </a:ln>
          <a:solidFill>
            <a:srgbClr val="EE7816">
              <a:alpha val="99000"/>
            </a:srgbClr>
          </a:solidFill>
          <a:effectLst/>
          <a:latin typeface="+mj-lt"/>
          <a:ea typeface="+mn-ea"/>
          <a:cs typeface="Arial" charset="0"/>
        </a:defRPr>
      </a:lvl1pPr>
    </p:titleStyle>
    <p:bodyStyle>
      <a:lvl1pPr marL="290513" indent="-290513" algn="l" defTabSz="914363" rtl="0" eaLnBrk="1" latinLnBrk="0" hangingPunct="1">
        <a:lnSpc>
          <a:spcPct val="100000"/>
        </a:lnSpc>
        <a:spcBef>
          <a:spcPts val="600"/>
        </a:spcBef>
        <a:spcAft>
          <a:spcPts val="600"/>
        </a:spcAft>
        <a:buClr>
          <a:srgbClr val="F69F1E"/>
        </a:buClr>
        <a:buSzPct val="90000"/>
        <a:buFont typeface="Arial" pitchFamily="34" charset="0"/>
        <a:buChar char="•"/>
        <a:defRPr sz="2000" kern="1200">
          <a:solidFill>
            <a:schemeClr val="tx2">
              <a:alpha val="99000"/>
            </a:schemeClr>
          </a:solidFill>
          <a:latin typeface="+mn-lt"/>
          <a:ea typeface="+mn-ea"/>
          <a:cs typeface="+mn-cs"/>
        </a:defRPr>
      </a:lvl1pPr>
      <a:lvl2pPr marL="568325" indent="-277813" algn="l" defTabSz="914363" rtl="0" eaLnBrk="1" latinLnBrk="0" hangingPunct="1">
        <a:lnSpc>
          <a:spcPct val="100000"/>
        </a:lnSpc>
        <a:spcBef>
          <a:spcPts val="600"/>
        </a:spcBef>
        <a:spcAft>
          <a:spcPts val="600"/>
        </a:spcAft>
        <a:buClr>
          <a:srgbClr val="F69F1E"/>
        </a:buClr>
        <a:buSzPct val="90000"/>
        <a:buFont typeface="Arial" pitchFamily="34" charset="0"/>
        <a:buChar char="•"/>
        <a:defRPr sz="1800" kern="1200">
          <a:solidFill>
            <a:schemeClr val="tx2">
              <a:alpha val="99000"/>
            </a:schemeClr>
          </a:solidFill>
          <a:latin typeface="+mn-lt"/>
          <a:ea typeface="+mn-ea"/>
          <a:cs typeface="+mn-cs"/>
        </a:defRPr>
      </a:lvl2pPr>
      <a:lvl3pPr marL="858838" indent="-290513" algn="l" defTabSz="914363" rtl="0" eaLnBrk="1" latinLnBrk="0" hangingPunct="1">
        <a:lnSpc>
          <a:spcPct val="100000"/>
        </a:lnSpc>
        <a:spcBef>
          <a:spcPts val="600"/>
        </a:spcBef>
        <a:spcAft>
          <a:spcPts val="600"/>
        </a:spcAft>
        <a:buClr>
          <a:srgbClr val="F69F1E"/>
        </a:buClr>
        <a:buSzPct val="90000"/>
        <a:buFont typeface="Arial" pitchFamily="34" charset="0"/>
        <a:buChar char="•"/>
        <a:defRPr sz="1600" kern="1200">
          <a:solidFill>
            <a:schemeClr val="tx2">
              <a:alpha val="99000"/>
            </a:schemeClr>
          </a:solidFill>
          <a:latin typeface="+mn-lt"/>
          <a:ea typeface="+mn-ea"/>
          <a:cs typeface="+mn-cs"/>
        </a:defRPr>
      </a:lvl3pPr>
      <a:lvl4pPr marL="1149350" indent="-290513" algn="l" defTabSz="914363" rtl="0" eaLnBrk="1" latinLnBrk="0" hangingPunct="1">
        <a:lnSpc>
          <a:spcPct val="100000"/>
        </a:lnSpc>
        <a:spcBef>
          <a:spcPts val="600"/>
        </a:spcBef>
        <a:spcAft>
          <a:spcPts val="600"/>
        </a:spcAft>
        <a:buClr>
          <a:srgbClr val="F69F1E"/>
        </a:buClr>
        <a:buSzPct val="90000"/>
        <a:buFont typeface="Arial" pitchFamily="34" charset="0"/>
        <a:buChar char="•"/>
        <a:defRPr sz="1400" kern="1200">
          <a:solidFill>
            <a:schemeClr val="tx2">
              <a:alpha val="99000"/>
            </a:schemeClr>
          </a:solidFill>
          <a:latin typeface="+mn-lt"/>
          <a:ea typeface="+mn-ea"/>
          <a:cs typeface="+mn-cs"/>
        </a:defRPr>
      </a:lvl4pPr>
      <a:lvl5pPr marL="1427163" indent="-277813" algn="l" defTabSz="914363" rtl="0" eaLnBrk="1" latinLnBrk="0" hangingPunct="1">
        <a:lnSpc>
          <a:spcPct val="100000"/>
        </a:lnSpc>
        <a:spcBef>
          <a:spcPts val="600"/>
        </a:spcBef>
        <a:spcAft>
          <a:spcPts val="600"/>
        </a:spcAft>
        <a:buClr>
          <a:srgbClr val="F69F1E"/>
        </a:buClr>
        <a:buSzPct val="90000"/>
        <a:buFont typeface="Arial" pitchFamily="34" charset="0"/>
        <a:buChar char="•"/>
        <a:tabLst/>
        <a:defRPr sz="1400" kern="1200">
          <a:solidFill>
            <a:schemeClr val="tx2">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9.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emf"/><Relationship Id="rId22"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83.png"/><Relationship Id="rId18" Type="http://schemas.openxmlformats.org/officeDocument/2006/relationships/image" Target="../media/image99.jpe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98.png"/><Relationship Id="rId2" Type="http://schemas.openxmlformats.org/officeDocument/2006/relationships/notesSlide" Target="../notesSlides/notesSlide16.xml"/><Relationship Id="rId16" Type="http://schemas.openxmlformats.org/officeDocument/2006/relationships/image" Target="../media/image97.png"/><Relationship Id="rId1" Type="http://schemas.openxmlformats.org/officeDocument/2006/relationships/slideLayout" Target="../slideLayouts/slideLayout10.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67.png"/><Relationship Id="rId10" Type="http://schemas.openxmlformats.org/officeDocument/2006/relationships/image" Target="../media/image93.png"/><Relationship Id="rId19" Type="http://schemas.openxmlformats.org/officeDocument/2006/relationships/image" Target="../media/image100.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6.pn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83.png"/><Relationship Id="rId18" Type="http://schemas.openxmlformats.org/officeDocument/2006/relationships/image" Target="../media/image10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98.png"/><Relationship Id="rId2" Type="http://schemas.openxmlformats.org/officeDocument/2006/relationships/notesSlide" Target="../notesSlides/notesSlide17.xml"/><Relationship Id="rId16" Type="http://schemas.openxmlformats.org/officeDocument/2006/relationships/image" Target="../media/image97.png"/><Relationship Id="rId1" Type="http://schemas.openxmlformats.org/officeDocument/2006/relationships/slideLayout" Target="../slideLayouts/slideLayout10.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67.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3" Type="http://schemas.openxmlformats.org/officeDocument/2006/relationships/image" Target="../media/image119.png"/><Relationship Id="rId18" Type="http://schemas.openxmlformats.org/officeDocument/2006/relationships/image" Target="../media/image124.png"/><Relationship Id="rId26" Type="http://schemas.openxmlformats.org/officeDocument/2006/relationships/image" Target="../media/image132.png"/><Relationship Id="rId39" Type="http://schemas.openxmlformats.org/officeDocument/2006/relationships/image" Target="../media/image145.png"/><Relationship Id="rId3" Type="http://schemas.openxmlformats.org/officeDocument/2006/relationships/notesSlide" Target="../notesSlides/notesSlide21.xml"/><Relationship Id="rId21" Type="http://schemas.openxmlformats.org/officeDocument/2006/relationships/image" Target="../media/image127.png"/><Relationship Id="rId34" Type="http://schemas.openxmlformats.org/officeDocument/2006/relationships/image" Target="../media/image140.png"/><Relationship Id="rId42" Type="http://schemas.openxmlformats.org/officeDocument/2006/relationships/image" Target="../media/image148.jpeg"/><Relationship Id="rId47" Type="http://schemas.openxmlformats.org/officeDocument/2006/relationships/image" Target="../media/image153.gif"/><Relationship Id="rId50" Type="http://schemas.openxmlformats.org/officeDocument/2006/relationships/image" Target="../media/image156.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5" Type="http://schemas.openxmlformats.org/officeDocument/2006/relationships/image" Target="../media/image131.png"/><Relationship Id="rId33" Type="http://schemas.openxmlformats.org/officeDocument/2006/relationships/image" Target="../media/image139.png"/><Relationship Id="rId38" Type="http://schemas.openxmlformats.org/officeDocument/2006/relationships/image" Target="../media/image144.png"/><Relationship Id="rId46" Type="http://schemas.openxmlformats.org/officeDocument/2006/relationships/image" Target="../media/image152.png"/><Relationship Id="rId2" Type="http://schemas.openxmlformats.org/officeDocument/2006/relationships/slideLayout" Target="../slideLayouts/slideLayout7.xml"/><Relationship Id="rId16" Type="http://schemas.openxmlformats.org/officeDocument/2006/relationships/image" Target="../media/image122.png"/><Relationship Id="rId20" Type="http://schemas.openxmlformats.org/officeDocument/2006/relationships/image" Target="../media/image126.png"/><Relationship Id="rId29" Type="http://schemas.openxmlformats.org/officeDocument/2006/relationships/image" Target="../media/image135.png"/><Relationship Id="rId41" Type="http://schemas.openxmlformats.org/officeDocument/2006/relationships/image" Target="../media/image147.jpeg"/><Relationship Id="rId1" Type="http://schemas.openxmlformats.org/officeDocument/2006/relationships/tags" Target="../tags/tag1.xml"/><Relationship Id="rId6" Type="http://schemas.openxmlformats.org/officeDocument/2006/relationships/image" Target="../media/image112.png"/><Relationship Id="rId11" Type="http://schemas.openxmlformats.org/officeDocument/2006/relationships/image" Target="../media/image117.png"/><Relationship Id="rId24" Type="http://schemas.openxmlformats.org/officeDocument/2006/relationships/image" Target="../media/image130.png"/><Relationship Id="rId32" Type="http://schemas.openxmlformats.org/officeDocument/2006/relationships/image" Target="../media/image138.png"/><Relationship Id="rId37" Type="http://schemas.openxmlformats.org/officeDocument/2006/relationships/image" Target="../media/image143.png"/><Relationship Id="rId40" Type="http://schemas.openxmlformats.org/officeDocument/2006/relationships/image" Target="../media/image146.png"/><Relationship Id="rId45" Type="http://schemas.openxmlformats.org/officeDocument/2006/relationships/image" Target="../media/image151.png"/><Relationship Id="rId5" Type="http://schemas.openxmlformats.org/officeDocument/2006/relationships/image" Target="../media/image111.png"/><Relationship Id="rId15" Type="http://schemas.openxmlformats.org/officeDocument/2006/relationships/image" Target="../media/image121.png"/><Relationship Id="rId23" Type="http://schemas.openxmlformats.org/officeDocument/2006/relationships/image" Target="../media/image129.png"/><Relationship Id="rId28" Type="http://schemas.openxmlformats.org/officeDocument/2006/relationships/image" Target="../media/image134.png"/><Relationship Id="rId36" Type="http://schemas.openxmlformats.org/officeDocument/2006/relationships/image" Target="../media/image142.png"/><Relationship Id="rId49" Type="http://schemas.openxmlformats.org/officeDocument/2006/relationships/image" Target="../media/image155.gif"/><Relationship Id="rId10" Type="http://schemas.openxmlformats.org/officeDocument/2006/relationships/image" Target="../media/image116.png"/><Relationship Id="rId19" Type="http://schemas.openxmlformats.org/officeDocument/2006/relationships/image" Target="../media/image125.png"/><Relationship Id="rId31" Type="http://schemas.openxmlformats.org/officeDocument/2006/relationships/image" Target="../media/image137.png"/><Relationship Id="rId44" Type="http://schemas.openxmlformats.org/officeDocument/2006/relationships/image" Target="../media/image150.png"/><Relationship Id="rId52" Type="http://schemas.openxmlformats.org/officeDocument/2006/relationships/image" Target="../media/image158.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128.png"/><Relationship Id="rId27" Type="http://schemas.openxmlformats.org/officeDocument/2006/relationships/image" Target="../media/image133.png"/><Relationship Id="rId30" Type="http://schemas.openxmlformats.org/officeDocument/2006/relationships/image" Target="../media/image136.png"/><Relationship Id="rId35" Type="http://schemas.openxmlformats.org/officeDocument/2006/relationships/image" Target="../media/image141.png"/><Relationship Id="rId43" Type="http://schemas.openxmlformats.org/officeDocument/2006/relationships/image" Target="../media/image149.png"/><Relationship Id="rId48" Type="http://schemas.openxmlformats.org/officeDocument/2006/relationships/image" Target="../media/image154.jpeg"/><Relationship Id="rId8" Type="http://schemas.openxmlformats.org/officeDocument/2006/relationships/image" Target="../media/image114.png"/><Relationship Id="rId51" Type="http://schemas.openxmlformats.org/officeDocument/2006/relationships/image" Target="../media/image157.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tags" Target="../tags/tag4.xml"/><Relationship Id="rId7" Type="http://schemas.openxmlformats.org/officeDocument/2006/relationships/image" Target="../media/image16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61.png"/><Relationship Id="rId5" Type="http://schemas.openxmlformats.org/officeDocument/2006/relationships/notesSlide" Target="../notesSlides/notesSlide31.xml"/><Relationship Id="rId4" Type="http://schemas.openxmlformats.org/officeDocument/2006/relationships/slideLayout" Target="../slideLayouts/slideLayout4.xml"/><Relationship Id="rId9" Type="http://schemas.openxmlformats.org/officeDocument/2006/relationships/image" Target="../media/image164.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7.xml"/><Relationship Id="rId7"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s>
</file>

<file path=ppt/slides/_rels/slide36.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notesSlide" Target="../notesSlides/notesSlide33.xml"/><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s>
</file>

<file path=ppt/slides/_rels/slide37.xml.rels><?xml version="1.0" encoding="UTF-8" standalone="yes"?>
<Relationships xmlns="http://schemas.openxmlformats.org/package/2006/relationships"><Relationship Id="rId8" Type="http://schemas.openxmlformats.org/officeDocument/2006/relationships/hyperlink" Target="http://onlinehelp.microsoft.com/en-us/office365-enterprises/ff652557.aspx" TargetMode="External"/><Relationship Id="rId3" Type="http://schemas.openxmlformats.org/officeDocument/2006/relationships/hyperlink" Target="http://www.microsoft.com/online/legal/v2/?docid=21&amp;langid=en-us" TargetMode="External"/><Relationship Id="rId7" Type="http://schemas.openxmlformats.org/officeDocument/2006/relationships/hyperlink" Target="http://onlinehelp.microsoft.com/en-us/office365-enterprises/ff652538.aspx" TargetMode="External"/><Relationship Id="rId2" Type="http://schemas.openxmlformats.org/officeDocument/2006/relationships/hyperlink" Target="http://www.microsoft.com/download/en/details.aspx?id=13602" TargetMode="External"/><Relationship Id="rId1" Type="http://schemas.openxmlformats.org/officeDocument/2006/relationships/slideLayout" Target="../slideLayouts/slideLayout4.xml"/><Relationship Id="rId6" Type="http://schemas.openxmlformats.org/officeDocument/2006/relationships/hyperlink" Target="http://onlinehelp.microsoft.com/en-us/office365-enterprises/ff652560.aspx" TargetMode="External"/><Relationship Id="rId5" Type="http://schemas.openxmlformats.org/officeDocument/2006/relationships/hyperlink" Target="http://360on365.com/2011/03/04/how-to-federate-your-domain-with-office365/" TargetMode="External"/><Relationship Id="rId10" Type="http://schemas.openxmlformats.org/officeDocument/2006/relationships/hyperlink" Target="http://community.office365.com/en-us/w/sso/suggested-hardware-for-running-the-microsoft-online-services-directory-synchronization-tool.aspx" TargetMode="External"/><Relationship Id="rId4" Type="http://schemas.openxmlformats.org/officeDocument/2006/relationships/hyperlink" Target="http://onlinehelp.microsoft.com/en-us/office365-enterprises/ff652539.aspx" TargetMode="External"/><Relationship Id="rId9" Type="http://schemas.openxmlformats.org/officeDocument/2006/relationships/hyperlink" Target="http://community.office365.com/en-us/w/sso/filter-support-in-the-microsoft-online-services-directory-synchronization-tool.aspx"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167.png"/><Relationship Id="rId4" Type="http://schemas.openxmlformats.org/officeDocument/2006/relationships/image" Target="../media/image166.png"/></Relationships>
</file>

<file path=ppt/slides/_rels/slide4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4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3.png"/><Relationship Id="rId7" Type="http://schemas.openxmlformats.org/officeDocument/2006/relationships/image" Target="../media/image177.png"/><Relationship Id="rId12" Type="http://schemas.openxmlformats.org/officeDocument/2006/relationships/image" Target="../media/image182.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17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s>
</file>

<file path=ppt/slides/_rels/slide4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84.png"/></Relationships>
</file>

<file path=ppt/slides/_rels/slide4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187.png"/><Relationship Id="rId4" Type="http://schemas.openxmlformats.org/officeDocument/2006/relationships/image" Target="../media/image186.png"/></Relationships>
</file>

<file path=ppt/slides/_rels/slide47.xml.rels><?xml version="1.0" encoding="UTF-8" standalone="yes"?>
<Relationships xmlns="http://schemas.openxmlformats.org/package/2006/relationships"><Relationship Id="rId8" Type="http://schemas.openxmlformats.org/officeDocument/2006/relationships/image" Target="../media/image193.jpeg"/><Relationship Id="rId3" Type="http://schemas.openxmlformats.org/officeDocument/2006/relationships/image" Target="../media/image188.png"/><Relationship Id="rId7" Type="http://schemas.openxmlformats.org/officeDocument/2006/relationships/image" Target="../media/image192.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 Id="rId9" Type="http://schemas.openxmlformats.org/officeDocument/2006/relationships/image" Target="../media/image194.jpeg"/></Relationships>
</file>

<file path=ppt/slides/_rels/slide48.xml.rels><?xml version="1.0" encoding="UTF-8" standalone="yes"?>
<Relationships xmlns="http://schemas.openxmlformats.org/package/2006/relationships"><Relationship Id="rId3" Type="http://schemas.openxmlformats.org/officeDocument/2006/relationships/hyperlink" Target="mailto:sales@contoso.com"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196.png"/><Relationship Id="rId4" Type="http://schemas.openxmlformats.org/officeDocument/2006/relationships/image" Target="../media/image195.png"/></Relationships>
</file>

<file path=ppt/slides/_rels/slide4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9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203.png"/><Relationship Id="rId5" Type="http://schemas.openxmlformats.org/officeDocument/2006/relationships/image" Target="../media/image202.png"/><Relationship Id="rId10" Type="http://schemas.openxmlformats.org/officeDocument/2006/relationships/image" Target="../media/image207.png"/><Relationship Id="rId4" Type="http://schemas.openxmlformats.org/officeDocument/2006/relationships/image" Target="../media/image201.png"/><Relationship Id="rId9" Type="http://schemas.openxmlformats.org/officeDocument/2006/relationships/image" Target="../media/image206.png"/></Relationships>
</file>

<file path=ppt/slides/_rels/slide5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0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5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17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0.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173.png"/><Relationship Id="rId7" Type="http://schemas.openxmlformats.org/officeDocument/2006/relationships/image" Target="../media/image174.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217.png"/><Relationship Id="rId5" Type="http://schemas.openxmlformats.org/officeDocument/2006/relationships/image" Target="../media/image221.png"/><Relationship Id="rId4" Type="http://schemas.openxmlformats.org/officeDocument/2006/relationships/image" Target="../media/image22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224.png"/></Relationships>
</file>

<file path=ppt/slides/_rels/slide6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4.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64.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notesSlide" Target="../notesSlides/notesSlide58.xml"/><Relationship Id="rId7" Type="http://schemas.openxmlformats.org/officeDocument/2006/relationships/image" Target="../media/image231.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 Id="rId9" Type="http://schemas.openxmlformats.org/officeDocument/2006/relationships/image" Target="../media/image232.png"/></Relationships>
</file>

<file path=ppt/slides/_rels/slide6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235.png"/></Relationships>
</file>

<file path=ppt/slides/_rels/slide6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237.png"/></Relationships>
</file>

<file path=ppt/slides/_rels/slide6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204.png"/><Relationship Id="rId5" Type="http://schemas.openxmlformats.org/officeDocument/2006/relationships/image" Target="../media/image174.png"/><Relationship Id="rId4" Type="http://schemas.openxmlformats.org/officeDocument/2006/relationships/image" Target="../media/image173.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7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174.png"/><Relationship Id="rId4" Type="http://schemas.openxmlformats.org/officeDocument/2006/relationships/image" Target="../media/image240.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244.png"/><Relationship Id="rId5" Type="http://schemas.openxmlformats.org/officeDocument/2006/relationships/image" Target="../media/image243.emf"/><Relationship Id="rId4" Type="http://schemas.openxmlformats.org/officeDocument/2006/relationships/image" Target="../media/image242.png"/><Relationship Id="rId9" Type="http://schemas.openxmlformats.org/officeDocument/2006/relationships/image" Target="../media/image247.png"/></Relationships>
</file>

<file path=ppt/slides/_rels/slide77.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244.png"/><Relationship Id="rId5" Type="http://schemas.openxmlformats.org/officeDocument/2006/relationships/image" Target="../media/image243.emf"/><Relationship Id="rId4" Type="http://schemas.openxmlformats.org/officeDocument/2006/relationships/image" Target="../media/image242.png"/><Relationship Id="rId9" Type="http://schemas.openxmlformats.org/officeDocument/2006/relationships/image" Target="../media/image247.png"/></Relationships>
</file>

<file path=ppt/slides/_rels/slide78.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244.png"/><Relationship Id="rId5" Type="http://schemas.openxmlformats.org/officeDocument/2006/relationships/image" Target="../media/image243.emf"/><Relationship Id="rId4" Type="http://schemas.openxmlformats.org/officeDocument/2006/relationships/image" Target="../media/image242.png"/><Relationship Id="rId9" Type="http://schemas.openxmlformats.org/officeDocument/2006/relationships/image" Target="../media/image247.png"/></Relationships>
</file>

<file path=ppt/slides/_rels/slide79.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244.png"/><Relationship Id="rId5" Type="http://schemas.openxmlformats.org/officeDocument/2006/relationships/image" Target="../media/image243.emf"/><Relationship Id="rId4" Type="http://schemas.openxmlformats.org/officeDocument/2006/relationships/image" Target="../media/image242.png"/><Relationship Id="rId9" Type="http://schemas.openxmlformats.org/officeDocument/2006/relationships/image" Target="../media/image247.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244.png"/><Relationship Id="rId5" Type="http://schemas.openxmlformats.org/officeDocument/2006/relationships/image" Target="../media/image243.emf"/><Relationship Id="rId4" Type="http://schemas.openxmlformats.org/officeDocument/2006/relationships/image" Target="../media/image242.png"/><Relationship Id="rId9" Type="http://schemas.openxmlformats.org/officeDocument/2006/relationships/image" Target="../media/image247.png"/></Relationships>
</file>

<file path=ppt/slides/_rels/slide8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52.png"/><Relationship Id="rId5" Type="http://schemas.openxmlformats.org/officeDocument/2006/relationships/image" Target="../media/image24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51.png"/></Relationships>
</file>

<file path=ppt/slides/_rels/slide8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52.png"/><Relationship Id="rId5" Type="http://schemas.openxmlformats.org/officeDocument/2006/relationships/image" Target="../media/image24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51.png"/></Relationships>
</file>

<file path=ppt/slides/_rels/slide8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52.png"/><Relationship Id="rId5" Type="http://schemas.openxmlformats.org/officeDocument/2006/relationships/image" Target="../media/image24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51.png"/></Relationships>
</file>

<file path=ppt/slides/_rels/slide8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52.png"/><Relationship Id="rId5" Type="http://schemas.openxmlformats.org/officeDocument/2006/relationships/image" Target="../media/image24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51.png"/></Relationships>
</file>

<file path=ppt/slides/_rels/slide8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52.png"/><Relationship Id="rId5" Type="http://schemas.openxmlformats.org/officeDocument/2006/relationships/image" Target="../media/image24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51.png"/></Relationships>
</file>

<file path=ppt/slides/_rels/slide86.xml.rels><?xml version="1.0" encoding="UTF-8" standalone="yes"?>
<Relationships xmlns="http://schemas.openxmlformats.org/package/2006/relationships"><Relationship Id="rId3" Type="http://schemas.openxmlformats.org/officeDocument/2006/relationships/image" Target="../media/image253.emf"/><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hyperlink" Target="http://www.micrsoft.com/environment/cloud.aspx" TargetMode="External"/><Relationship Id="rId3" Type="http://schemas.openxmlformats.org/officeDocument/2006/relationships/image" Target="../media/image254.png"/><Relationship Id="rId7" Type="http://schemas.openxmlformats.org/officeDocument/2006/relationships/image" Target="../media/image258.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257.jpeg"/><Relationship Id="rId5" Type="http://schemas.openxmlformats.org/officeDocument/2006/relationships/image" Target="../media/image256.png"/><Relationship Id="rId4" Type="http://schemas.openxmlformats.org/officeDocument/2006/relationships/image" Target="../media/image255.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16332" y="1767178"/>
            <a:ext cx="5851374" cy="1334733"/>
          </a:xfrm>
        </p:spPr>
        <p:txBody>
          <a:bodyPr>
            <a:noAutofit/>
          </a:bodyPr>
          <a:lstStyle/>
          <a:p>
            <a:pPr algn="r"/>
            <a:r>
              <a:rPr lang="en-US" dirty="0" smtClean="0"/>
              <a:t>Cloud Computing for </a:t>
            </a:r>
            <a:br>
              <a:rPr lang="en-US" dirty="0" smtClean="0"/>
            </a:br>
            <a:r>
              <a:rPr lang="en-US" dirty="0" smtClean="0"/>
              <a:t>State </a:t>
            </a:r>
            <a:r>
              <a:rPr lang="en-US" dirty="0" smtClean="0"/>
              <a:t>and Local Governments</a:t>
            </a:r>
            <a:endParaRPr lang="en-US" dirty="0"/>
          </a:p>
        </p:txBody>
      </p:sp>
      <p:sp>
        <p:nvSpPr>
          <p:cNvPr id="2" name="Subtitle 1"/>
          <p:cNvSpPr>
            <a:spLocks noGrp="1"/>
          </p:cNvSpPr>
          <p:nvPr>
            <p:ph type="subTitle" idx="1"/>
          </p:nvPr>
        </p:nvSpPr>
        <p:spPr>
          <a:xfrm>
            <a:off x="3700128" y="3314766"/>
            <a:ext cx="5167575" cy="1488157"/>
          </a:xfrm>
        </p:spPr>
        <p:txBody>
          <a:bodyPr/>
          <a:lstStyle/>
          <a:p>
            <a:r>
              <a:rPr lang="en-US" b="1" dirty="0"/>
              <a:t>John Roller</a:t>
            </a:r>
            <a:r>
              <a:rPr lang="en-US" dirty="0"/>
              <a:t>, </a:t>
            </a:r>
            <a:r>
              <a:rPr lang="en-US" sz="1100" dirty="0"/>
              <a:t>MCSE, MCSA, MCDBA, MCP+I, MCT, CISSP, CCNA, CTT, A+ </a:t>
            </a:r>
          </a:p>
          <a:p>
            <a:r>
              <a:rPr lang="en-US" dirty="0"/>
              <a:t>Sr. Technology Strategist</a:t>
            </a:r>
          </a:p>
          <a:p>
            <a:r>
              <a:rPr lang="en-US" dirty="0"/>
              <a:t>State &amp; Local </a:t>
            </a:r>
            <a:r>
              <a:rPr lang="en-US" dirty="0" smtClean="0"/>
              <a:t>Government</a:t>
            </a:r>
            <a:endParaRPr lang="en-US" dirty="0"/>
          </a:p>
        </p:txBody>
      </p:sp>
    </p:spTree>
    <p:extLst>
      <p:ext uri="{BB962C8B-B14F-4D97-AF65-F5344CB8AC3E}">
        <p14:creationId xmlns:p14="http://schemas.microsoft.com/office/powerpoint/2010/main" val="1328677032"/>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00" y="351325"/>
            <a:ext cx="8229600" cy="443198"/>
          </a:xfrm>
        </p:spPr>
        <p:txBody>
          <a:bodyPr/>
          <a:lstStyle/>
          <a:p>
            <a:r>
              <a:rPr lang="en-US" dirty="0"/>
              <a:t>Cloud Computing </a:t>
            </a:r>
            <a:r>
              <a:rPr lang="en-US" dirty="0"/>
              <a:t>T</a:t>
            </a:r>
            <a:r>
              <a:rPr lang="en-US" dirty="0"/>
              <a:t>axonomy</a:t>
            </a:r>
            <a:endParaRPr lang="en-US" dirty="0"/>
          </a:p>
        </p:txBody>
      </p:sp>
      <p:sp>
        <p:nvSpPr>
          <p:cNvPr id="119" name="TextBox 118"/>
          <p:cNvSpPr txBox="1"/>
          <p:nvPr/>
        </p:nvSpPr>
        <p:spPr>
          <a:xfrm>
            <a:off x="6899824" y="481952"/>
            <a:ext cx="1973554" cy="553998"/>
          </a:xfrm>
          <a:prstGeom prst="rect">
            <a:avLst/>
          </a:prstGeom>
          <a:noFill/>
        </p:spPr>
        <p:txBody>
          <a:bodyPr wrap="square" lIns="0" tIns="0" rIns="0" bIns="0" rtlCol="0">
            <a:spAutoFit/>
          </a:bodyPr>
          <a:lstStyle/>
          <a:p>
            <a:r>
              <a:rPr lang="en-US" spc="-100" dirty="0">
                <a:ln w="3175">
                  <a:noFill/>
                </a:ln>
                <a:solidFill>
                  <a:srgbClr val="EE7816">
                    <a:alpha val="99000"/>
                  </a:srgbClr>
                </a:solidFill>
                <a:latin typeface="+mj-lt"/>
                <a:cs typeface="Arial" charset="0"/>
              </a:rPr>
              <a:t>The Windows Azure platform fits here</a:t>
            </a:r>
          </a:p>
        </p:txBody>
      </p:sp>
      <p:sp>
        <p:nvSpPr>
          <p:cNvPr id="120" name="Bent Arrow 119"/>
          <p:cNvSpPr/>
          <p:nvPr/>
        </p:nvSpPr>
        <p:spPr>
          <a:xfrm rot="16200000" flipH="1">
            <a:off x="5918445" y="319744"/>
            <a:ext cx="643192" cy="1202482"/>
          </a:xfrm>
          <a:prstGeom prst="bentArrow">
            <a:avLst>
              <a:gd name="adj1" fmla="val 39493"/>
              <a:gd name="adj2" fmla="val 31522"/>
              <a:gd name="adj3" fmla="val 36594"/>
              <a:gd name="adj4" fmla="val 33605"/>
            </a:avLst>
          </a:prstGeom>
          <a:gradFill flip="none" rotWithShape="1">
            <a:gsLst>
              <a:gs pos="0">
                <a:srgbClr val="000000">
                  <a:alpha val="0"/>
                </a:srgbClr>
              </a:gs>
              <a:gs pos="36000">
                <a:schemeClr val="bg2">
                  <a:lumMod val="50000"/>
                  <a:alpha val="30000"/>
                </a:schemeClr>
              </a:gs>
              <a:gs pos="63000">
                <a:schemeClr val="bg2">
                  <a:lumMod val="50000"/>
                </a:schemeClr>
              </a:gs>
            </a:gsLst>
            <a:lin ang="20400000" scaled="0"/>
            <a:tileRect/>
          </a:gradFill>
          <a:ln w="12700">
            <a:gradFill flip="none" rotWithShape="1">
              <a:gsLst>
                <a:gs pos="25000">
                  <a:srgbClr val="FFFFFF">
                    <a:alpha val="0"/>
                  </a:srgbClr>
                </a:gs>
                <a:gs pos="95000">
                  <a:schemeClr val="bg2"/>
                </a:gs>
                <a:gs pos="100000">
                  <a:srgbClr val="FFC000">
                    <a:tint val="23500"/>
                    <a:satMod val="160000"/>
                    <a:alpha val="0"/>
                  </a:srgbClr>
                </a:gs>
              </a:gsLst>
              <a:lin ang="0" scaled="1"/>
              <a:tileRect/>
            </a:gradFill>
            <a:round/>
            <a:headEnd/>
            <a:tailEnd/>
          </a:ln>
          <a:effectLst>
            <a:outerShdw blurRad="101600" sx="102000" sy="102000" algn="ctr" rotWithShape="0">
              <a:prstClr val="black">
                <a:alpha val="47000"/>
              </a:prstClr>
            </a:outerShdw>
          </a:effectLst>
        </p:spPr>
        <p:txBody>
          <a:bodyPr vert="horz" wrap="square" lIns="670443" tIns="121899" rIns="121899" bIns="0" numCol="1" anchor="ctr" anchorCtr="0" compatLnSpc="1">
            <a:prstTxWarp prst="textNoShape">
              <a:avLst/>
            </a:prstTxWarp>
          </a:bodyPr>
          <a:lstStyle/>
          <a:p>
            <a:pPr algn="ctr" defTabSz="1218987" fontAlgn="base">
              <a:lnSpc>
                <a:spcPct val="85000"/>
              </a:lnSpc>
              <a:spcBef>
                <a:spcPct val="0"/>
              </a:spcBef>
              <a:spcAft>
                <a:spcPct val="0"/>
              </a:spcAft>
              <a:buSzPct val="120000"/>
            </a:pPr>
            <a:endParaRPr lang="en-US" sz="4800">
              <a:effectLst>
                <a:outerShdw blurRad="609600" sx="102000" sy="102000" algn="ctr" rotWithShape="0">
                  <a:prstClr val="black">
                    <a:alpha val="42000"/>
                  </a:prstClr>
                </a:outerShdw>
              </a:effectLst>
              <a:latin typeface="+mj-lt"/>
            </a:endParaRPr>
          </a:p>
        </p:txBody>
      </p:sp>
      <p:sp>
        <p:nvSpPr>
          <p:cNvPr id="122" name="Rounded Rectangle 121"/>
          <p:cNvSpPr/>
          <p:nvPr/>
        </p:nvSpPr>
        <p:spPr>
          <a:xfrm>
            <a:off x="56769" y="1292073"/>
            <a:ext cx="2260569" cy="4644192"/>
          </a:xfrm>
          <a:prstGeom prst="roundRect">
            <a:avLst/>
          </a:prstGeom>
          <a:noFill/>
          <a:ln w="9525" cap="flat" cmpd="sng" algn="ctr">
            <a:solidFill>
              <a:schemeClr val="accent1"/>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tx2">
                    <a:lumMod val="50000"/>
                  </a:schemeClr>
                </a:solidFill>
                <a:uLnTx/>
                <a:uFillTx/>
                <a:latin typeface="+mj-lt"/>
                <a:ea typeface="Segoe UI" pitchFamily="34" charset="0"/>
                <a:cs typeface="Segoe UI" pitchFamily="34" charset="0"/>
              </a:rPr>
              <a:t>    Traditional IT</a:t>
            </a:r>
          </a:p>
        </p:txBody>
      </p:sp>
      <p:grpSp>
        <p:nvGrpSpPr>
          <p:cNvPr id="123" name="Group 122"/>
          <p:cNvGrpSpPr/>
          <p:nvPr/>
        </p:nvGrpSpPr>
        <p:grpSpPr>
          <a:xfrm>
            <a:off x="559906" y="1881039"/>
            <a:ext cx="1464163" cy="4055225"/>
            <a:chOff x="637640" y="2381250"/>
            <a:chExt cx="1371600" cy="4019550"/>
          </a:xfrm>
          <a:solidFill>
            <a:schemeClr val="accent1"/>
          </a:solidFill>
        </p:grpSpPr>
        <p:sp>
          <p:nvSpPr>
            <p:cNvPr id="126" name="Rounded Rectangle 125"/>
            <p:cNvSpPr/>
            <p:nvPr/>
          </p:nvSpPr>
          <p:spPr>
            <a:xfrm>
              <a:off x="637640" y="5564983"/>
              <a:ext cx="1371600" cy="381000"/>
            </a:xfrm>
            <a:prstGeom prst="roundRect">
              <a:avLst/>
            </a:prstGeom>
            <a:grpFill/>
            <a:ln w="9525" cap="flat" cmpd="sng" algn="ctr">
              <a:solidFill>
                <a:schemeClr val="accent1"/>
              </a:solidFill>
              <a:prstDash val="solid"/>
            </a:ln>
            <a:effectLst>
              <a:outerShdw blurRad="40000" dist="23000" dir="5400000" rotWithShape="0">
                <a:srgbClr val="000000">
                  <a:alpha val="35000"/>
                </a:srgbClr>
              </a:outerShdw>
            </a:effectLst>
          </p:spPr>
          <p:txBody>
            <a:bodyPr rtlCol="0" anchor="t" anchorCtr="0"/>
            <a:lstStyle/>
            <a:p>
              <a:pPr algn="ctr"/>
              <a:r>
                <a:rPr lang="en-US" sz="1400" dirty="0">
                  <a:solidFill>
                    <a:schemeClr val="bg1"/>
                  </a:solidFill>
                  <a:effectLst>
                    <a:outerShdw blurRad="38100" dist="38100" dir="2700000" algn="tl">
                      <a:srgbClr val="000000">
                        <a:alpha val="43137"/>
                      </a:srgbClr>
                    </a:outerShdw>
                  </a:effectLst>
                  <a:latin typeface="+mj-lt"/>
                  <a:ea typeface="Segoe UI" pitchFamily="34" charset="0"/>
                  <a:cs typeface="Segoe UI" pitchFamily="34" charset="0"/>
                </a:rPr>
                <a:t>Storage</a:t>
              </a:r>
            </a:p>
          </p:txBody>
        </p:sp>
        <p:sp>
          <p:nvSpPr>
            <p:cNvPr id="127" name="Rounded Rectangle 126"/>
            <p:cNvSpPr/>
            <p:nvPr/>
          </p:nvSpPr>
          <p:spPr>
            <a:xfrm>
              <a:off x="637640" y="5110164"/>
              <a:ext cx="1371600" cy="381000"/>
            </a:xfrm>
            <a:prstGeom prst="roundRect">
              <a:avLst/>
            </a:prstGeom>
            <a:grpFill/>
            <a:ln w="9525" cap="flat" cmpd="sng" algn="ctr">
              <a:solidFill>
                <a:schemeClr val="accent1"/>
              </a:solidFill>
              <a:prstDash val="solid"/>
            </a:ln>
            <a:effectLst>
              <a:outerShdw blurRad="40000" dist="23000" dir="5400000" rotWithShape="0">
                <a:srgbClr val="000000">
                  <a:alpha val="35000"/>
                </a:srgbClr>
              </a:outerShdw>
            </a:effectLst>
          </p:spPr>
          <p:txBody>
            <a:bodyPr rtlCol="0" anchor="t" anchorCtr="0"/>
            <a:lstStyle/>
            <a:p>
              <a:pPr algn="ctr"/>
              <a:r>
                <a:rPr lang="en-US" sz="1400" dirty="0">
                  <a:solidFill>
                    <a:schemeClr val="bg1"/>
                  </a:solidFill>
                  <a:effectLst>
                    <a:outerShdw blurRad="38100" dist="38100" dir="2700000" algn="tl">
                      <a:srgbClr val="000000">
                        <a:alpha val="43137"/>
                      </a:srgbClr>
                    </a:outerShdw>
                  </a:effectLst>
                  <a:latin typeface="+mj-lt"/>
                  <a:ea typeface="Segoe UI" pitchFamily="34" charset="0"/>
                  <a:cs typeface="Segoe UI" pitchFamily="34" charset="0"/>
                </a:rPr>
                <a:t>Servers</a:t>
              </a:r>
            </a:p>
          </p:txBody>
        </p:sp>
        <p:sp>
          <p:nvSpPr>
            <p:cNvPr id="128" name="Rounded Rectangle 127"/>
            <p:cNvSpPr/>
            <p:nvPr/>
          </p:nvSpPr>
          <p:spPr>
            <a:xfrm>
              <a:off x="637640" y="6019800"/>
              <a:ext cx="1371600" cy="381000"/>
            </a:xfrm>
            <a:prstGeom prst="roundRect">
              <a:avLst/>
            </a:prstGeom>
            <a:grpFill/>
            <a:ln w="9525" cap="flat" cmpd="sng" algn="ctr">
              <a:solidFill>
                <a:schemeClr val="accent1"/>
              </a:solidFill>
              <a:prstDash val="solid"/>
            </a:ln>
            <a:effectLst>
              <a:outerShdw blurRad="40000" dist="23000" dir="5400000" rotWithShape="0">
                <a:srgbClr val="000000">
                  <a:alpha val="35000"/>
                </a:srgbClr>
              </a:outerShdw>
            </a:effectLst>
          </p:spPr>
          <p:txBody>
            <a:bodyPr rtlCol="0" anchor="t" anchorCtr="0"/>
            <a:lstStyle/>
            <a:p>
              <a:pPr algn="ctr"/>
              <a:r>
                <a:rPr lang="en-US" sz="1400" dirty="0">
                  <a:solidFill>
                    <a:schemeClr val="bg1"/>
                  </a:solidFill>
                  <a:effectLst>
                    <a:outerShdw blurRad="38100" dist="38100" dir="2700000" algn="tl">
                      <a:srgbClr val="000000">
                        <a:alpha val="43137"/>
                      </a:srgbClr>
                    </a:outerShdw>
                  </a:effectLst>
                  <a:latin typeface="+mj-lt"/>
                  <a:ea typeface="Segoe UI" pitchFamily="34" charset="0"/>
                  <a:cs typeface="Segoe UI" pitchFamily="34" charset="0"/>
                </a:rPr>
                <a:t>Networking</a:t>
              </a:r>
            </a:p>
          </p:txBody>
        </p:sp>
        <p:sp>
          <p:nvSpPr>
            <p:cNvPr id="129" name="Rounded Rectangle 128"/>
            <p:cNvSpPr/>
            <p:nvPr/>
          </p:nvSpPr>
          <p:spPr>
            <a:xfrm>
              <a:off x="637640" y="4200526"/>
              <a:ext cx="1371600" cy="381000"/>
            </a:xfrm>
            <a:prstGeom prst="roundRect">
              <a:avLst/>
            </a:prstGeom>
            <a:grpFill/>
            <a:ln w="9525" cap="flat" cmpd="sng" algn="ctr">
              <a:solidFill>
                <a:schemeClr val="accent1"/>
              </a:solidFill>
              <a:prstDash val="solid"/>
            </a:ln>
            <a:effectLst>
              <a:outerShdw blurRad="40000" dist="23000" dir="5400000" rotWithShape="0">
                <a:srgbClr val="000000">
                  <a:alpha val="35000"/>
                </a:srgbClr>
              </a:outerShdw>
            </a:effectLst>
          </p:spPr>
          <p:txBody>
            <a:bodyPr rtlCol="0" anchor="t" anchorCtr="0"/>
            <a:lstStyle/>
            <a:p>
              <a:pPr algn="ctr"/>
              <a:r>
                <a:rPr lang="en-US" sz="1400" dirty="0">
                  <a:solidFill>
                    <a:schemeClr val="bg1"/>
                  </a:solidFill>
                  <a:effectLst>
                    <a:outerShdw blurRad="38100" dist="38100" dir="2700000" algn="tl">
                      <a:srgbClr val="000000">
                        <a:alpha val="43137"/>
                      </a:srgbClr>
                    </a:outerShdw>
                  </a:effectLst>
                  <a:latin typeface="+mj-lt"/>
                  <a:ea typeface="Segoe UI" pitchFamily="34" charset="0"/>
                  <a:cs typeface="Segoe UI" pitchFamily="34" charset="0"/>
                </a:rPr>
                <a:t>O/S</a:t>
              </a:r>
            </a:p>
          </p:txBody>
        </p:sp>
        <p:sp>
          <p:nvSpPr>
            <p:cNvPr id="130" name="Rounded Rectangle 129"/>
            <p:cNvSpPr/>
            <p:nvPr/>
          </p:nvSpPr>
          <p:spPr>
            <a:xfrm>
              <a:off x="637640" y="3745707"/>
              <a:ext cx="1371600" cy="381000"/>
            </a:xfrm>
            <a:prstGeom prst="roundRect">
              <a:avLst/>
            </a:prstGeom>
            <a:grpFill/>
            <a:ln w="9525" cap="flat" cmpd="sng" algn="ctr">
              <a:solidFill>
                <a:schemeClr val="accent1"/>
              </a:solidFill>
              <a:prstDash val="solid"/>
            </a:ln>
            <a:effectLst>
              <a:outerShdw blurRad="40000" dist="23000" dir="5400000" rotWithShape="0">
                <a:srgbClr val="000000">
                  <a:alpha val="35000"/>
                </a:srgbClr>
              </a:outerShdw>
            </a:effectLst>
          </p:spPr>
          <p:txBody>
            <a:bodyPr rtlCol="0" anchor="t" anchorCtr="0"/>
            <a:lstStyle/>
            <a:p>
              <a:pPr algn="ctr"/>
              <a:r>
                <a:rPr lang="en-US" sz="1400" dirty="0">
                  <a:solidFill>
                    <a:schemeClr val="bg1"/>
                  </a:solidFill>
                  <a:effectLst>
                    <a:outerShdw blurRad="38100" dist="38100" dir="2700000" algn="tl">
                      <a:srgbClr val="000000">
                        <a:alpha val="43137"/>
                      </a:srgbClr>
                    </a:outerShdw>
                  </a:effectLst>
                  <a:latin typeface="+mj-lt"/>
                  <a:ea typeface="Segoe UI" pitchFamily="34" charset="0"/>
                  <a:cs typeface="Segoe UI" pitchFamily="34" charset="0"/>
                </a:rPr>
                <a:t>Middleware</a:t>
              </a:r>
            </a:p>
          </p:txBody>
        </p:sp>
        <p:sp>
          <p:nvSpPr>
            <p:cNvPr id="131" name="Rounded Rectangle 130"/>
            <p:cNvSpPr/>
            <p:nvPr/>
          </p:nvSpPr>
          <p:spPr>
            <a:xfrm>
              <a:off x="637640" y="4655345"/>
              <a:ext cx="1371600" cy="381000"/>
            </a:xfrm>
            <a:prstGeom prst="roundRect">
              <a:avLst/>
            </a:prstGeom>
            <a:grpFill/>
            <a:ln w="9525" cap="flat" cmpd="sng" algn="ctr">
              <a:solidFill>
                <a:schemeClr val="accent1"/>
              </a:solidFill>
              <a:prstDash val="solid"/>
            </a:ln>
            <a:effectLst>
              <a:outerShdw blurRad="40000" dist="23000" dir="5400000" rotWithShape="0">
                <a:srgbClr val="000000">
                  <a:alpha val="35000"/>
                </a:srgbClr>
              </a:outerShdw>
            </a:effectLst>
          </p:spPr>
          <p:txBody>
            <a:bodyPr rtlCol="0" anchor="t" anchorCtr="0"/>
            <a:lstStyle/>
            <a:p>
              <a:pPr algn="ctr"/>
              <a:r>
                <a:rPr lang="en-US" sz="1400" dirty="0">
                  <a:solidFill>
                    <a:schemeClr val="bg1"/>
                  </a:solidFill>
                  <a:effectLst>
                    <a:outerShdw blurRad="38100" dist="38100" dir="2700000" algn="tl">
                      <a:srgbClr val="000000">
                        <a:alpha val="43137"/>
                      </a:srgbClr>
                    </a:outerShdw>
                  </a:effectLst>
                  <a:latin typeface="+mj-lt"/>
                  <a:ea typeface="Segoe UI" pitchFamily="34" charset="0"/>
                  <a:cs typeface="Segoe UI" pitchFamily="34" charset="0"/>
                </a:rPr>
                <a:t>Virtualization</a:t>
              </a:r>
            </a:p>
          </p:txBody>
        </p:sp>
        <p:sp>
          <p:nvSpPr>
            <p:cNvPr id="132" name="Rounded Rectangle 131"/>
            <p:cNvSpPr/>
            <p:nvPr/>
          </p:nvSpPr>
          <p:spPr>
            <a:xfrm>
              <a:off x="637640" y="2836069"/>
              <a:ext cx="1371600" cy="381000"/>
            </a:xfrm>
            <a:prstGeom prst="roundRect">
              <a:avLst/>
            </a:prstGeom>
            <a:grpFill/>
            <a:ln w="9525" cap="flat" cmpd="sng" algn="ctr">
              <a:solidFill>
                <a:schemeClr val="accent1"/>
              </a:solidFill>
              <a:prstDash val="solid"/>
            </a:ln>
            <a:effectLst>
              <a:outerShdw blurRad="40000" dist="23000" dir="5400000" rotWithShape="0">
                <a:srgbClr val="000000">
                  <a:alpha val="35000"/>
                </a:srgbClr>
              </a:outerShdw>
            </a:effectLst>
          </p:spPr>
          <p:txBody>
            <a:bodyPr rtlCol="0" anchor="t" anchorCtr="0"/>
            <a:lstStyle/>
            <a:p>
              <a:pPr algn="ctr"/>
              <a:r>
                <a:rPr lang="en-US" sz="1400" dirty="0">
                  <a:solidFill>
                    <a:schemeClr val="bg1"/>
                  </a:solidFill>
                  <a:effectLst>
                    <a:outerShdw blurRad="38100" dist="38100" dir="2700000" algn="tl">
                      <a:srgbClr val="000000">
                        <a:alpha val="43137"/>
                      </a:srgbClr>
                    </a:outerShdw>
                  </a:effectLst>
                  <a:latin typeface="+mj-lt"/>
                  <a:ea typeface="Segoe UI" pitchFamily="34" charset="0"/>
                  <a:cs typeface="Segoe UI" pitchFamily="34" charset="0"/>
                </a:rPr>
                <a:t>Data</a:t>
              </a:r>
            </a:p>
          </p:txBody>
        </p:sp>
        <p:sp>
          <p:nvSpPr>
            <p:cNvPr id="133" name="Rounded Rectangle 132"/>
            <p:cNvSpPr/>
            <p:nvPr/>
          </p:nvSpPr>
          <p:spPr>
            <a:xfrm>
              <a:off x="637640" y="2381250"/>
              <a:ext cx="1371600" cy="381000"/>
            </a:xfrm>
            <a:prstGeom prst="roundRect">
              <a:avLst/>
            </a:prstGeom>
            <a:grpFill/>
            <a:ln w="9525" cap="flat" cmpd="sng" algn="ctr">
              <a:solidFill>
                <a:schemeClr val="accent1"/>
              </a:solidFill>
              <a:prstDash val="solid"/>
            </a:ln>
            <a:effectLst>
              <a:outerShdw blurRad="40000" dist="23000" dir="5400000" rotWithShape="0">
                <a:srgbClr val="000000">
                  <a:alpha val="35000"/>
                </a:srgbClr>
              </a:outerShdw>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Segoe UI" pitchFamily="34" charset="0"/>
                  <a:cs typeface="Segoe UI" pitchFamily="34" charset="0"/>
                </a:rPr>
                <a:t>Applications</a:t>
              </a:r>
            </a:p>
          </p:txBody>
        </p:sp>
        <p:sp>
          <p:nvSpPr>
            <p:cNvPr id="134" name="Rounded Rectangle 133"/>
            <p:cNvSpPr/>
            <p:nvPr/>
          </p:nvSpPr>
          <p:spPr>
            <a:xfrm>
              <a:off x="637640" y="3290888"/>
              <a:ext cx="1371600" cy="381000"/>
            </a:xfrm>
            <a:prstGeom prst="roundRect">
              <a:avLst/>
            </a:prstGeom>
            <a:grpFill/>
            <a:ln w="9525" cap="flat" cmpd="sng" algn="ctr">
              <a:solidFill>
                <a:schemeClr val="accent1"/>
              </a:solidFill>
              <a:prstDash val="solid"/>
            </a:ln>
            <a:effectLst>
              <a:outerShdw blurRad="40000" dist="23000" dir="5400000" rotWithShape="0">
                <a:srgbClr val="000000">
                  <a:alpha val="35000"/>
                </a:srgbClr>
              </a:outerShdw>
            </a:effectLst>
          </p:spPr>
          <p:txBody>
            <a:bodyPr rtlCol="0" anchor="t" anchorCtr="0"/>
            <a:lstStyle/>
            <a:p>
              <a:pPr algn="ctr"/>
              <a:r>
                <a:rPr lang="en-US" sz="1400" dirty="0">
                  <a:solidFill>
                    <a:schemeClr val="bg1"/>
                  </a:solidFill>
                  <a:effectLst>
                    <a:outerShdw blurRad="38100" dist="38100" dir="2700000" algn="tl">
                      <a:srgbClr val="000000">
                        <a:alpha val="43137"/>
                      </a:srgbClr>
                    </a:outerShdw>
                  </a:effectLst>
                  <a:latin typeface="+mj-lt"/>
                  <a:ea typeface="Segoe UI" pitchFamily="34" charset="0"/>
                  <a:cs typeface="Segoe UI" pitchFamily="34" charset="0"/>
                </a:rPr>
                <a:t>Runtime</a:t>
              </a:r>
            </a:p>
          </p:txBody>
        </p:sp>
      </p:grpSp>
      <p:sp>
        <p:nvSpPr>
          <p:cNvPr id="124" name="Left Brace 123"/>
          <p:cNvSpPr/>
          <p:nvPr/>
        </p:nvSpPr>
        <p:spPr>
          <a:xfrm>
            <a:off x="359654" y="1881039"/>
            <a:ext cx="123225" cy="4055225"/>
          </a:xfrm>
          <a:prstGeom prst="leftBrace">
            <a:avLst>
              <a:gd name="adj1" fmla="val 0"/>
              <a:gd name="adj2" fmla="val 50000"/>
            </a:avLst>
          </a:prstGeom>
          <a:noFill/>
          <a:ln w="19050" cap="flat" cmpd="sng" algn="ctr">
            <a:solidFill>
              <a:schemeClr val="accent1"/>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j-lt"/>
              <a:ea typeface="Segoe UI" pitchFamily="34" charset="0"/>
              <a:cs typeface="Segoe UI" pitchFamily="34" charset="0"/>
            </a:endParaRPr>
          </a:p>
        </p:txBody>
      </p:sp>
      <p:sp>
        <p:nvSpPr>
          <p:cNvPr id="125" name="TextBox 52"/>
          <p:cNvSpPr txBox="1"/>
          <p:nvPr/>
        </p:nvSpPr>
        <p:spPr>
          <a:xfrm>
            <a:off x="0" y="3234884"/>
            <a:ext cx="430887" cy="1272913"/>
          </a:xfrm>
          <a:prstGeom prst="rect">
            <a:avLst/>
          </a:prstGeom>
          <a:noFill/>
          <a:ln>
            <a:noFill/>
          </a:ln>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tx2">
                    <a:lumMod val="50000"/>
                  </a:schemeClr>
                </a:solidFill>
                <a:effectLst/>
                <a:uLnTx/>
                <a:uFillTx/>
                <a:latin typeface="+mj-lt"/>
                <a:ea typeface="Segoe UI" pitchFamily="34" charset="0"/>
                <a:cs typeface="Segoe UI" pitchFamily="34" charset="0"/>
              </a:rPr>
              <a:t>You manage</a:t>
            </a:r>
            <a:endParaRPr kumimoji="0" lang="en-US" sz="1600" b="1" i="0" u="none" strike="noStrike" kern="1200" cap="none" spc="0" normalizeH="0" baseline="0" noProof="0" dirty="0">
              <a:ln>
                <a:noFill/>
              </a:ln>
              <a:solidFill>
                <a:schemeClr val="tx2">
                  <a:lumMod val="50000"/>
                </a:schemeClr>
              </a:solidFill>
              <a:effectLst/>
              <a:uLnTx/>
              <a:uFillTx/>
              <a:latin typeface="+mj-lt"/>
              <a:ea typeface="Segoe UI" pitchFamily="34" charset="0"/>
              <a:cs typeface="Segoe UI" pitchFamily="34" charset="0"/>
            </a:endParaRPr>
          </a:p>
        </p:txBody>
      </p:sp>
      <p:sp>
        <p:nvSpPr>
          <p:cNvPr id="136" name="Rounded Rectangle 135"/>
          <p:cNvSpPr/>
          <p:nvPr/>
        </p:nvSpPr>
        <p:spPr>
          <a:xfrm>
            <a:off x="2554214" y="1292072"/>
            <a:ext cx="1702577" cy="4644192"/>
          </a:xfrm>
          <a:prstGeom prst="roundRect">
            <a:avLst/>
          </a:prstGeom>
          <a:noFill/>
          <a:ln w="9525" cap="flat" cmpd="sng" algn="ctr">
            <a:solidFill>
              <a:schemeClr val="accent1"/>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tx2">
                    <a:lumMod val="50000"/>
                  </a:schemeClr>
                </a:solidFill>
                <a:uLnTx/>
                <a:uFillTx/>
                <a:latin typeface="+mj-lt"/>
                <a:ea typeface="Segoe UI" pitchFamily="34" charset="0"/>
                <a:cs typeface="Segoe UI" pitchFamily="34" charset="0"/>
              </a:rPr>
              <a:t>IaaS</a:t>
            </a:r>
            <a:endParaRPr kumimoji="0" lang="en-US" sz="1600" b="1" i="0" u="none" strike="noStrike" kern="1200" cap="none" spc="0" normalizeH="0" baseline="0" noProof="0" dirty="0" smtClean="0">
              <a:ln>
                <a:noFill/>
              </a:ln>
              <a:solidFill>
                <a:schemeClr val="tx2">
                  <a:lumMod val="50000"/>
                </a:schemeClr>
              </a:solidFill>
              <a:uLnTx/>
              <a:uFillTx/>
              <a:latin typeface="+mj-lt"/>
              <a:ea typeface="Segoe UI" pitchFamily="34" charset="0"/>
              <a:cs typeface="Segoe UI" pitchFamily="34" charset="0"/>
            </a:endParaRPr>
          </a:p>
        </p:txBody>
      </p:sp>
      <p:grpSp>
        <p:nvGrpSpPr>
          <p:cNvPr id="137" name="Group 136"/>
          <p:cNvGrpSpPr/>
          <p:nvPr/>
        </p:nvGrpSpPr>
        <p:grpSpPr>
          <a:xfrm>
            <a:off x="2673448" y="1881039"/>
            <a:ext cx="1464163" cy="4055225"/>
            <a:chOff x="2705100" y="2381250"/>
            <a:chExt cx="1371600" cy="4019550"/>
          </a:xfrm>
        </p:grpSpPr>
        <p:sp>
          <p:nvSpPr>
            <p:cNvPr id="142" name="Rounded Rectangle 141"/>
            <p:cNvSpPr/>
            <p:nvPr/>
          </p:nvSpPr>
          <p:spPr>
            <a:xfrm>
              <a:off x="2705100" y="5564983"/>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Storage</a:t>
              </a:r>
            </a:p>
          </p:txBody>
        </p:sp>
        <p:sp>
          <p:nvSpPr>
            <p:cNvPr id="143" name="Rounded Rectangle 142"/>
            <p:cNvSpPr/>
            <p:nvPr/>
          </p:nvSpPr>
          <p:spPr>
            <a:xfrm>
              <a:off x="2705100" y="5110164"/>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Servers</a:t>
              </a:r>
            </a:p>
          </p:txBody>
        </p:sp>
        <p:sp>
          <p:nvSpPr>
            <p:cNvPr id="144" name="Rounded Rectangle 143"/>
            <p:cNvSpPr/>
            <p:nvPr/>
          </p:nvSpPr>
          <p:spPr>
            <a:xfrm>
              <a:off x="2705100" y="6019800"/>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Networking</a:t>
              </a:r>
            </a:p>
          </p:txBody>
        </p:sp>
        <p:sp>
          <p:nvSpPr>
            <p:cNvPr id="145" name="Rounded Rectangle 144"/>
            <p:cNvSpPr/>
            <p:nvPr/>
          </p:nvSpPr>
          <p:spPr>
            <a:xfrm>
              <a:off x="2705100" y="4200526"/>
              <a:ext cx="1371600" cy="381000"/>
            </a:xfrm>
            <a:prstGeom prst="roundRect">
              <a:avLst/>
            </a:prstGeom>
            <a:gradFill flip="none" rotWithShape="1">
              <a:gsLst>
                <a:gs pos="0">
                  <a:schemeClr val="tx1">
                    <a:lumMod val="95000"/>
                  </a:schemeClr>
                </a:gs>
                <a:gs pos="51000">
                  <a:schemeClr val="bg2">
                    <a:lumMod val="75000"/>
                  </a:schemeClr>
                </a:gs>
                <a:gs pos="100000">
                  <a:schemeClr val="bg2">
                    <a:lumMod val="50000"/>
                    <a:shade val="100000"/>
                    <a:satMod val="115000"/>
                  </a:schemeClr>
                </a:gs>
              </a:gsLst>
              <a:lin ang="16200000" scaled="1"/>
              <a:tileRect/>
            </a:gradFill>
            <a:ln w="9525" cap="flat" cmpd="sng" algn="ctr">
              <a:solidFill>
                <a:schemeClr val="accent1"/>
              </a:solidFill>
              <a:prstDash val="solid"/>
            </a:ln>
            <a:effectLst>
              <a:outerShdw blurRad="40000" dist="23000" dir="5400000" rotWithShape="0">
                <a:srgbClr val="000000">
                  <a:alpha val="35000"/>
                </a:srgbClr>
              </a:outerShdw>
            </a:effectLst>
          </p:spPr>
          <p:txBody>
            <a:bodyPr rtlCol="0" anchor="t" anchorCtr="0"/>
            <a:lstStyle/>
            <a:p>
              <a:pPr algn="ctr"/>
              <a:r>
                <a:rPr lang="en-US" sz="1400" dirty="0">
                  <a:solidFill>
                    <a:schemeClr val="bg1"/>
                  </a:solidFill>
                  <a:effectLst>
                    <a:outerShdw blurRad="38100" dist="38100" dir="2700000" algn="tl">
                      <a:srgbClr val="000000">
                        <a:alpha val="43137"/>
                      </a:srgbClr>
                    </a:outerShdw>
                  </a:effectLst>
                  <a:latin typeface="+mj-lt"/>
                  <a:ea typeface="Segoe UI" pitchFamily="34" charset="0"/>
                  <a:cs typeface="Segoe UI" pitchFamily="34" charset="0"/>
                </a:rPr>
                <a:t>O/S</a:t>
              </a:r>
            </a:p>
          </p:txBody>
        </p:sp>
        <p:sp>
          <p:nvSpPr>
            <p:cNvPr id="146" name="Rounded Rectangle 145"/>
            <p:cNvSpPr/>
            <p:nvPr/>
          </p:nvSpPr>
          <p:spPr>
            <a:xfrm>
              <a:off x="2705100" y="3745707"/>
              <a:ext cx="1371600" cy="381000"/>
            </a:xfrm>
            <a:prstGeom prst="roundRect">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t" anchorCtr="0"/>
            <a:lstStyle/>
            <a:p>
              <a:pPr algn="ctr"/>
              <a:r>
                <a:rPr lang="en-US" sz="1400" dirty="0">
                  <a:solidFill>
                    <a:schemeClr val="bg1"/>
                  </a:solidFill>
                  <a:effectLst>
                    <a:outerShdw blurRad="38100" dist="38100" dir="2700000" algn="tl">
                      <a:srgbClr val="000000">
                        <a:alpha val="43137"/>
                      </a:srgbClr>
                    </a:outerShdw>
                  </a:effectLst>
                  <a:latin typeface="+mj-lt"/>
                  <a:ea typeface="Segoe UI" pitchFamily="34" charset="0"/>
                  <a:cs typeface="Segoe UI" pitchFamily="34" charset="0"/>
                </a:rPr>
                <a:t>Middleware</a:t>
              </a:r>
            </a:p>
          </p:txBody>
        </p:sp>
        <p:sp>
          <p:nvSpPr>
            <p:cNvPr id="147" name="Rounded Rectangle 146"/>
            <p:cNvSpPr/>
            <p:nvPr/>
          </p:nvSpPr>
          <p:spPr>
            <a:xfrm>
              <a:off x="2705100" y="4655345"/>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Virtualization</a:t>
              </a:r>
            </a:p>
          </p:txBody>
        </p:sp>
        <p:sp>
          <p:nvSpPr>
            <p:cNvPr id="148" name="Rounded Rectangle 147"/>
            <p:cNvSpPr/>
            <p:nvPr/>
          </p:nvSpPr>
          <p:spPr>
            <a:xfrm>
              <a:off x="2705100" y="2836069"/>
              <a:ext cx="1371600" cy="381000"/>
            </a:xfrm>
            <a:prstGeom prst="roundRect">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t" anchorCtr="0"/>
            <a:lstStyle/>
            <a:p>
              <a:pPr algn="ctr"/>
              <a:r>
                <a:rPr lang="en-US" sz="1400" dirty="0">
                  <a:solidFill>
                    <a:schemeClr val="bg1"/>
                  </a:solidFill>
                  <a:effectLst>
                    <a:outerShdw blurRad="38100" dist="38100" dir="2700000" algn="tl">
                      <a:srgbClr val="000000">
                        <a:alpha val="43137"/>
                      </a:srgbClr>
                    </a:outerShdw>
                  </a:effectLst>
                  <a:latin typeface="+mj-lt"/>
                  <a:ea typeface="Segoe UI" pitchFamily="34" charset="0"/>
                  <a:cs typeface="Segoe UI" pitchFamily="34" charset="0"/>
                </a:rPr>
                <a:t>Data</a:t>
              </a:r>
            </a:p>
          </p:txBody>
        </p:sp>
        <p:sp>
          <p:nvSpPr>
            <p:cNvPr id="149" name="Rounded Rectangle 148"/>
            <p:cNvSpPr/>
            <p:nvPr/>
          </p:nvSpPr>
          <p:spPr>
            <a:xfrm>
              <a:off x="2705100" y="2381250"/>
              <a:ext cx="1371600" cy="381000"/>
            </a:xfrm>
            <a:prstGeom prst="roundRect">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t" anchorCtr="0"/>
            <a:lstStyle/>
            <a:p>
              <a:pPr algn="ctr"/>
              <a:r>
                <a:rPr lang="en-US" sz="1400" dirty="0">
                  <a:solidFill>
                    <a:schemeClr val="bg1"/>
                  </a:solidFill>
                  <a:effectLst>
                    <a:outerShdw blurRad="38100" dist="38100" dir="2700000" algn="tl">
                      <a:srgbClr val="000000">
                        <a:alpha val="43137"/>
                      </a:srgbClr>
                    </a:outerShdw>
                  </a:effectLst>
                  <a:latin typeface="+mj-lt"/>
                  <a:ea typeface="Segoe UI" pitchFamily="34" charset="0"/>
                  <a:cs typeface="Segoe UI" pitchFamily="34" charset="0"/>
                </a:rPr>
                <a:t>Applications</a:t>
              </a:r>
            </a:p>
          </p:txBody>
        </p:sp>
        <p:sp>
          <p:nvSpPr>
            <p:cNvPr id="150" name="Rounded Rectangle 149"/>
            <p:cNvSpPr/>
            <p:nvPr/>
          </p:nvSpPr>
          <p:spPr>
            <a:xfrm>
              <a:off x="2705100" y="3290888"/>
              <a:ext cx="1371600" cy="381000"/>
            </a:xfrm>
            <a:prstGeom prst="roundRect">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t" anchorCtr="0"/>
            <a:lstStyle/>
            <a:p>
              <a:pPr algn="ctr"/>
              <a:r>
                <a:rPr lang="en-US" sz="1400" dirty="0">
                  <a:solidFill>
                    <a:schemeClr val="bg1"/>
                  </a:solidFill>
                  <a:effectLst>
                    <a:outerShdw blurRad="38100" dist="38100" dir="2700000" algn="tl">
                      <a:srgbClr val="000000">
                        <a:alpha val="43137"/>
                      </a:srgbClr>
                    </a:outerShdw>
                  </a:effectLst>
                  <a:latin typeface="+mj-lt"/>
                  <a:ea typeface="Segoe UI" pitchFamily="34" charset="0"/>
                  <a:cs typeface="Segoe UI" pitchFamily="34" charset="0"/>
                </a:rPr>
                <a:t>Runtime</a:t>
              </a:r>
            </a:p>
          </p:txBody>
        </p:sp>
      </p:grpSp>
      <p:sp>
        <p:nvSpPr>
          <p:cNvPr id="138" name="Left Brace 137"/>
          <p:cNvSpPr/>
          <p:nvPr/>
        </p:nvSpPr>
        <p:spPr>
          <a:xfrm flipH="1">
            <a:off x="4145861" y="3926456"/>
            <a:ext cx="204347" cy="1987043"/>
          </a:xfrm>
          <a:prstGeom prst="leftBrace">
            <a:avLst>
              <a:gd name="adj1" fmla="val 0"/>
              <a:gd name="adj2" fmla="val 50000"/>
            </a:avLst>
          </a:prstGeom>
          <a:noFill/>
          <a:ln w="19050" cap="flat" cmpd="sng" algn="ctr">
            <a:solidFill>
              <a:schemeClr val="accent1"/>
            </a:solidFill>
            <a:prstDash val="solid"/>
          </a:ln>
          <a:effectLst/>
        </p:spPr>
        <p:txBody>
          <a:bodyPr rtlCol="0" anchor="ctr"/>
          <a:lstStyle/>
          <a:p>
            <a:pPr algn="ctr"/>
            <a:endParaRPr lang="en-US" dirty="0">
              <a:solidFill>
                <a:schemeClr val="bg1"/>
              </a:solidFill>
              <a:latin typeface="+mj-lt"/>
              <a:ea typeface="Segoe UI" pitchFamily="34" charset="0"/>
              <a:cs typeface="Segoe UI" pitchFamily="34" charset="0"/>
            </a:endParaRPr>
          </a:p>
        </p:txBody>
      </p:sp>
      <p:sp>
        <p:nvSpPr>
          <p:cNvPr id="139" name="TextBox 56"/>
          <p:cNvSpPr txBox="1"/>
          <p:nvPr/>
        </p:nvSpPr>
        <p:spPr>
          <a:xfrm flipH="1">
            <a:off x="4230783" y="3962206"/>
            <a:ext cx="430887" cy="2023567"/>
          </a:xfrm>
          <a:prstGeom prst="rect">
            <a:avLst/>
          </a:prstGeom>
          <a:noFill/>
          <a:ln>
            <a:noFill/>
          </a:ln>
        </p:spPr>
        <p:txBody>
          <a:bodyPr vert="eaVert" wrap="non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effectLst/>
                <a:uLnTx/>
                <a:uFillTx/>
                <a:latin typeface="Segoe UI" pitchFamily="34" charset="0"/>
                <a:ea typeface="Segoe UI" pitchFamily="34" charset="0"/>
                <a:cs typeface="Segoe UI" pitchFamily="34" charset="0"/>
              </a:defRPr>
            </a:lvl1pPr>
          </a:lstStyle>
          <a:p>
            <a:r>
              <a:rPr lang="en-US" b="1" dirty="0">
                <a:latin typeface="+mj-lt"/>
              </a:rPr>
              <a:t>Managed by vendor</a:t>
            </a:r>
          </a:p>
        </p:txBody>
      </p:sp>
      <p:sp>
        <p:nvSpPr>
          <p:cNvPr id="140" name="Left Brace 139"/>
          <p:cNvSpPr/>
          <p:nvPr/>
        </p:nvSpPr>
        <p:spPr>
          <a:xfrm>
            <a:off x="2549658" y="1881039"/>
            <a:ext cx="90053" cy="2023963"/>
          </a:xfrm>
          <a:prstGeom prst="leftBrace">
            <a:avLst>
              <a:gd name="adj1" fmla="val 0"/>
              <a:gd name="adj2" fmla="val 50000"/>
            </a:avLst>
          </a:prstGeom>
          <a:noFill/>
          <a:ln w="19050" cap="flat" cmpd="sng" algn="ctr">
            <a:solidFill>
              <a:schemeClr val="accent1"/>
            </a:solidFill>
            <a:prstDash val="solid"/>
          </a:ln>
          <a:effectLst/>
        </p:spPr>
        <p:txBody>
          <a:bodyPr rtlCol="0" anchor="ctr"/>
          <a:lstStyle/>
          <a:p>
            <a:pPr algn="ctr"/>
            <a:endParaRPr lang="en-US" dirty="0">
              <a:solidFill>
                <a:schemeClr val="bg1"/>
              </a:solidFill>
              <a:latin typeface="+mj-lt"/>
              <a:ea typeface="Segoe UI" pitchFamily="34" charset="0"/>
              <a:cs typeface="Segoe UI" pitchFamily="34" charset="0"/>
            </a:endParaRPr>
          </a:p>
        </p:txBody>
      </p:sp>
      <p:sp>
        <p:nvSpPr>
          <p:cNvPr id="141" name="TextBox 58"/>
          <p:cNvSpPr txBox="1"/>
          <p:nvPr/>
        </p:nvSpPr>
        <p:spPr>
          <a:xfrm>
            <a:off x="2191081" y="2228118"/>
            <a:ext cx="430887" cy="1272913"/>
          </a:xfrm>
          <a:prstGeom prst="rect">
            <a:avLst/>
          </a:prstGeom>
          <a:noFill/>
          <a:ln>
            <a:noFill/>
          </a:ln>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uLnTx/>
                <a:uFillTx/>
                <a:latin typeface="+mj-lt"/>
                <a:ea typeface="Segoe UI" pitchFamily="34" charset="0"/>
                <a:cs typeface="Segoe UI" pitchFamily="34" charset="0"/>
              </a:rPr>
              <a:t>You manage</a:t>
            </a:r>
            <a:endParaRPr kumimoji="0" lang="en-US" sz="1600" b="1" i="0" u="none" strike="noStrike" kern="1200" cap="none" spc="0" normalizeH="0" baseline="0" noProof="0" dirty="0">
              <a:ln>
                <a:noFill/>
              </a:ln>
              <a:uLnTx/>
              <a:uFillTx/>
              <a:latin typeface="+mj-lt"/>
              <a:ea typeface="Segoe UI" pitchFamily="34" charset="0"/>
              <a:cs typeface="Segoe UI" pitchFamily="34" charset="0"/>
            </a:endParaRPr>
          </a:p>
        </p:txBody>
      </p:sp>
      <p:sp>
        <p:nvSpPr>
          <p:cNvPr id="152" name="TextBox 60"/>
          <p:cNvSpPr txBox="1"/>
          <p:nvPr/>
        </p:nvSpPr>
        <p:spPr>
          <a:xfrm>
            <a:off x="4295721" y="1587130"/>
            <a:ext cx="430887" cy="1272913"/>
          </a:xfrm>
          <a:prstGeom prst="rect">
            <a:avLst/>
          </a:prstGeom>
          <a:noFill/>
          <a:ln>
            <a:noFill/>
          </a:ln>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uLnTx/>
                <a:uFillTx/>
                <a:latin typeface="+mj-lt"/>
                <a:ea typeface="Segoe UI" pitchFamily="34" charset="0"/>
                <a:cs typeface="Segoe UI" pitchFamily="34" charset="0"/>
              </a:rPr>
              <a:t>You manage</a:t>
            </a:r>
            <a:endParaRPr kumimoji="0" lang="en-US" sz="1600" b="1" i="0" u="none" strike="noStrike" kern="1200" cap="none" spc="0" normalizeH="0" baseline="0" noProof="0" dirty="0">
              <a:ln>
                <a:noFill/>
              </a:ln>
              <a:uLnTx/>
              <a:uFillTx/>
              <a:latin typeface="+mj-lt"/>
              <a:ea typeface="Segoe UI" pitchFamily="34" charset="0"/>
              <a:cs typeface="Segoe UI" pitchFamily="34" charset="0"/>
            </a:endParaRPr>
          </a:p>
        </p:txBody>
      </p:sp>
      <p:sp>
        <p:nvSpPr>
          <p:cNvPr id="154" name="Rounded Rectangle 153"/>
          <p:cNvSpPr/>
          <p:nvPr/>
        </p:nvSpPr>
        <p:spPr>
          <a:xfrm>
            <a:off x="4919925" y="1321323"/>
            <a:ext cx="1225855" cy="4613772"/>
          </a:xfrm>
          <a:prstGeom prst="roundRect">
            <a:avLst/>
          </a:prstGeom>
          <a:noFill/>
          <a:ln w="9525" cap="flat" cmpd="sng" algn="ctr">
            <a:solidFill>
              <a:schemeClr val="accent1"/>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tx2">
                    <a:lumMod val="50000"/>
                  </a:schemeClr>
                </a:solidFill>
                <a:uLnTx/>
                <a:uFillTx/>
                <a:latin typeface="+mj-lt"/>
                <a:ea typeface="Segoe UI" pitchFamily="34" charset="0"/>
                <a:cs typeface="Segoe UI" pitchFamily="34" charset="0"/>
              </a:rPr>
              <a:t>PaaS</a:t>
            </a:r>
            <a:endParaRPr kumimoji="0" lang="en-US" sz="1400" b="1" i="0" u="none" strike="noStrike" kern="1200" cap="none" spc="0" normalizeH="0" baseline="0" noProof="0" dirty="0" smtClean="0">
              <a:ln>
                <a:noFill/>
              </a:ln>
              <a:solidFill>
                <a:schemeClr val="tx2">
                  <a:lumMod val="50000"/>
                </a:schemeClr>
              </a:solidFill>
              <a:uLnTx/>
              <a:uFillTx/>
              <a:latin typeface="+mj-lt"/>
              <a:ea typeface="Segoe UI" pitchFamily="34" charset="0"/>
              <a:cs typeface="Segoe UI" pitchFamily="34" charset="0"/>
            </a:endParaRPr>
          </a:p>
        </p:txBody>
      </p:sp>
      <p:sp>
        <p:nvSpPr>
          <p:cNvPr id="155" name="Left Brace 154"/>
          <p:cNvSpPr/>
          <p:nvPr/>
        </p:nvSpPr>
        <p:spPr>
          <a:xfrm flipH="1">
            <a:off x="6273238" y="2792776"/>
            <a:ext cx="187310" cy="3150666"/>
          </a:xfrm>
          <a:prstGeom prst="leftBrace">
            <a:avLst>
              <a:gd name="adj1" fmla="val 0"/>
              <a:gd name="adj2" fmla="val 50000"/>
            </a:avLst>
          </a:prstGeom>
          <a:noFill/>
          <a:ln w="19050" cap="flat" cmpd="sng" algn="ctr">
            <a:solidFill>
              <a:schemeClr val="accent1"/>
            </a:solidFill>
            <a:prstDash val="solid"/>
          </a:ln>
          <a:effectLst/>
        </p:spPr>
        <p:txBody>
          <a:bodyPr rtlCol="0" anchor="ctr"/>
          <a:lstStyle/>
          <a:p>
            <a:pPr algn="ctr"/>
            <a:endParaRPr lang="en-US" dirty="0">
              <a:solidFill>
                <a:schemeClr val="bg1"/>
              </a:solidFill>
              <a:latin typeface="+mj-lt"/>
              <a:ea typeface="Segoe UI" pitchFamily="34" charset="0"/>
              <a:cs typeface="Segoe UI" pitchFamily="34" charset="0"/>
            </a:endParaRPr>
          </a:p>
        </p:txBody>
      </p:sp>
      <p:sp>
        <p:nvSpPr>
          <p:cNvPr id="156" name="TextBox 54"/>
          <p:cNvSpPr txBox="1"/>
          <p:nvPr/>
        </p:nvSpPr>
        <p:spPr>
          <a:xfrm flipH="1">
            <a:off x="6358620" y="3410690"/>
            <a:ext cx="430887" cy="2023567"/>
          </a:xfrm>
          <a:prstGeom prst="rect">
            <a:avLst/>
          </a:prstGeom>
          <a:noFill/>
          <a:ln>
            <a:noFill/>
          </a:ln>
        </p:spPr>
        <p:txBody>
          <a:bodyPr vert="eaVert" wrap="non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effectLst/>
                <a:uLnTx/>
                <a:uFillTx/>
                <a:latin typeface="Segoe UI" pitchFamily="34" charset="0"/>
                <a:ea typeface="Segoe UI" pitchFamily="34" charset="0"/>
                <a:cs typeface="Segoe UI" pitchFamily="34" charset="0"/>
              </a:defRPr>
            </a:lvl1pPr>
          </a:lstStyle>
          <a:p>
            <a:r>
              <a:rPr lang="en-US" b="1" dirty="0">
                <a:latin typeface="+mj-lt"/>
              </a:rPr>
              <a:t>Managed by vendor</a:t>
            </a:r>
          </a:p>
        </p:txBody>
      </p:sp>
      <p:sp>
        <p:nvSpPr>
          <p:cNvPr id="157" name="Left Brace 156"/>
          <p:cNvSpPr/>
          <p:nvPr/>
        </p:nvSpPr>
        <p:spPr>
          <a:xfrm>
            <a:off x="4656167" y="1860651"/>
            <a:ext cx="136206" cy="855249"/>
          </a:xfrm>
          <a:prstGeom prst="leftBrace">
            <a:avLst>
              <a:gd name="adj1" fmla="val 0"/>
              <a:gd name="adj2" fmla="val 50000"/>
            </a:avLst>
          </a:prstGeom>
          <a:noFill/>
          <a:ln w="19050" cap="flat" cmpd="sng" algn="ctr">
            <a:solidFill>
              <a:schemeClr val="accent1"/>
            </a:solidFill>
            <a:prstDash val="solid"/>
          </a:ln>
          <a:effectLst/>
        </p:spPr>
        <p:txBody>
          <a:bodyPr rtlCol="0" anchor="ctr"/>
          <a:lstStyle/>
          <a:p>
            <a:pPr algn="ctr"/>
            <a:endParaRPr lang="en-US" dirty="0">
              <a:solidFill>
                <a:schemeClr val="bg1"/>
              </a:solidFill>
              <a:latin typeface="+mj-lt"/>
              <a:ea typeface="Segoe UI" pitchFamily="34" charset="0"/>
              <a:cs typeface="Segoe UI" pitchFamily="34" charset="0"/>
            </a:endParaRPr>
          </a:p>
        </p:txBody>
      </p:sp>
      <p:grpSp>
        <p:nvGrpSpPr>
          <p:cNvPr id="158" name="Group 157"/>
          <p:cNvGrpSpPr/>
          <p:nvPr/>
        </p:nvGrpSpPr>
        <p:grpSpPr>
          <a:xfrm>
            <a:off x="4800798" y="1879871"/>
            <a:ext cx="1464163" cy="4055226"/>
            <a:chOff x="4857690" y="2381250"/>
            <a:chExt cx="1371600" cy="4019550"/>
          </a:xfrm>
        </p:grpSpPr>
        <p:sp>
          <p:nvSpPr>
            <p:cNvPr id="159" name="Rounded Rectangle 158"/>
            <p:cNvSpPr/>
            <p:nvPr/>
          </p:nvSpPr>
          <p:spPr>
            <a:xfrm>
              <a:off x="4857690" y="5564983"/>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Storage</a:t>
              </a:r>
            </a:p>
          </p:txBody>
        </p:sp>
        <p:sp>
          <p:nvSpPr>
            <p:cNvPr id="160" name="Rounded Rectangle 159"/>
            <p:cNvSpPr/>
            <p:nvPr/>
          </p:nvSpPr>
          <p:spPr>
            <a:xfrm>
              <a:off x="4857690" y="5110164"/>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Servers</a:t>
              </a:r>
            </a:p>
          </p:txBody>
        </p:sp>
        <p:sp>
          <p:nvSpPr>
            <p:cNvPr id="161" name="Rounded Rectangle 160"/>
            <p:cNvSpPr/>
            <p:nvPr/>
          </p:nvSpPr>
          <p:spPr>
            <a:xfrm>
              <a:off x="4857690" y="6019800"/>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Networking</a:t>
              </a:r>
            </a:p>
          </p:txBody>
        </p:sp>
        <p:sp>
          <p:nvSpPr>
            <p:cNvPr id="162" name="Rounded Rectangle 161"/>
            <p:cNvSpPr/>
            <p:nvPr/>
          </p:nvSpPr>
          <p:spPr>
            <a:xfrm>
              <a:off x="4857690" y="4200526"/>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O/S</a:t>
              </a:r>
            </a:p>
          </p:txBody>
        </p:sp>
        <p:sp>
          <p:nvSpPr>
            <p:cNvPr id="163" name="Rounded Rectangle 162"/>
            <p:cNvSpPr/>
            <p:nvPr/>
          </p:nvSpPr>
          <p:spPr>
            <a:xfrm>
              <a:off x="4857690" y="3745707"/>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Middleware</a:t>
              </a:r>
            </a:p>
          </p:txBody>
        </p:sp>
        <p:sp>
          <p:nvSpPr>
            <p:cNvPr id="164" name="Rounded Rectangle 163"/>
            <p:cNvSpPr/>
            <p:nvPr/>
          </p:nvSpPr>
          <p:spPr>
            <a:xfrm>
              <a:off x="4857690" y="4655345"/>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Virtualization</a:t>
              </a:r>
            </a:p>
          </p:txBody>
        </p:sp>
        <p:sp>
          <p:nvSpPr>
            <p:cNvPr id="165" name="Rounded Rectangle 164"/>
            <p:cNvSpPr/>
            <p:nvPr/>
          </p:nvSpPr>
          <p:spPr>
            <a:xfrm>
              <a:off x="4857690" y="2381250"/>
              <a:ext cx="1371600" cy="381000"/>
            </a:xfrm>
            <a:prstGeom prst="roundRect">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t" anchorCtr="0"/>
            <a:lstStyle/>
            <a:p>
              <a:pPr algn="ctr"/>
              <a:r>
                <a:rPr lang="en-US" sz="1400" dirty="0">
                  <a:solidFill>
                    <a:schemeClr val="bg1"/>
                  </a:solidFill>
                  <a:effectLst>
                    <a:outerShdw blurRad="38100" dist="38100" dir="2700000" algn="tl">
                      <a:srgbClr val="000000">
                        <a:alpha val="43137"/>
                      </a:srgbClr>
                    </a:outerShdw>
                  </a:effectLst>
                  <a:latin typeface="+mj-lt"/>
                  <a:ea typeface="Segoe UI" pitchFamily="34" charset="0"/>
                  <a:cs typeface="Segoe UI" pitchFamily="34" charset="0"/>
                </a:rPr>
                <a:t>Applications</a:t>
              </a:r>
            </a:p>
          </p:txBody>
        </p:sp>
        <p:sp>
          <p:nvSpPr>
            <p:cNvPr id="166" name="Rounded Rectangle 165"/>
            <p:cNvSpPr/>
            <p:nvPr/>
          </p:nvSpPr>
          <p:spPr>
            <a:xfrm>
              <a:off x="4857690" y="3290888"/>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j-lt"/>
                  <a:ea typeface="Segoe UI" pitchFamily="34" charset="0"/>
                  <a:cs typeface="Segoe UI" pitchFamily="34" charset="0"/>
                </a:rPr>
                <a:t>Runtime</a:t>
              </a:r>
            </a:p>
          </p:txBody>
        </p:sp>
        <p:sp>
          <p:nvSpPr>
            <p:cNvPr id="167" name="Rounded Rectangle 166"/>
            <p:cNvSpPr/>
            <p:nvPr/>
          </p:nvSpPr>
          <p:spPr>
            <a:xfrm>
              <a:off x="4857690" y="2836069"/>
              <a:ext cx="1371600" cy="381000"/>
            </a:xfrm>
            <a:prstGeom prst="roundRect">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t" anchorCtr="0"/>
            <a:lstStyle/>
            <a:p>
              <a:pPr algn="ctr"/>
              <a:r>
                <a:rPr lang="en-US" sz="1400" dirty="0">
                  <a:solidFill>
                    <a:schemeClr val="bg1"/>
                  </a:solidFill>
                  <a:effectLst>
                    <a:outerShdw blurRad="38100" dist="38100" dir="2700000" algn="tl">
                      <a:srgbClr val="000000">
                        <a:alpha val="43137"/>
                      </a:srgbClr>
                    </a:outerShdw>
                  </a:effectLst>
                  <a:latin typeface="+mj-lt"/>
                  <a:ea typeface="Segoe UI" pitchFamily="34" charset="0"/>
                  <a:cs typeface="Segoe UI" pitchFamily="34" charset="0"/>
                </a:rPr>
                <a:t>Data</a:t>
              </a:r>
            </a:p>
          </p:txBody>
        </p:sp>
      </p:grpSp>
      <p:sp>
        <p:nvSpPr>
          <p:cNvPr id="169" name="Rounded Rectangle 168"/>
          <p:cNvSpPr/>
          <p:nvPr/>
        </p:nvSpPr>
        <p:spPr>
          <a:xfrm>
            <a:off x="6981704" y="1318322"/>
            <a:ext cx="1225855" cy="4616932"/>
          </a:xfrm>
          <a:prstGeom prst="roundRect">
            <a:avLst/>
          </a:prstGeom>
          <a:noFill/>
          <a:ln w="9525" cap="flat" cmpd="sng" algn="ctr">
            <a:solidFill>
              <a:schemeClr val="accent1"/>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tx2">
                    <a:lumMod val="50000"/>
                  </a:schemeClr>
                </a:solidFill>
                <a:uLnTx/>
                <a:uFillTx/>
                <a:latin typeface="+mj-lt"/>
                <a:ea typeface="Segoe UI" pitchFamily="34" charset="0"/>
                <a:cs typeface="Segoe UI" pitchFamily="34" charset="0"/>
              </a:rPr>
              <a:t>SaaS</a:t>
            </a:r>
            <a:endParaRPr kumimoji="0" lang="en-US" sz="1400" b="1" i="0" u="none" strike="noStrike" kern="1200" cap="none" spc="0" normalizeH="0" baseline="0" noProof="0" dirty="0" smtClean="0">
              <a:ln>
                <a:noFill/>
              </a:ln>
              <a:solidFill>
                <a:schemeClr val="tx2">
                  <a:lumMod val="50000"/>
                </a:schemeClr>
              </a:solidFill>
              <a:uLnTx/>
              <a:uFillTx/>
              <a:latin typeface="+mj-lt"/>
              <a:ea typeface="Segoe UI" pitchFamily="34" charset="0"/>
              <a:cs typeface="Segoe UI" pitchFamily="34" charset="0"/>
            </a:endParaRPr>
          </a:p>
        </p:txBody>
      </p:sp>
      <p:sp>
        <p:nvSpPr>
          <p:cNvPr id="170" name="Left Brace 169"/>
          <p:cNvSpPr/>
          <p:nvPr/>
        </p:nvSpPr>
        <p:spPr>
          <a:xfrm flipH="1">
            <a:off x="8335104" y="1860810"/>
            <a:ext cx="178797" cy="4082790"/>
          </a:xfrm>
          <a:prstGeom prst="leftBrace">
            <a:avLst>
              <a:gd name="adj1" fmla="val 0"/>
              <a:gd name="adj2" fmla="val 50000"/>
            </a:avLst>
          </a:prstGeom>
          <a:noFill/>
          <a:ln w="19050" cap="flat" cmpd="sng" algn="ctr">
            <a:solidFill>
              <a:schemeClr val="accent1"/>
            </a:solidFill>
            <a:prstDash val="solid"/>
          </a:ln>
          <a:effectLst/>
        </p:spPr>
        <p:txBody>
          <a:bodyPr rtlCol="0" anchor="ctr"/>
          <a:lstStyle/>
          <a:p>
            <a:pPr algn="ctr"/>
            <a:endParaRPr lang="en-US" dirty="0">
              <a:solidFill>
                <a:schemeClr val="bg1"/>
              </a:solidFill>
              <a:latin typeface="+mj-lt"/>
              <a:ea typeface="Segoe UI" pitchFamily="34" charset="0"/>
              <a:cs typeface="Segoe UI" pitchFamily="34" charset="0"/>
            </a:endParaRPr>
          </a:p>
        </p:txBody>
      </p:sp>
      <p:sp>
        <p:nvSpPr>
          <p:cNvPr id="171" name="TextBox 64"/>
          <p:cNvSpPr txBox="1"/>
          <p:nvPr/>
        </p:nvSpPr>
        <p:spPr>
          <a:xfrm flipH="1">
            <a:off x="8430077" y="2945484"/>
            <a:ext cx="430887" cy="2023567"/>
          </a:xfrm>
          <a:prstGeom prst="rect">
            <a:avLst/>
          </a:prstGeom>
          <a:noFill/>
          <a:ln>
            <a:noFill/>
          </a:ln>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uLnTx/>
                <a:uFillTx/>
                <a:latin typeface="+mj-lt"/>
                <a:ea typeface="Segoe UI" pitchFamily="34" charset="0"/>
                <a:cs typeface="Segoe UI" pitchFamily="34" charset="0"/>
              </a:rPr>
              <a:t>Managed by vendor</a:t>
            </a:r>
          </a:p>
        </p:txBody>
      </p:sp>
      <p:grpSp>
        <p:nvGrpSpPr>
          <p:cNvPr id="172" name="Group 171"/>
          <p:cNvGrpSpPr/>
          <p:nvPr/>
        </p:nvGrpSpPr>
        <p:grpSpPr>
          <a:xfrm>
            <a:off x="6862577" y="1880030"/>
            <a:ext cx="1464162" cy="4055225"/>
            <a:chOff x="6991290" y="2381250"/>
            <a:chExt cx="1371600" cy="4019550"/>
          </a:xfrm>
        </p:grpSpPr>
        <p:sp>
          <p:nvSpPr>
            <p:cNvPr id="173" name="Rounded Rectangle 172"/>
            <p:cNvSpPr/>
            <p:nvPr/>
          </p:nvSpPr>
          <p:spPr>
            <a:xfrm>
              <a:off x="6991290" y="5564983"/>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Storage</a:t>
              </a:r>
            </a:p>
          </p:txBody>
        </p:sp>
        <p:sp>
          <p:nvSpPr>
            <p:cNvPr id="174" name="Rounded Rectangle 173"/>
            <p:cNvSpPr/>
            <p:nvPr/>
          </p:nvSpPr>
          <p:spPr>
            <a:xfrm>
              <a:off x="6991290" y="5110164"/>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Servers</a:t>
              </a:r>
            </a:p>
          </p:txBody>
        </p:sp>
        <p:sp>
          <p:nvSpPr>
            <p:cNvPr id="175" name="Rounded Rectangle 174"/>
            <p:cNvSpPr/>
            <p:nvPr/>
          </p:nvSpPr>
          <p:spPr>
            <a:xfrm>
              <a:off x="6991290" y="6019800"/>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Networking</a:t>
              </a:r>
            </a:p>
          </p:txBody>
        </p:sp>
        <p:sp>
          <p:nvSpPr>
            <p:cNvPr id="176" name="Rounded Rectangle 175"/>
            <p:cNvSpPr/>
            <p:nvPr/>
          </p:nvSpPr>
          <p:spPr>
            <a:xfrm>
              <a:off x="6991290" y="4200526"/>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O/S</a:t>
              </a:r>
            </a:p>
          </p:txBody>
        </p:sp>
        <p:sp>
          <p:nvSpPr>
            <p:cNvPr id="177" name="Rounded Rectangle 176"/>
            <p:cNvSpPr/>
            <p:nvPr/>
          </p:nvSpPr>
          <p:spPr>
            <a:xfrm>
              <a:off x="6991290" y="3745707"/>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Middleware</a:t>
              </a:r>
            </a:p>
          </p:txBody>
        </p:sp>
        <p:sp>
          <p:nvSpPr>
            <p:cNvPr id="178" name="Rounded Rectangle 177"/>
            <p:cNvSpPr/>
            <p:nvPr/>
          </p:nvSpPr>
          <p:spPr>
            <a:xfrm>
              <a:off x="6991290" y="4655345"/>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Virtualization</a:t>
              </a:r>
            </a:p>
          </p:txBody>
        </p:sp>
        <p:sp>
          <p:nvSpPr>
            <p:cNvPr id="179" name="Rounded Rectangle 178"/>
            <p:cNvSpPr/>
            <p:nvPr/>
          </p:nvSpPr>
          <p:spPr>
            <a:xfrm>
              <a:off x="6991290" y="2381250"/>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Applications</a:t>
              </a:r>
            </a:p>
          </p:txBody>
        </p:sp>
        <p:sp>
          <p:nvSpPr>
            <p:cNvPr id="180" name="Rounded Rectangle 179"/>
            <p:cNvSpPr/>
            <p:nvPr/>
          </p:nvSpPr>
          <p:spPr>
            <a:xfrm>
              <a:off x="6991290" y="3290888"/>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j-lt"/>
                  <a:ea typeface="Segoe UI" pitchFamily="34" charset="0"/>
                  <a:cs typeface="Segoe UI" pitchFamily="34" charset="0"/>
                </a:rPr>
                <a:t>Runtime</a:t>
              </a:r>
            </a:p>
          </p:txBody>
        </p:sp>
        <p:sp>
          <p:nvSpPr>
            <p:cNvPr id="181" name="Rounded Rectangle 180"/>
            <p:cNvSpPr/>
            <p:nvPr/>
          </p:nvSpPr>
          <p:spPr>
            <a:xfrm>
              <a:off x="6991290" y="2836069"/>
              <a:ext cx="1371600" cy="381000"/>
            </a:xfrm>
            <a:prstGeom prst="round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chemeClr val="accent1"/>
              </a:solidFill>
              <a:prstDash val="solid"/>
            </a:ln>
            <a:effectLst>
              <a:outerShdw blurRad="40000" dist="20000" dir="5400000" rotWithShape="0">
                <a:srgbClr val="000000">
                  <a:alpha val="38000"/>
                </a:srgbClr>
              </a:outerShdw>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Data</a:t>
              </a:r>
            </a:p>
          </p:txBody>
        </p:sp>
      </p:grpSp>
    </p:spTree>
    <p:extLst>
      <p:ext uri="{BB962C8B-B14F-4D97-AF65-F5344CB8AC3E}">
        <p14:creationId xmlns:p14="http://schemas.microsoft.com/office/powerpoint/2010/main" val="24947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par>
                                <p:cTn id="8" presetID="10" presetClass="entr" presetSubtype="0" fill="hold" nodeType="withEffect">
                                  <p:stCondLst>
                                    <p:cond delay="0"/>
                                  </p:stCondLst>
                                  <p:childTnLst>
                                    <p:set>
                                      <p:cBhvr>
                                        <p:cTn id="9" dur="1" fill="hold">
                                          <p:stCondLst>
                                            <p:cond delay="0"/>
                                          </p:stCondLst>
                                        </p:cTn>
                                        <p:tgtEl>
                                          <p:spTgt spid="137"/>
                                        </p:tgtEl>
                                        <p:attrNameLst>
                                          <p:attrName>style.visibility</p:attrName>
                                        </p:attrNameLst>
                                      </p:cBhvr>
                                      <p:to>
                                        <p:strVal val="visible"/>
                                      </p:to>
                                    </p:set>
                                    <p:animEffect transition="in" filter="fade">
                                      <p:cBhvr>
                                        <p:cTn id="10" dur="500"/>
                                        <p:tgtEl>
                                          <p:spTgt spid="1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1"/>
                                        </p:tgtEl>
                                        <p:attrNameLst>
                                          <p:attrName>style.visibility</p:attrName>
                                        </p:attrNameLst>
                                      </p:cBhvr>
                                      <p:to>
                                        <p:strVal val="visible"/>
                                      </p:to>
                                    </p:set>
                                    <p:animEffect transition="in" filter="fade">
                                      <p:cBhvr>
                                        <p:cTn id="13" dur="500"/>
                                        <p:tgtEl>
                                          <p:spTgt spid="1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9"/>
                                        </p:tgtEl>
                                        <p:attrNameLst>
                                          <p:attrName>style.visibility</p:attrName>
                                        </p:attrNameLst>
                                      </p:cBhvr>
                                      <p:to>
                                        <p:strVal val="visible"/>
                                      </p:to>
                                    </p:set>
                                    <p:animEffect transition="in" filter="fade">
                                      <p:cBhvr>
                                        <p:cTn id="16" dur="500"/>
                                        <p:tgtEl>
                                          <p:spTgt spid="1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8"/>
                                        </p:tgtEl>
                                        <p:attrNameLst>
                                          <p:attrName>style.visibility</p:attrName>
                                        </p:attrNameLst>
                                      </p:cBhvr>
                                      <p:to>
                                        <p:strVal val="visible"/>
                                      </p:to>
                                    </p:set>
                                    <p:animEffect transition="in" filter="fade">
                                      <p:cBhvr>
                                        <p:cTn id="19" dur="500"/>
                                        <p:tgtEl>
                                          <p:spTgt spid="1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0"/>
                                        </p:tgtEl>
                                        <p:attrNameLst>
                                          <p:attrName>style.visibility</p:attrName>
                                        </p:attrNameLst>
                                      </p:cBhvr>
                                      <p:to>
                                        <p:strVal val="visible"/>
                                      </p:to>
                                    </p:set>
                                    <p:animEffect transition="in" filter="fade">
                                      <p:cBhvr>
                                        <p:cTn id="22" dur="500"/>
                                        <p:tgtEl>
                                          <p:spTgt spid="1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4"/>
                                        </p:tgtEl>
                                        <p:attrNameLst>
                                          <p:attrName>style.visibility</p:attrName>
                                        </p:attrNameLst>
                                      </p:cBhvr>
                                      <p:to>
                                        <p:strVal val="visible"/>
                                      </p:to>
                                    </p:set>
                                    <p:animEffect transition="in" filter="fade">
                                      <p:cBhvr>
                                        <p:cTn id="27" dur="500"/>
                                        <p:tgtEl>
                                          <p:spTgt spid="15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5"/>
                                        </p:tgtEl>
                                        <p:attrNameLst>
                                          <p:attrName>style.visibility</p:attrName>
                                        </p:attrNameLst>
                                      </p:cBhvr>
                                      <p:to>
                                        <p:strVal val="visible"/>
                                      </p:to>
                                    </p:set>
                                    <p:animEffect transition="in" filter="fade">
                                      <p:cBhvr>
                                        <p:cTn id="30" dur="500"/>
                                        <p:tgtEl>
                                          <p:spTgt spid="15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7"/>
                                        </p:tgtEl>
                                        <p:attrNameLst>
                                          <p:attrName>style.visibility</p:attrName>
                                        </p:attrNameLst>
                                      </p:cBhvr>
                                      <p:to>
                                        <p:strVal val="visible"/>
                                      </p:to>
                                    </p:set>
                                    <p:animEffect transition="in" filter="fade">
                                      <p:cBhvr>
                                        <p:cTn id="33" dur="500"/>
                                        <p:tgtEl>
                                          <p:spTgt spid="157"/>
                                        </p:tgtEl>
                                      </p:cBhvr>
                                    </p:animEffect>
                                  </p:childTnLst>
                                </p:cTn>
                              </p:par>
                              <p:par>
                                <p:cTn id="34" presetID="10" presetClass="entr" presetSubtype="0" fill="hold" nodeType="withEffect">
                                  <p:stCondLst>
                                    <p:cond delay="0"/>
                                  </p:stCondLst>
                                  <p:childTnLst>
                                    <p:set>
                                      <p:cBhvr>
                                        <p:cTn id="35" dur="1" fill="hold">
                                          <p:stCondLst>
                                            <p:cond delay="0"/>
                                          </p:stCondLst>
                                        </p:cTn>
                                        <p:tgtEl>
                                          <p:spTgt spid="158"/>
                                        </p:tgtEl>
                                        <p:attrNameLst>
                                          <p:attrName>style.visibility</p:attrName>
                                        </p:attrNameLst>
                                      </p:cBhvr>
                                      <p:to>
                                        <p:strVal val="visible"/>
                                      </p:to>
                                    </p:set>
                                    <p:animEffect transition="in" filter="fade">
                                      <p:cBhvr>
                                        <p:cTn id="36" dur="500"/>
                                        <p:tgtEl>
                                          <p:spTgt spid="1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fade">
                                      <p:cBhvr>
                                        <p:cTn id="39" dur="500"/>
                                        <p:tgtEl>
                                          <p:spTgt spid="15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6"/>
                                        </p:tgtEl>
                                        <p:attrNameLst>
                                          <p:attrName>style.visibility</p:attrName>
                                        </p:attrNameLst>
                                      </p:cBhvr>
                                      <p:to>
                                        <p:strVal val="visible"/>
                                      </p:to>
                                    </p:set>
                                    <p:animEffect transition="in" filter="fade">
                                      <p:cBhvr>
                                        <p:cTn id="42" dur="500"/>
                                        <p:tgtEl>
                                          <p:spTgt spid="1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9"/>
                                        </p:tgtEl>
                                        <p:attrNameLst>
                                          <p:attrName>style.visibility</p:attrName>
                                        </p:attrNameLst>
                                      </p:cBhvr>
                                      <p:to>
                                        <p:strVal val="visible"/>
                                      </p:to>
                                    </p:set>
                                    <p:animEffect transition="in" filter="fade">
                                      <p:cBhvr>
                                        <p:cTn id="47" dur="500"/>
                                        <p:tgtEl>
                                          <p:spTgt spid="16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0"/>
                                        </p:tgtEl>
                                        <p:attrNameLst>
                                          <p:attrName>style.visibility</p:attrName>
                                        </p:attrNameLst>
                                      </p:cBhvr>
                                      <p:to>
                                        <p:strVal val="visible"/>
                                      </p:to>
                                    </p:set>
                                    <p:animEffect transition="in" filter="fade">
                                      <p:cBhvr>
                                        <p:cTn id="50" dur="500"/>
                                        <p:tgtEl>
                                          <p:spTgt spid="17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1"/>
                                        </p:tgtEl>
                                        <p:attrNameLst>
                                          <p:attrName>style.visibility</p:attrName>
                                        </p:attrNameLst>
                                      </p:cBhvr>
                                      <p:to>
                                        <p:strVal val="visible"/>
                                      </p:to>
                                    </p:set>
                                    <p:animEffect transition="in" filter="fade">
                                      <p:cBhvr>
                                        <p:cTn id="53" dur="500"/>
                                        <p:tgtEl>
                                          <p:spTgt spid="171"/>
                                        </p:tgtEl>
                                      </p:cBhvr>
                                    </p:animEffect>
                                  </p:childTnLst>
                                </p:cTn>
                              </p:par>
                              <p:par>
                                <p:cTn id="54" presetID="10" presetClass="entr" presetSubtype="0" fill="hold" nodeType="withEffect">
                                  <p:stCondLst>
                                    <p:cond delay="0"/>
                                  </p:stCondLst>
                                  <p:childTnLst>
                                    <p:set>
                                      <p:cBhvr>
                                        <p:cTn id="55" dur="1" fill="hold">
                                          <p:stCondLst>
                                            <p:cond delay="0"/>
                                          </p:stCondLst>
                                        </p:cTn>
                                        <p:tgtEl>
                                          <p:spTgt spid="172"/>
                                        </p:tgtEl>
                                        <p:attrNameLst>
                                          <p:attrName>style.visibility</p:attrName>
                                        </p:attrNameLst>
                                      </p:cBhvr>
                                      <p:to>
                                        <p:strVal val="visible"/>
                                      </p:to>
                                    </p:set>
                                    <p:animEffect transition="in" filter="fade">
                                      <p:cBhvr>
                                        <p:cTn id="56" dur="500"/>
                                        <p:tgtEl>
                                          <p:spTgt spid="17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20"/>
                                        </p:tgtEl>
                                        <p:attrNameLst>
                                          <p:attrName>style.visibility</p:attrName>
                                        </p:attrNameLst>
                                      </p:cBhvr>
                                      <p:to>
                                        <p:strVal val="visible"/>
                                      </p:to>
                                    </p:set>
                                    <p:animEffect transition="in" filter="fade">
                                      <p:cBhvr>
                                        <p:cTn id="61" dur="500"/>
                                        <p:tgtEl>
                                          <p:spTgt spid="1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9"/>
                                        </p:tgtEl>
                                        <p:attrNameLst>
                                          <p:attrName>style.visibility</p:attrName>
                                        </p:attrNameLst>
                                      </p:cBhvr>
                                      <p:to>
                                        <p:strVal val="visible"/>
                                      </p:to>
                                    </p:set>
                                    <p:animEffect transition="in" filter="fade">
                                      <p:cBhvr>
                                        <p:cTn id="64"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animBg="1"/>
      <p:bldP spid="136" grpId="0" animBg="1"/>
      <p:bldP spid="138" grpId="0" animBg="1"/>
      <p:bldP spid="139" grpId="0"/>
      <p:bldP spid="140" grpId="0" animBg="1"/>
      <p:bldP spid="141" grpId="0"/>
      <p:bldP spid="152" grpId="0"/>
      <p:bldP spid="154" grpId="0" animBg="1"/>
      <p:bldP spid="155" grpId="0" animBg="1"/>
      <p:bldP spid="156" grpId="0"/>
      <p:bldP spid="157" grpId="0" animBg="1"/>
      <p:bldP spid="169" grpId="0" animBg="1"/>
      <p:bldP spid="170" grpId="0" animBg="1"/>
      <p:bldP spid="1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bwMode="invGray">
          <a:xfrm>
            <a:off x="-286025" y="4114802"/>
            <a:ext cx="9247271" cy="1995703"/>
          </a:xfrm>
          <a:prstGeom prst="rect">
            <a:avLst/>
          </a:prstGeom>
          <a:gradFill>
            <a:gsLst>
              <a:gs pos="0">
                <a:srgbClr val="000000">
                  <a:alpha val="0"/>
                </a:srgbClr>
              </a:gs>
              <a:gs pos="50000">
                <a:srgbClr val="000000">
                  <a:alpha val="40000"/>
                </a:srgbClr>
              </a:gs>
              <a:gs pos="100000">
                <a:srgbClr val="000000">
                  <a:alpha val="0"/>
                </a:srgbClr>
              </a:gs>
            </a:gsLst>
            <a:lin ang="0" scaled="0"/>
          </a:gradFill>
          <a:ln w="12700" cap="flat" cmpd="thickThin" algn="ctr">
            <a:gradFill>
              <a:gsLst>
                <a:gs pos="0">
                  <a:srgbClr val="FFFFFF">
                    <a:alpha val="0"/>
                  </a:srgbClr>
                </a:gs>
                <a:gs pos="50000">
                  <a:srgbClr val="FFFFFF"/>
                </a:gs>
                <a:gs pos="100000">
                  <a:srgbClr val="FFFFFF">
                    <a:alpha val="0"/>
                  </a:srgbClr>
                </a:gs>
              </a:gsLst>
              <a:lin ang="0" scaled="0"/>
            </a:gradFill>
            <a:prstDash val="solid"/>
          </a:ln>
          <a:effectLst>
            <a:reflection blurRad="6350" stA="52000" endA="300" endPos="35000" dir="5400000" sy="-100000" algn="bl" rotWithShape="0"/>
          </a:effectLst>
        </p:spPr>
        <p:txBody>
          <a:bodyPr rtlCol="0" anchor="ctr"/>
          <a:lstStyle/>
          <a:p>
            <a:pPr algn="ctr" defTabSz="914400">
              <a:defRPr/>
            </a:pPr>
            <a:endParaRPr lang="en-US" sz="1050" kern="0" dirty="0">
              <a:solidFill>
                <a:schemeClr val="bg1"/>
              </a:solidFill>
              <a:latin typeface="+mj-lt"/>
            </a:endParaRPr>
          </a:p>
        </p:txBody>
      </p:sp>
      <p:sp>
        <p:nvSpPr>
          <p:cNvPr id="71" name="Rectangle 70"/>
          <p:cNvSpPr/>
          <p:nvPr/>
        </p:nvSpPr>
        <p:spPr bwMode="auto">
          <a:xfrm>
            <a:off x="6124016" y="4230211"/>
            <a:ext cx="2837229" cy="1935332"/>
          </a:xfrm>
          <a:prstGeom prst="rect">
            <a:avLst/>
          </a:prstGeom>
          <a:gradFill flip="none" rotWithShape="1">
            <a:gsLst>
              <a:gs pos="100000">
                <a:schemeClr val="accent1"/>
              </a:gs>
              <a:gs pos="0">
                <a:srgbClr val="000000">
                  <a:alpha val="0"/>
                </a:srgbClr>
              </a:gs>
              <a:gs pos="33000">
                <a:schemeClr val="tx1">
                  <a:alpha val="0"/>
                </a:schemeClr>
              </a:gs>
              <a:gs pos="86000">
                <a:schemeClr val="tx2">
                  <a:alpha val="72000"/>
                </a:schemeClr>
              </a:gs>
            </a:gsLst>
            <a:lin ang="16200000" scaled="0"/>
            <a:tileRect/>
          </a:gradFill>
          <a:ln w="12700">
            <a:gradFill flip="none" rotWithShape="1">
              <a:gsLst>
                <a:gs pos="0">
                  <a:srgbClr val="FFFFFF">
                    <a:alpha val="0"/>
                  </a:srgbClr>
                </a:gs>
                <a:gs pos="50000">
                  <a:srgbClr val="FFFFFF">
                    <a:alpha val="50000"/>
                  </a:srgbClr>
                </a:gs>
                <a:gs pos="70000">
                  <a:schemeClr val="bg2"/>
                </a:gs>
                <a:gs pos="100000">
                  <a:srgbClr val="FFC000">
                    <a:tint val="23500"/>
                    <a:satMod val="160000"/>
                    <a:alpha val="0"/>
                  </a:srgbClr>
                </a:gs>
              </a:gsLst>
              <a:lin ang="5400000" scaled="0"/>
              <a:tileRect/>
            </a:gradFill>
            <a:round/>
            <a:headEnd/>
            <a:tailEnd/>
          </a:ln>
          <a:effectLst>
            <a:outerShdw blurRad="101600" sx="102000" sy="102000" algn="ctr" rotWithShape="0">
              <a:prstClr val="black">
                <a:alpha val="47000"/>
              </a:prstClr>
            </a:outerShdw>
          </a:effectLst>
        </p:spPr>
        <p:txBody>
          <a:bodyPr vert="horz" wrap="square" lIns="670443" tIns="121899" rIns="121899" bIns="0" numCol="1" anchor="ctr" anchorCtr="0" compatLnSpc="1">
            <a:prstTxWarp prst="textNoShape">
              <a:avLst/>
            </a:prstTxWarp>
          </a:bodyPr>
          <a:lstStyle/>
          <a:p>
            <a:pPr algn="ctr" defTabSz="1218987" fontAlgn="base">
              <a:lnSpc>
                <a:spcPct val="85000"/>
              </a:lnSpc>
              <a:spcBef>
                <a:spcPct val="0"/>
              </a:spcBef>
              <a:spcAft>
                <a:spcPct val="0"/>
              </a:spcAft>
              <a:buSzPct val="120000"/>
            </a:pPr>
            <a:endParaRPr lang="en-US" sz="4800" dirty="0">
              <a:solidFill>
                <a:schemeClr val="bg1"/>
              </a:solidFill>
              <a:effectLst>
                <a:outerShdw blurRad="609600" sx="102000" sy="102000" algn="ctr" rotWithShape="0">
                  <a:prstClr val="black">
                    <a:alpha val="42000"/>
                  </a:prstClr>
                </a:outerShdw>
              </a:effectLst>
              <a:latin typeface="+mj-lt"/>
            </a:endParaRPr>
          </a:p>
        </p:txBody>
      </p:sp>
      <p:sp>
        <p:nvSpPr>
          <p:cNvPr id="8" name="Rectangle 7"/>
          <p:cNvSpPr/>
          <p:nvPr/>
        </p:nvSpPr>
        <p:spPr bwMode="auto">
          <a:xfrm>
            <a:off x="3229082" y="4230211"/>
            <a:ext cx="2837229" cy="1935332"/>
          </a:xfrm>
          <a:prstGeom prst="rect">
            <a:avLst/>
          </a:prstGeom>
          <a:gradFill flip="none" rotWithShape="1">
            <a:gsLst>
              <a:gs pos="100000">
                <a:schemeClr val="accent1"/>
              </a:gs>
              <a:gs pos="0">
                <a:srgbClr val="000000">
                  <a:alpha val="0"/>
                </a:srgbClr>
              </a:gs>
              <a:gs pos="33000">
                <a:schemeClr val="tx1">
                  <a:alpha val="0"/>
                </a:schemeClr>
              </a:gs>
              <a:gs pos="86000">
                <a:schemeClr val="tx2">
                  <a:alpha val="72000"/>
                </a:schemeClr>
              </a:gs>
            </a:gsLst>
            <a:lin ang="16200000" scaled="0"/>
            <a:tileRect/>
          </a:gradFill>
          <a:ln w="12700">
            <a:gradFill flip="none" rotWithShape="1">
              <a:gsLst>
                <a:gs pos="0">
                  <a:srgbClr val="FFFFFF">
                    <a:alpha val="0"/>
                  </a:srgbClr>
                </a:gs>
                <a:gs pos="50000">
                  <a:srgbClr val="FFFFFF">
                    <a:alpha val="50000"/>
                  </a:srgbClr>
                </a:gs>
                <a:gs pos="70000">
                  <a:schemeClr val="bg2"/>
                </a:gs>
                <a:gs pos="100000">
                  <a:srgbClr val="FFC000">
                    <a:tint val="23500"/>
                    <a:satMod val="160000"/>
                    <a:alpha val="0"/>
                  </a:srgbClr>
                </a:gs>
              </a:gsLst>
              <a:lin ang="5400000" scaled="0"/>
              <a:tileRect/>
            </a:gradFill>
            <a:round/>
            <a:headEnd/>
            <a:tailEnd/>
          </a:ln>
          <a:effectLst>
            <a:outerShdw blurRad="101600" sx="102000" sy="102000" algn="ctr" rotWithShape="0">
              <a:prstClr val="black">
                <a:alpha val="47000"/>
              </a:prstClr>
            </a:outerShdw>
          </a:effectLst>
        </p:spPr>
        <p:txBody>
          <a:bodyPr vert="horz" wrap="square" lIns="670443" tIns="121899" rIns="121899" bIns="0" numCol="1" anchor="ctr" anchorCtr="0" compatLnSpc="1">
            <a:prstTxWarp prst="textNoShape">
              <a:avLst/>
            </a:prstTxWarp>
          </a:bodyPr>
          <a:lstStyle/>
          <a:p>
            <a:pPr algn="ctr" defTabSz="1218987" fontAlgn="base">
              <a:lnSpc>
                <a:spcPct val="85000"/>
              </a:lnSpc>
              <a:spcBef>
                <a:spcPct val="0"/>
              </a:spcBef>
              <a:spcAft>
                <a:spcPct val="0"/>
              </a:spcAft>
              <a:buSzPct val="120000"/>
            </a:pPr>
            <a:endParaRPr lang="en-US" sz="4800" dirty="0">
              <a:solidFill>
                <a:schemeClr val="bg1"/>
              </a:solidFill>
              <a:effectLst>
                <a:outerShdw blurRad="609600" sx="102000" sy="102000" algn="ctr" rotWithShape="0">
                  <a:prstClr val="black">
                    <a:alpha val="42000"/>
                  </a:prstClr>
                </a:outerShdw>
              </a:effectLst>
              <a:latin typeface="+mj-lt"/>
            </a:endParaRPr>
          </a:p>
        </p:txBody>
      </p:sp>
      <p:sp>
        <p:nvSpPr>
          <p:cNvPr id="9" name="Rectangle 8"/>
          <p:cNvSpPr/>
          <p:nvPr/>
        </p:nvSpPr>
        <p:spPr bwMode="auto">
          <a:xfrm>
            <a:off x="162320" y="4230211"/>
            <a:ext cx="8798926" cy="1935332"/>
          </a:xfrm>
          <a:prstGeom prst="rect">
            <a:avLst/>
          </a:prstGeom>
          <a:solidFill>
            <a:schemeClr val="accent2"/>
          </a:solidFill>
          <a:ln w="12700">
            <a:gradFill flip="none" rotWithShape="1">
              <a:gsLst>
                <a:gs pos="0">
                  <a:srgbClr val="FFFFFF">
                    <a:alpha val="0"/>
                  </a:srgbClr>
                </a:gs>
                <a:gs pos="50000">
                  <a:srgbClr val="FFFFFF">
                    <a:alpha val="50000"/>
                  </a:srgbClr>
                </a:gs>
                <a:gs pos="70000">
                  <a:schemeClr val="bg2"/>
                </a:gs>
                <a:gs pos="100000">
                  <a:srgbClr val="FFC000">
                    <a:tint val="23500"/>
                    <a:satMod val="160000"/>
                    <a:alpha val="0"/>
                  </a:srgbClr>
                </a:gs>
              </a:gsLst>
              <a:lin ang="5400000" scaled="0"/>
              <a:tileRect/>
            </a:gradFill>
            <a:round/>
            <a:headEnd/>
            <a:tailEnd/>
          </a:ln>
          <a:effectLst>
            <a:outerShdw blurRad="101600" sx="102000" sy="102000" algn="ctr" rotWithShape="0">
              <a:prstClr val="black">
                <a:alpha val="47000"/>
              </a:prstClr>
            </a:outerShdw>
          </a:effectLst>
        </p:spPr>
        <p:txBody>
          <a:bodyPr vert="horz" wrap="square" lIns="670443" tIns="121899" rIns="121899" bIns="0" numCol="1" anchor="ctr" anchorCtr="0" compatLnSpc="1">
            <a:prstTxWarp prst="textNoShape">
              <a:avLst/>
            </a:prstTxWarp>
          </a:bodyPr>
          <a:lstStyle/>
          <a:p>
            <a:pPr algn="ctr" defTabSz="1218987" fontAlgn="base">
              <a:lnSpc>
                <a:spcPct val="85000"/>
              </a:lnSpc>
              <a:spcBef>
                <a:spcPct val="0"/>
              </a:spcBef>
              <a:spcAft>
                <a:spcPct val="0"/>
              </a:spcAft>
              <a:buSzPct val="120000"/>
            </a:pPr>
            <a:endParaRPr lang="en-US" sz="4800" dirty="0">
              <a:solidFill>
                <a:schemeClr val="bg1"/>
              </a:solidFill>
              <a:effectLst>
                <a:outerShdw blurRad="609600" sx="102000" sy="102000" algn="ctr" rotWithShape="0">
                  <a:prstClr val="black">
                    <a:alpha val="42000"/>
                  </a:prstClr>
                </a:outerShdw>
              </a:effectLst>
              <a:latin typeface="+mj-lt"/>
            </a:endParaRPr>
          </a:p>
        </p:txBody>
      </p:sp>
      <p:pic>
        <p:nvPicPr>
          <p:cNvPr id="67" name="Picture 6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37652" y="4410346"/>
            <a:ext cx="2527029" cy="674474"/>
          </a:xfrm>
          <a:prstGeom prst="rect">
            <a:avLst/>
          </a:prstGeom>
        </p:spPr>
      </p:pic>
      <p:cxnSp>
        <p:nvCxnSpPr>
          <p:cNvPr id="43" name="Straight Connector 42"/>
          <p:cNvCxnSpPr/>
          <p:nvPr/>
        </p:nvCxnSpPr>
        <p:spPr>
          <a:xfrm rot="5400000">
            <a:off x="4300781" y="4000767"/>
            <a:ext cx="542441" cy="1191"/>
          </a:xfrm>
          <a:prstGeom prst="line">
            <a:avLst/>
          </a:prstGeom>
          <a:noFill/>
          <a:ln w="38100" cap="flat">
            <a:gradFill>
              <a:gsLst>
                <a:gs pos="0">
                  <a:srgbClr val="FFFFFF"/>
                </a:gs>
                <a:gs pos="50000">
                  <a:srgbClr val="FFFFFF">
                    <a:alpha val="25000"/>
                  </a:srgbClr>
                </a:gs>
                <a:gs pos="100000">
                  <a:srgbClr val="FFFFFF">
                    <a:alpha val="0"/>
                  </a:srgbClr>
                </a:gs>
              </a:gsLst>
              <a:lin ang="10800000" scaled="0"/>
            </a:gradFill>
            <a:prstDash val="solid"/>
            <a:miter lim="800000"/>
            <a:headEnd/>
            <a:tailEnd/>
          </a:ln>
          <a:effectLst>
            <a:outerShdw blurRad="63500" algn="ctr" rotWithShape="0">
              <a:srgbClr val="FFFFFF">
                <a:alpha val="40000"/>
              </a:srgbClr>
            </a:outerShdw>
          </a:effectLst>
        </p:spPr>
      </p:cxnSp>
      <p:sp>
        <p:nvSpPr>
          <p:cNvPr id="42" name="Freeform 6"/>
          <p:cNvSpPr>
            <a:spLocks/>
          </p:cNvSpPr>
          <p:nvPr/>
        </p:nvSpPr>
        <p:spPr bwMode="auto">
          <a:xfrm>
            <a:off x="1487010" y="4088408"/>
            <a:ext cx="6169980" cy="709935"/>
          </a:xfrm>
          <a:custGeom>
            <a:avLst/>
            <a:gdLst/>
            <a:ahLst/>
            <a:cxnLst>
              <a:cxn ang="0">
                <a:pos x="1092" y="302"/>
              </a:cxn>
              <a:cxn ang="0">
                <a:pos x="0" y="302"/>
              </a:cxn>
            </a:cxnLst>
            <a:rect l="0" t="0" r="r" b="b"/>
            <a:pathLst>
              <a:path w="1092" h="302">
                <a:moveTo>
                  <a:pt x="1092" y="302"/>
                </a:moveTo>
                <a:cubicBezTo>
                  <a:pt x="790" y="0"/>
                  <a:pt x="302" y="0"/>
                  <a:pt x="0" y="302"/>
                </a:cubicBezTo>
              </a:path>
            </a:pathLst>
          </a:custGeom>
          <a:noFill/>
          <a:ln w="38100" cap="flat">
            <a:gradFill>
              <a:gsLst>
                <a:gs pos="0">
                  <a:srgbClr val="FFFFFF"/>
                </a:gs>
                <a:gs pos="50000">
                  <a:srgbClr val="FFFFFF">
                    <a:alpha val="25000"/>
                  </a:srgbClr>
                </a:gs>
                <a:gs pos="100000">
                  <a:srgbClr val="FFFFFF">
                    <a:alpha val="0"/>
                  </a:srgbClr>
                </a:gs>
              </a:gsLst>
              <a:lin ang="5400000" scaled="0"/>
            </a:gradFill>
            <a:prstDash val="solid"/>
            <a:miter lim="800000"/>
            <a:headEnd/>
            <a:tailEnd/>
          </a:ln>
          <a:effectLst>
            <a:outerShdw blurRad="63500" algn="ctr" rotWithShape="0">
              <a:srgbClr val="FFFFFF">
                <a:alpha val="40000"/>
              </a:srgbClr>
            </a:outerShdw>
          </a:effectLst>
        </p:spPr>
        <p:txBody>
          <a:bodyPr vert="horz" wrap="square" lIns="91440" tIns="45720" rIns="91440" bIns="45720" numCol="1" anchor="t" anchorCtr="0" compatLnSpc="1">
            <a:prstTxWarp prst="textNoShape">
              <a:avLst/>
            </a:prstTxWarp>
          </a:bodyPr>
          <a:lstStyle/>
          <a:p>
            <a:endParaRPr lang="en-US" dirty="0">
              <a:solidFill>
                <a:schemeClr val="bg1"/>
              </a:solidFill>
              <a:latin typeface="+mj-lt"/>
            </a:endParaRPr>
          </a:p>
        </p:txBody>
      </p:sp>
      <p:pic>
        <p:nvPicPr>
          <p:cNvPr id="11" name="Picture 3" descr="D:\AA - Microsoft\Events DVD 35\DVD_ART35\Logos\Azure Services Platform\Windows Azure\Windows Azure logo bl.png"/>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00942" y="4458942"/>
            <a:ext cx="2550115" cy="399461"/>
          </a:xfrm>
          <a:prstGeom prst="rect">
            <a:avLst/>
          </a:prstGeom>
          <a:noFill/>
          <a:ln>
            <a:noFill/>
          </a:ln>
        </p:spPr>
      </p:pic>
      <p:pic>
        <p:nvPicPr>
          <p:cNvPr id="36" name="Picture 5" descr="E:\RESOURCES\PPT Resources\RESOURCE DVD 35\Artwork_Imagery\Icons - Illustrations\_XML ICONS\Binary Code document.png"/>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43438" y="5178886"/>
            <a:ext cx="176553" cy="380809"/>
          </a:xfrm>
          <a:prstGeom prst="rect">
            <a:avLst/>
          </a:prstGeom>
          <a:noFill/>
          <a:ln>
            <a:noFill/>
          </a:ln>
        </p:spPr>
      </p:pic>
      <p:grpSp>
        <p:nvGrpSpPr>
          <p:cNvPr id="37" name="Group 133"/>
          <p:cNvGrpSpPr/>
          <p:nvPr/>
        </p:nvGrpSpPr>
        <p:grpSpPr>
          <a:xfrm>
            <a:off x="727581" y="5128444"/>
            <a:ext cx="1143000" cy="395162"/>
            <a:chOff x="-519618" y="4201446"/>
            <a:chExt cx="8735380" cy="2265640"/>
          </a:xfrm>
        </p:grpSpPr>
        <p:pic>
          <p:nvPicPr>
            <p:cNvPr id="38" name="Picture 8" descr="E:\RESOURCES\DVD_ART36\Artwork_Imagery\Icons - Illustrations\Innovation - ideas\binary code.png"/>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293874" y="4201446"/>
              <a:ext cx="769620" cy="2103120"/>
            </a:xfrm>
            <a:prstGeom prst="rect">
              <a:avLst/>
            </a:prstGeom>
            <a:noFill/>
            <a:ln>
              <a:noFill/>
            </a:ln>
          </p:spPr>
        </p:pic>
        <p:pic>
          <p:nvPicPr>
            <p:cNvPr id="39" name="Picture 8" descr="E:\RESOURCES\DVD_ART36\Artwork_Imagery\Icons - Illustrations\Innovation - ideas\binary code.png"/>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519618" y="4363966"/>
              <a:ext cx="769615" cy="2103120"/>
            </a:xfrm>
            <a:prstGeom prst="rect">
              <a:avLst/>
            </a:prstGeom>
            <a:noFill/>
            <a:ln>
              <a:noFill/>
            </a:ln>
          </p:spPr>
        </p:pic>
        <p:pic>
          <p:nvPicPr>
            <p:cNvPr id="40" name="Picture 8" descr="E:\RESOURCES\DVD_ART36\Artwork_Imagery\Icons - Illustrations\Innovation - ideas\binary code.png"/>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194035" y="4224655"/>
              <a:ext cx="769619" cy="2103120"/>
            </a:xfrm>
            <a:prstGeom prst="rect">
              <a:avLst/>
            </a:prstGeom>
            <a:noFill/>
            <a:ln>
              <a:noFill/>
            </a:ln>
          </p:spPr>
        </p:pic>
        <p:pic>
          <p:nvPicPr>
            <p:cNvPr id="41" name="Picture 8" descr="E:\RESOURCES\DVD_ART36\Artwork_Imagery\Icons - Illustrations\Innovation - ideas\binary code.png"/>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7446147" y="4224655"/>
              <a:ext cx="769615" cy="2103120"/>
            </a:xfrm>
            <a:prstGeom prst="rect">
              <a:avLst/>
            </a:prstGeom>
            <a:noFill/>
            <a:ln>
              <a:noFill/>
            </a:ln>
          </p:spPr>
        </p:pic>
      </p:grpSp>
      <p:sp>
        <p:nvSpPr>
          <p:cNvPr id="15" name="TextBox 14"/>
          <p:cNvSpPr txBox="1"/>
          <p:nvPr/>
        </p:nvSpPr>
        <p:spPr>
          <a:xfrm>
            <a:off x="117982" y="5552878"/>
            <a:ext cx="933538" cy="276999"/>
          </a:xfrm>
          <a:prstGeom prst="rect">
            <a:avLst/>
          </a:prstGeom>
          <a:noFill/>
        </p:spPr>
        <p:txBody>
          <a:bodyPr wrap="square" rtlCol="0">
            <a:spAutoFit/>
          </a:bodyPr>
          <a:lstStyle/>
          <a:p>
            <a:pPr algn="ctr"/>
            <a:r>
              <a:rPr lang="en-US" sz="1200" dirty="0" smtClean="0">
                <a:latin typeface="+mj-lt"/>
              </a:rPr>
              <a:t>Compute</a:t>
            </a:r>
          </a:p>
        </p:txBody>
      </p:sp>
      <p:pic>
        <p:nvPicPr>
          <p:cNvPr id="16" name="Picture 2" descr="D:\Resource DVD 35\DVD_ART35\Artwork_Imagery\Icons - Illustrations\_WINDOWS SERVER ICONS\Media\Media 3.25 Floppy Disk.png"/>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180234" y="5192748"/>
            <a:ext cx="217599" cy="287688"/>
          </a:xfrm>
          <a:prstGeom prst="rect">
            <a:avLst/>
          </a:prstGeom>
          <a:noFill/>
          <a:ln>
            <a:noFill/>
          </a:ln>
        </p:spPr>
      </p:pic>
      <p:sp>
        <p:nvSpPr>
          <p:cNvPr id="17" name="TextBox 16"/>
          <p:cNvSpPr txBox="1"/>
          <p:nvPr/>
        </p:nvSpPr>
        <p:spPr>
          <a:xfrm>
            <a:off x="936083" y="5552878"/>
            <a:ext cx="705899" cy="276999"/>
          </a:xfrm>
          <a:prstGeom prst="rect">
            <a:avLst/>
          </a:prstGeom>
          <a:noFill/>
        </p:spPr>
        <p:txBody>
          <a:bodyPr wrap="none" rtlCol="0">
            <a:spAutoFit/>
          </a:bodyPr>
          <a:lstStyle/>
          <a:p>
            <a:pPr algn="ctr"/>
            <a:r>
              <a:rPr lang="en-US" sz="1200" dirty="0" smtClean="0">
                <a:latin typeface="+mj-lt"/>
              </a:rPr>
              <a:t>Storage</a:t>
            </a:r>
          </a:p>
        </p:txBody>
      </p:sp>
      <p:pic>
        <p:nvPicPr>
          <p:cNvPr id="33" name="Picture 5" descr="C:\Work\Katmai Marketing\PAG_icon library\PAG_icon library\stocks line graph chart icon.png"/>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2151082" y="5283399"/>
            <a:ext cx="176700" cy="241080"/>
          </a:xfrm>
          <a:prstGeom prst="rect">
            <a:avLst/>
          </a:prstGeom>
          <a:noFill/>
          <a:ln>
            <a:noFill/>
          </a:ln>
        </p:spPr>
      </p:pic>
      <p:pic>
        <p:nvPicPr>
          <p:cNvPr id="34" name="Picture 2" descr="C:\Work\Katmai Marketing\PAG_icon library\PAG_icon library\Database blue.png"/>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1998682" y="5244299"/>
            <a:ext cx="174683" cy="280176"/>
          </a:xfrm>
          <a:prstGeom prst="rect">
            <a:avLst/>
          </a:prstGeom>
          <a:noFill/>
          <a:ln>
            <a:noFill/>
          </a:ln>
        </p:spPr>
      </p:pic>
      <p:pic>
        <p:nvPicPr>
          <p:cNvPr id="35" name="Picture 3" descr="C:\Work\Katmai Marketing\PAG_icon library\PAG_icon library\Security Threat Detected.png"/>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1846284" y="5232996"/>
            <a:ext cx="187463" cy="285855"/>
          </a:xfrm>
          <a:prstGeom prst="rect">
            <a:avLst/>
          </a:prstGeom>
          <a:noFill/>
          <a:ln>
            <a:noFill/>
          </a:ln>
        </p:spPr>
      </p:pic>
      <p:sp>
        <p:nvSpPr>
          <p:cNvPr id="19" name="TextBox 18"/>
          <p:cNvSpPr txBox="1"/>
          <p:nvPr/>
        </p:nvSpPr>
        <p:spPr>
          <a:xfrm>
            <a:off x="1549715" y="5552878"/>
            <a:ext cx="1159067" cy="276999"/>
          </a:xfrm>
          <a:prstGeom prst="rect">
            <a:avLst/>
          </a:prstGeom>
          <a:noFill/>
        </p:spPr>
        <p:txBody>
          <a:bodyPr wrap="square" rtlCol="0">
            <a:spAutoFit/>
          </a:bodyPr>
          <a:lstStyle/>
          <a:p>
            <a:pPr algn="ctr"/>
            <a:r>
              <a:rPr lang="en-US" sz="1200" dirty="0" smtClean="0">
                <a:latin typeface="+mj-lt"/>
              </a:rPr>
              <a:t>Management</a:t>
            </a:r>
          </a:p>
        </p:txBody>
      </p:sp>
      <p:grpSp>
        <p:nvGrpSpPr>
          <p:cNvPr id="60" name="Group 59"/>
          <p:cNvGrpSpPr/>
          <p:nvPr/>
        </p:nvGrpSpPr>
        <p:grpSpPr>
          <a:xfrm>
            <a:off x="3481898" y="5230985"/>
            <a:ext cx="1191866" cy="601036"/>
            <a:chOff x="4299384" y="4109889"/>
            <a:chExt cx="1588740" cy="601036"/>
          </a:xfrm>
        </p:grpSpPr>
        <p:pic>
          <p:nvPicPr>
            <p:cNvPr id="20" name="Picture 19" descr="E:\RESOURCES\DVD_ART36\Artwork_Imagery\Icons - Illustrations\_ XML ICONS\Database 4 blue.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824777" y="4109889"/>
              <a:ext cx="432038" cy="351568"/>
            </a:xfrm>
            <a:prstGeom prst="rect">
              <a:avLst/>
            </a:prstGeom>
            <a:noFill/>
          </p:spPr>
        </p:pic>
        <p:sp>
          <p:nvSpPr>
            <p:cNvPr id="22" name="TextBox 21"/>
            <p:cNvSpPr txBox="1"/>
            <p:nvPr/>
          </p:nvSpPr>
          <p:spPr>
            <a:xfrm>
              <a:off x="4299384" y="4433926"/>
              <a:ext cx="1588740" cy="276999"/>
            </a:xfrm>
            <a:prstGeom prst="rect">
              <a:avLst/>
            </a:prstGeom>
            <a:noFill/>
          </p:spPr>
          <p:txBody>
            <a:bodyPr wrap="none" rtlCol="0">
              <a:spAutoFit/>
            </a:bodyPr>
            <a:lstStyle/>
            <a:p>
              <a:pPr algn="ctr"/>
              <a:r>
                <a:rPr lang="en-US" sz="1200" dirty="0" smtClean="0">
                  <a:latin typeface="+mj-lt"/>
                </a:rPr>
                <a:t>Relational data</a:t>
              </a:r>
            </a:p>
          </p:txBody>
        </p:sp>
      </p:grpSp>
      <p:pic>
        <p:nvPicPr>
          <p:cNvPr id="72" name="Picture 3" descr="D:\Resource DVD 35\DVD_ART35\Artwork_Imagery\Icons - Illustrations\_XML ICONS\Message Bus network connection.png"/>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6721359" y="5310708"/>
            <a:ext cx="304525" cy="220082"/>
          </a:xfrm>
          <a:prstGeom prst="rect">
            <a:avLst/>
          </a:prstGeom>
          <a:noFill/>
          <a:ln>
            <a:noFill/>
          </a:ln>
        </p:spPr>
      </p:pic>
      <p:sp>
        <p:nvSpPr>
          <p:cNvPr id="73" name="TextBox 72"/>
          <p:cNvSpPr txBox="1"/>
          <p:nvPr/>
        </p:nvSpPr>
        <p:spPr>
          <a:xfrm>
            <a:off x="6381316" y="5555026"/>
            <a:ext cx="1019831" cy="276999"/>
          </a:xfrm>
          <a:prstGeom prst="rect">
            <a:avLst/>
          </a:prstGeom>
          <a:noFill/>
        </p:spPr>
        <p:txBody>
          <a:bodyPr wrap="none" rtlCol="0">
            <a:spAutoFit/>
          </a:bodyPr>
          <a:lstStyle/>
          <a:p>
            <a:pPr algn="ctr"/>
            <a:r>
              <a:rPr lang="en-US" sz="1200" dirty="0" smtClean="0">
                <a:latin typeface="+mj-lt"/>
              </a:rPr>
              <a:t>Connectivity</a:t>
            </a:r>
          </a:p>
        </p:txBody>
      </p:sp>
      <p:pic>
        <p:nvPicPr>
          <p:cNvPr id="74" name="Picture 73" descr="hand.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16613" y="5234508"/>
            <a:ext cx="191814" cy="306824"/>
          </a:xfrm>
          <a:prstGeom prst="rect">
            <a:avLst/>
          </a:prstGeom>
          <a:noFill/>
          <a:ln>
            <a:noFill/>
          </a:ln>
        </p:spPr>
      </p:pic>
      <p:sp>
        <p:nvSpPr>
          <p:cNvPr id="75" name="TextBox 74"/>
          <p:cNvSpPr txBox="1"/>
          <p:nvPr/>
        </p:nvSpPr>
        <p:spPr>
          <a:xfrm>
            <a:off x="7459101" y="5555026"/>
            <a:ext cx="1155637" cy="276999"/>
          </a:xfrm>
          <a:prstGeom prst="rect">
            <a:avLst/>
          </a:prstGeom>
          <a:noFill/>
        </p:spPr>
        <p:txBody>
          <a:bodyPr wrap="none" rtlCol="0">
            <a:spAutoFit/>
          </a:bodyPr>
          <a:lstStyle/>
          <a:p>
            <a:pPr algn="ctr"/>
            <a:r>
              <a:rPr lang="en-US" sz="1200" dirty="0" smtClean="0">
                <a:latin typeface="+mj-lt"/>
              </a:rPr>
              <a:t>Access control</a:t>
            </a:r>
          </a:p>
        </p:txBody>
      </p:sp>
      <p:sp>
        <p:nvSpPr>
          <p:cNvPr id="79" name="TextBox 78"/>
          <p:cNvSpPr txBox="1"/>
          <p:nvPr/>
        </p:nvSpPr>
        <p:spPr>
          <a:xfrm>
            <a:off x="2586450" y="5552878"/>
            <a:ext cx="579533" cy="276999"/>
          </a:xfrm>
          <a:prstGeom prst="rect">
            <a:avLst/>
          </a:prstGeom>
          <a:noFill/>
        </p:spPr>
        <p:txBody>
          <a:bodyPr wrap="square" rtlCol="0">
            <a:spAutoFit/>
          </a:bodyPr>
          <a:lstStyle/>
          <a:p>
            <a:pPr algn="ctr"/>
            <a:r>
              <a:rPr lang="en-US" sz="1200" dirty="0" smtClean="0">
                <a:latin typeface="+mj-lt"/>
              </a:rPr>
              <a:t>CDN</a:t>
            </a:r>
          </a:p>
        </p:txBody>
      </p:sp>
      <p:pic>
        <p:nvPicPr>
          <p:cNvPr id="1027" name="Picture 3"/>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2685514" y="5235938"/>
            <a:ext cx="381402" cy="25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301825" y="359712"/>
            <a:ext cx="8229600" cy="443198"/>
          </a:xfrm>
        </p:spPr>
        <p:txBody>
          <a:bodyPr/>
          <a:lstStyle/>
          <a:p>
            <a:r>
              <a:rPr lang="en-US" dirty="0"/>
              <a:t>Introducing the Windows Azure Platform</a:t>
            </a:r>
            <a:endParaRPr lang="en-US" dirty="0"/>
          </a:p>
        </p:txBody>
      </p:sp>
      <p:sp>
        <p:nvSpPr>
          <p:cNvPr id="64" name="TextBox 63"/>
          <p:cNvSpPr txBox="1"/>
          <p:nvPr/>
        </p:nvSpPr>
        <p:spPr>
          <a:xfrm>
            <a:off x="1088686" y="1013038"/>
            <a:ext cx="6966629" cy="1323439"/>
          </a:xfrm>
          <a:prstGeom prst="rect">
            <a:avLst/>
          </a:prstGeom>
          <a:noFill/>
        </p:spPr>
        <p:txBody>
          <a:bodyPr wrap="square" rtlCol="0">
            <a:spAutoFit/>
          </a:bodyPr>
          <a:lstStyle/>
          <a:p>
            <a:pPr marL="342900" indent="-342900">
              <a:buFont typeface="Arial" pitchFamily="34" charset="0"/>
              <a:buChar char="•"/>
            </a:pPr>
            <a:r>
              <a:rPr lang="en-US" sz="2000" dirty="0">
                <a:solidFill>
                  <a:schemeClr val="tx2">
                    <a:alpha val="99000"/>
                  </a:schemeClr>
                </a:solidFill>
              </a:rPr>
              <a:t>Internet-scale cloud services platform</a:t>
            </a:r>
          </a:p>
          <a:p>
            <a:pPr marL="342900" indent="-342900">
              <a:buFont typeface="Arial" pitchFamily="34" charset="0"/>
              <a:buChar char="•"/>
            </a:pPr>
            <a:r>
              <a:rPr lang="en-US" sz="2000" dirty="0">
                <a:solidFill>
                  <a:schemeClr val="tx2">
                    <a:alpha val="99000"/>
                  </a:schemeClr>
                </a:solidFill>
              </a:rPr>
              <a:t>Hosted in Microsoft data centers around the world</a:t>
            </a:r>
          </a:p>
          <a:p>
            <a:pPr marL="342900" indent="-342900">
              <a:buFont typeface="Arial" pitchFamily="34" charset="0"/>
              <a:buChar char="•"/>
            </a:pPr>
            <a:r>
              <a:rPr lang="en-US" sz="2000" dirty="0">
                <a:solidFill>
                  <a:schemeClr val="tx2">
                    <a:alpha val="99000"/>
                  </a:schemeClr>
                </a:solidFill>
              </a:rPr>
              <a:t>Provides a </a:t>
            </a:r>
            <a:r>
              <a:rPr lang="en-US" sz="2000" dirty="0">
                <a:solidFill>
                  <a:schemeClr val="tx2">
                    <a:alpha val="99000"/>
                  </a:schemeClr>
                </a:solidFill>
              </a:rPr>
              <a:t>simple</a:t>
            </a:r>
            <a:r>
              <a:rPr lang="en-US" sz="2000" dirty="0">
                <a:solidFill>
                  <a:schemeClr val="tx2">
                    <a:alpha val="99000"/>
                  </a:schemeClr>
                </a:solidFill>
              </a:rPr>
              <a:t>, reliable, and </a:t>
            </a:r>
            <a:r>
              <a:rPr lang="en-US" sz="2000" dirty="0">
                <a:solidFill>
                  <a:schemeClr val="tx2">
                    <a:alpha val="99000"/>
                  </a:schemeClr>
                </a:solidFill>
              </a:rPr>
              <a:t>powerful</a:t>
            </a:r>
            <a:r>
              <a:rPr lang="en-US" sz="2000" dirty="0">
                <a:solidFill>
                  <a:schemeClr val="tx2">
                    <a:alpha val="99000"/>
                  </a:schemeClr>
                </a:solidFill>
              </a:rPr>
              <a:t> platform for creating web applications and services. </a:t>
            </a:r>
          </a:p>
        </p:txBody>
      </p:sp>
      <p:pic>
        <p:nvPicPr>
          <p:cNvPr id="63" name="Picture 62" descr="SQLAzurelogo_BlkText.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a:xfrm>
            <a:off x="3700204" y="4285207"/>
            <a:ext cx="1894536" cy="656258"/>
          </a:xfrm>
          <a:prstGeom prst="rect">
            <a:avLst/>
          </a:prstGeom>
        </p:spPr>
      </p:pic>
      <p:grpSp>
        <p:nvGrpSpPr>
          <p:cNvPr id="6" name="Group 5"/>
          <p:cNvGrpSpPr/>
          <p:nvPr/>
        </p:nvGrpSpPr>
        <p:grpSpPr>
          <a:xfrm>
            <a:off x="4874527" y="5294896"/>
            <a:ext cx="852798" cy="537127"/>
            <a:chOff x="4874529" y="6053934"/>
            <a:chExt cx="852798" cy="537127"/>
          </a:xfrm>
        </p:grpSpPr>
        <p:sp>
          <p:nvSpPr>
            <p:cNvPr id="21" name="TextBox 20"/>
            <p:cNvSpPr txBox="1"/>
            <p:nvPr/>
          </p:nvSpPr>
          <p:spPr>
            <a:xfrm>
              <a:off x="4874529" y="6314062"/>
              <a:ext cx="852798" cy="276999"/>
            </a:xfrm>
            <a:prstGeom prst="rect">
              <a:avLst/>
            </a:prstGeom>
            <a:noFill/>
          </p:spPr>
          <p:txBody>
            <a:bodyPr wrap="none" rtlCol="0">
              <a:spAutoFit/>
            </a:bodyPr>
            <a:lstStyle/>
            <a:p>
              <a:pPr algn="ctr"/>
              <a:r>
                <a:rPr lang="en-US" sz="1200" dirty="0" smtClean="0">
                  <a:latin typeface="+mj-lt"/>
                </a:rPr>
                <a:t>Data Sync</a:t>
              </a:r>
            </a:p>
          </p:txBody>
        </p:sp>
        <p:pic>
          <p:nvPicPr>
            <p:cNvPr id="31" name="Picture 2" descr="C:\Work\Katmai Marketing\PAG_icon library\PAG_icon library\Database blue.png"/>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966260" y="6053934"/>
              <a:ext cx="174682" cy="280176"/>
            </a:xfrm>
            <a:prstGeom prst="rect">
              <a:avLst/>
            </a:prstGeom>
            <a:noFill/>
            <a:ln>
              <a:noFill/>
            </a:ln>
          </p:spPr>
        </p:pic>
        <p:pic>
          <p:nvPicPr>
            <p:cNvPr id="58" name="Picture 2" descr="C:\Work\Katmai Marketing\PAG_icon library\PAG_icon library\Database blue.png"/>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5383284" y="6066246"/>
              <a:ext cx="174682" cy="280176"/>
            </a:xfrm>
            <a:prstGeom prst="rect">
              <a:avLst/>
            </a:prstGeom>
            <a:noFill/>
            <a:ln>
              <a:noFill/>
            </a:ln>
          </p:spPr>
        </p:pic>
        <p:cxnSp>
          <p:nvCxnSpPr>
            <p:cNvPr id="4" name="Straight Connector 3"/>
            <p:cNvCxnSpPr/>
            <p:nvPr/>
          </p:nvCxnSpPr>
          <p:spPr>
            <a:xfrm>
              <a:off x="5140942" y="6206334"/>
              <a:ext cx="242342" cy="0"/>
            </a:xfrm>
            <a:prstGeom prst="line">
              <a:avLst/>
            </a:prstGeom>
            <a:ln>
              <a:solidFill>
                <a:schemeClr val="bg1"/>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14066" y="2445636"/>
            <a:ext cx="8115869" cy="1701252"/>
            <a:chOff x="1695450" y="1489394"/>
            <a:chExt cx="8810625" cy="1557638"/>
          </a:xfrm>
        </p:grpSpPr>
        <p:grpSp>
          <p:nvGrpSpPr>
            <p:cNvPr id="57" name="Group 56"/>
            <p:cNvGrpSpPr/>
            <p:nvPr/>
          </p:nvGrpSpPr>
          <p:grpSpPr>
            <a:xfrm>
              <a:off x="1695450" y="1489394"/>
              <a:ext cx="8810625" cy="1557638"/>
              <a:chOff x="1695450" y="1489394"/>
              <a:chExt cx="8810625" cy="1557638"/>
            </a:xfrm>
          </p:grpSpPr>
          <p:grpSp>
            <p:nvGrpSpPr>
              <p:cNvPr id="62" name="Group 61"/>
              <p:cNvGrpSpPr/>
              <p:nvPr/>
            </p:nvGrpSpPr>
            <p:grpSpPr>
              <a:xfrm>
                <a:off x="1695450" y="1489394"/>
                <a:ext cx="8810625" cy="1557638"/>
                <a:chOff x="1695450" y="1356044"/>
                <a:chExt cx="8810625" cy="1557638"/>
              </a:xfrm>
            </p:grpSpPr>
            <p:grpSp>
              <p:nvGrpSpPr>
                <p:cNvPr id="66" name="Group 65"/>
                <p:cNvGrpSpPr/>
                <p:nvPr/>
              </p:nvGrpSpPr>
              <p:grpSpPr>
                <a:xfrm>
                  <a:off x="1695450" y="1356044"/>
                  <a:ext cx="8810625" cy="1557638"/>
                  <a:chOff x="1695450" y="1356044"/>
                  <a:chExt cx="8810625" cy="1557638"/>
                </a:xfrm>
              </p:grpSpPr>
              <p:sp>
                <p:nvSpPr>
                  <p:cNvPr id="69" name="Rounded Rectangle 68"/>
                  <p:cNvSpPr/>
                  <p:nvPr/>
                </p:nvSpPr>
                <p:spPr bwMode="auto">
                  <a:xfrm>
                    <a:off x="1695450" y="1356044"/>
                    <a:ext cx="8810625" cy="1557638"/>
                  </a:xfrm>
                  <a:prstGeom prst="roundRect">
                    <a:avLst>
                      <a:gd name="adj" fmla="val 0"/>
                    </a:avLst>
                  </a:prstGeom>
                  <a:gradFill>
                    <a:gsLst>
                      <a:gs pos="0">
                        <a:srgbClr val="000000">
                          <a:alpha val="0"/>
                        </a:srgbClr>
                      </a:gs>
                      <a:gs pos="50000">
                        <a:srgbClr val="000000">
                          <a:alpha val="40000"/>
                        </a:srgbClr>
                      </a:gs>
                      <a:gs pos="100000">
                        <a:srgbClr val="000000">
                          <a:alpha val="0"/>
                        </a:srgbClr>
                      </a:gs>
                    </a:gsLst>
                    <a:lin ang="0" scaled="0"/>
                  </a:gradFill>
                  <a:ln w="12700" cap="flat" cmpd="thickThin" algn="ctr">
                    <a:gradFill>
                      <a:gsLst>
                        <a:gs pos="0">
                          <a:srgbClr val="FFFFFF">
                            <a:alpha val="0"/>
                          </a:srgbClr>
                        </a:gs>
                        <a:gs pos="50000">
                          <a:srgbClr val="FFFFFF"/>
                        </a:gs>
                        <a:gs pos="100000">
                          <a:srgbClr val="FFFFFF">
                            <a:alpha val="0"/>
                          </a:srgbClr>
                        </a:gs>
                      </a:gsLst>
                      <a:lin ang="0" scaled="0"/>
                    </a:gradFill>
                    <a:prstDash val="solid"/>
                  </a:ln>
                  <a:effectLst>
                    <a:reflection blurRad="6350" stA="52000" endA="300" endPos="35000" dir="5400000" sy="-100000" algn="bl" rotWithShape="0"/>
                  </a:effectLst>
                </p:spPr>
                <p:txBody>
                  <a:bodyPr rtlCol="0" anchor="ctr"/>
                  <a:lstStyle/>
                  <a:p>
                    <a:pPr algn="ctr" defTabSz="914400" fontAlgn="base">
                      <a:spcBef>
                        <a:spcPct val="0"/>
                      </a:spcBef>
                      <a:spcAft>
                        <a:spcPct val="0"/>
                      </a:spcAft>
                      <a:defRPr/>
                    </a:pPr>
                    <a:endParaRPr lang="en-US" sz="1050" kern="0" dirty="0" smtClean="0">
                      <a:solidFill>
                        <a:schemeClr val="bg1"/>
                      </a:solidFill>
                    </a:endParaRPr>
                  </a:p>
                </p:txBody>
              </p:sp>
              <p:sp>
                <p:nvSpPr>
                  <p:cNvPr id="70" name="TextBox 69"/>
                  <p:cNvSpPr txBox="1"/>
                  <p:nvPr/>
                </p:nvSpPr>
                <p:spPr>
                  <a:xfrm>
                    <a:off x="3758539" y="1466481"/>
                    <a:ext cx="4708476" cy="452134"/>
                  </a:xfrm>
                  <a:prstGeom prst="rect">
                    <a:avLst/>
                  </a:prstGeom>
                  <a:noFill/>
                </p:spPr>
                <p:txBody>
                  <a:bodyPr wrap="square" rtlCol="0">
                    <a:spAutoFit/>
                  </a:bodyPr>
                  <a:lstStyle/>
                  <a:p>
                    <a:pPr marL="0" lvl="1" indent="-155575" algn="ctr" eaLnBrk="0" fontAlgn="base" hangingPunct="0">
                      <a:lnSpc>
                        <a:spcPct val="90000"/>
                      </a:lnSpc>
                      <a:spcBef>
                        <a:spcPts val="600"/>
                      </a:spcBef>
                      <a:spcAft>
                        <a:spcPts val="1200"/>
                      </a:spcAft>
                      <a:buClr>
                        <a:srgbClr val="FFC000"/>
                      </a:buClr>
                      <a:defRPr/>
                    </a:pPr>
                    <a:r>
                      <a:rPr lang="en-US" sz="2800" dirty="0" smtClean="0">
                        <a:solidFill>
                          <a:schemeClr val="tx2">
                            <a:lumMod val="50000"/>
                          </a:schemeClr>
                        </a:solidFill>
                        <a:effectLst>
                          <a:outerShdw blurRad="63500" algn="ctr" rotWithShape="0">
                            <a:schemeClr val="tx1">
                              <a:alpha val="60000"/>
                            </a:schemeClr>
                          </a:outerShdw>
                        </a:effectLst>
                        <a:latin typeface="+mj-lt"/>
                      </a:rPr>
                      <a:t>Developer Experience</a:t>
                    </a:r>
                  </a:p>
                </p:txBody>
              </p:sp>
              <p:sp>
                <p:nvSpPr>
                  <p:cNvPr id="76" name="TextBox 75"/>
                  <p:cNvSpPr txBox="1"/>
                  <p:nvPr/>
                </p:nvSpPr>
                <p:spPr>
                  <a:xfrm>
                    <a:off x="3724275" y="1892453"/>
                    <a:ext cx="4705349" cy="321711"/>
                  </a:xfrm>
                  <a:prstGeom prst="rect">
                    <a:avLst/>
                  </a:prstGeom>
                  <a:noFill/>
                </p:spPr>
                <p:txBody>
                  <a:bodyPr wrap="square" rtlCol="0">
                    <a:spAutoFit/>
                  </a:bodyPr>
                  <a:lstStyle/>
                  <a:p>
                    <a:pPr marL="0" lvl="1" indent="-155575" algn="ctr" eaLnBrk="0" fontAlgn="base" hangingPunct="0">
                      <a:lnSpc>
                        <a:spcPct val="90000"/>
                      </a:lnSpc>
                      <a:spcBef>
                        <a:spcPts val="600"/>
                      </a:spcBef>
                      <a:spcAft>
                        <a:spcPts val="1200"/>
                      </a:spcAft>
                      <a:buClr>
                        <a:srgbClr val="FFC000"/>
                      </a:buClr>
                      <a:defRPr/>
                    </a:pPr>
                    <a:r>
                      <a:rPr lang="en-US" dirty="0" smtClean="0">
                        <a:solidFill>
                          <a:schemeClr val="tx2">
                            <a:lumMod val="50000"/>
                          </a:schemeClr>
                        </a:solidFill>
                        <a:latin typeface="+mj-lt"/>
                      </a:rPr>
                      <a:t>Use existing skills and tools.</a:t>
                    </a:r>
                  </a:p>
                </p:txBody>
              </p:sp>
              <p:pic>
                <p:nvPicPr>
                  <p:cNvPr id="77" name="Picture 14" descr="E:\RESOURCES\DVD_ART36\Logos\Visual Studio\Visual Studio (generic)\Visual Studio (generic) -r h.png"/>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2589438" y="2396358"/>
                    <a:ext cx="1550398" cy="245237"/>
                  </a:xfrm>
                  <a:prstGeom prst="rect">
                    <a:avLst/>
                  </a:prstGeom>
                  <a:noFill/>
                  <a:ln>
                    <a:noFill/>
                  </a:ln>
                </p:spPr>
              </p:pic>
              <p:pic>
                <p:nvPicPr>
                  <p:cNvPr id="78" name="Picture 4" descr="http://neowide.com/images/neowide/http:__www.sizlopedia.com_wp-content_uploads_php-logo.png"/>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7695419" y="2364828"/>
                    <a:ext cx="511257" cy="266020"/>
                  </a:xfrm>
                  <a:prstGeom prst="rect">
                    <a:avLst/>
                  </a:prstGeom>
                  <a:noFill/>
                  <a:ln>
                    <a:noFill/>
                  </a:ln>
                </p:spPr>
              </p:pic>
              <p:pic>
                <p:nvPicPr>
                  <p:cNvPr id="80" name="Picture 79" descr="python.png"/>
                  <p:cNvPicPr>
                    <a:picLocks noChangeAspect="1"/>
                  </p:cNvPicPr>
                  <p:nvPr/>
                </p:nvPicPr>
                <p:blipFill>
                  <a:blip r:embed="rId18" cstate="screen">
                    <a:lum bright="100000"/>
                    <a:extLst>
                      <a:ext uri="{28A0092B-C50C-407E-A947-70E740481C1C}">
                        <a14:useLocalDpi xmlns:a14="http://schemas.microsoft.com/office/drawing/2010/main"/>
                      </a:ext>
                    </a:extLst>
                  </a:blip>
                  <a:stretch>
                    <a:fillRect/>
                  </a:stretch>
                </p:blipFill>
                <p:spPr>
                  <a:xfrm>
                    <a:off x="6777534" y="2396358"/>
                    <a:ext cx="742296" cy="213492"/>
                  </a:xfrm>
                  <a:prstGeom prst="rect">
                    <a:avLst/>
                  </a:prstGeom>
                </p:spPr>
              </p:pic>
              <p:sp>
                <p:nvSpPr>
                  <p:cNvPr id="81" name="Freeform 9"/>
                  <p:cNvSpPr>
                    <a:spLocks/>
                  </p:cNvSpPr>
                  <p:nvPr/>
                </p:nvSpPr>
                <p:spPr bwMode="auto">
                  <a:xfrm>
                    <a:off x="8206677" y="1614157"/>
                    <a:ext cx="940424" cy="405756"/>
                  </a:xfrm>
                  <a:custGeom>
                    <a:avLst/>
                    <a:gdLst/>
                    <a:ahLst/>
                    <a:cxnLst>
                      <a:cxn ang="0">
                        <a:pos x="337" y="272"/>
                      </a:cxn>
                      <a:cxn ang="0">
                        <a:pos x="309" y="258"/>
                      </a:cxn>
                      <a:cxn ang="0">
                        <a:pos x="285" y="263"/>
                      </a:cxn>
                      <a:cxn ang="0">
                        <a:pos x="268" y="254"/>
                      </a:cxn>
                      <a:cxn ang="0">
                        <a:pos x="251" y="264"/>
                      </a:cxn>
                      <a:cxn ang="0">
                        <a:pos x="213" y="263"/>
                      </a:cxn>
                      <a:cxn ang="0">
                        <a:pos x="132" y="260"/>
                      </a:cxn>
                      <a:cxn ang="0">
                        <a:pos x="106" y="272"/>
                      </a:cxn>
                      <a:cxn ang="0">
                        <a:pos x="57" y="260"/>
                      </a:cxn>
                      <a:cxn ang="0">
                        <a:pos x="48" y="258"/>
                      </a:cxn>
                      <a:cxn ang="0">
                        <a:pos x="11" y="197"/>
                      </a:cxn>
                      <a:cxn ang="0">
                        <a:pos x="26" y="188"/>
                      </a:cxn>
                      <a:cxn ang="0">
                        <a:pos x="60" y="157"/>
                      </a:cxn>
                      <a:cxn ang="0">
                        <a:pos x="66" y="154"/>
                      </a:cxn>
                      <a:cxn ang="0">
                        <a:pos x="98" y="136"/>
                      </a:cxn>
                      <a:cxn ang="0">
                        <a:pos x="105" y="132"/>
                      </a:cxn>
                      <a:cxn ang="0">
                        <a:pos x="123" y="116"/>
                      </a:cxn>
                      <a:cxn ang="0">
                        <a:pos x="124" y="88"/>
                      </a:cxn>
                      <a:cxn ang="0">
                        <a:pos x="135" y="78"/>
                      </a:cxn>
                      <a:cxn ang="0">
                        <a:pos x="153" y="39"/>
                      </a:cxn>
                      <a:cxn ang="0">
                        <a:pos x="170" y="29"/>
                      </a:cxn>
                      <a:cxn ang="0">
                        <a:pos x="203" y="19"/>
                      </a:cxn>
                      <a:cxn ang="0">
                        <a:pos x="222" y="35"/>
                      </a:cxn>
                      <a:cxn ang="0">
                        <a:pos x="242" y="57"/>
                      </a:cxn>
                      <a:cxn ang="0">
                        <a:pos x="276" y="43"/>
                      </a:cxn>
                      <a:cxn ang="0">
                        <a:pos x="301" y="12"/>
                      </a:cxn>
                      <a:cxn ang="0">
                        <a:pos x="321" y="12"/>
                      </a:cxn>
                      <a:cxn ang="0">
                        <a:pos x="333" y="18"/>
                      </a:cxn>
                      <a:cxn ang="0">
                        <a:pos x="401" y="25"/>
                      </a:cxn>
                      <a:cxn ang="0">
                        <a:pos x="409" y="31"/>
                      </a:cxn>
                      <a:cxn ang="0">
                        <a:pos x="441" y="66"/>
                      </a:cxn>
                      <a:cxn ang="0">
                        <a:pos x="444" y="66"/>
                      </a:cxn>
                      <a:cxn ang="0">
                        <a:pos x="518" y="70"/>
                      </a:cxn>
                      <a:cxn ang="0">
                        <a:pos x="534" y="100"/>
                      </a:cxn>
                      <a:cxn ang="0">
                        <a:pos x="533" y="106"/>
                      </a:cxn>
                      <a:cxn ang="0">
                        <a:pos x="554" y="124"/>
                      </a:cxn>
                      <a:cxn ang="0">
                        <a:pos x="559" y="126"/>
                      </a:cxn>
                      <a:cxn ang="0">
                        <a:pos x="581" y="129"/>
                      </a:cxn>
                      <a:cxn ang="0">
                        <a:pos x="631" y="146"/>
                      </a:cxn>
                      <a:cxn ang="0">
                        <a:pos x="634" y="165"/>
                      </a:cxn>
                      <a:cxn ang="0">
                        <a:pos x="636" y="199"/>
                      </a:cxn>
                      <a:cxn ang="0">
                        <a:pos x="634" y="207"/>
                      </a:cxn>
                      <a:cxn ang="0">
                        <a:pos x="569" y="255"/>
                      </a:cxn>
                      <a:cxn ang="0">
                        <a:pos x="523" y="273"/>
                      </a:cxn>
                      <a:cxn ang="0">
                        <a:pos x="475" y="263"/>
                      </a:cxn>
                      <a:cxn ang="0">
                        <a:pos x="453" y="274"/>
                      </a:cxn>
                      <a:cxn ang="0">
                        <a:pos x="401" y="261"/>
                      </a:cxn>
                      <a:cxn ang="0">
                        <a:pos x="377" y="276"/>
                      </a:cxn>
                    </a:cxnLst>
                    <a:rect l="0" t="0" r="r" b="b"/>
                    <a:pathLst>
                      <a:path w="644" h="277">
                        <a:moveTo>
                          <a:pt x="353" y="276"/>
                        </a:moveTo>
                        <a:cubicBezTo>
                          <a:pt x="348" y="275"/>
                          <a:pt x="342" y="274"/>
                          <a:pt x="337" y="272"/>
                        </a:cubicBezTo>
                        <a:cubicBezTo>
                          <a:pt x="331" y="270"/>
                          <a:pt x="319" y="264"/>
                          <a:pt x="314" y="261"/>
                        </a:cubicBezTo>
                        <a:cubicBezTo>
                          <a:pt x="312" y="260"/>
                          <a:pt x="311" y="259"/>
                          <a:pt x="309" y="258"/>
                        </a:cubicBezTo>
                        <a:cubicBezTo>
                          <a:pt x="308" y="259"/>
                          <a:pt x="307" y="260"/>
                          <a:pt x="306" y="260"/>
                        </a:cubicBezTo>
                        <a:cubicBezTo>
                          <a:pt x="299" y="264"/>
                          <a:pt x="292" y="265"/>
                          <a:pt x="285" y="263"/>
                        </a:cubicBezTo>
                        <a:cubicBezTo>
                          <a:pt x="281" y="262"/>
                          <a:pt x="274" y="259"/>
                          <a:pt x="271" y="256"/>
                        </a:cubicBezTo>
                        <a:cubicBezTo>
                          <a:pt x="270" y="255"/>
                          <a:pt x="269" y="254"/>
                          <a:pt x="268" y="254"/>
                        </a:cubicBezTo>
                        <a:cubicBezTo>
                          <a:pt x="267" y="255"/>
                          <a:pt x="266" y="255"/>
                          <a:pt x="265" y="256"/>
                        </a:cubicBezTo>
                        <a:cubicBezTo>
                          <a:pt x="262" y="259"/>
                          <a:pt x="256" y="262"/>
                          <a:pt x="251" y="264"/>
                        </a:cubicBezTo>
                        <a:cubicBezTo>
                          <a:pt x="243" y="266"/>
                          <a:pt x="228" y="265"/>
                          <a:pt x="218" y="262"/>
                        </a:cubicBezTo>
                        <a:cubicBezTo>
                          <a:pt x="216" y="261"/>
                          <a:pt x="216" y="261"/>
                          <a:pt x="213" y="263"/>
                        </a:cubicBezTo>
                        <a:cubicBezTo>
                          <a:pt x="193" y="277"/>
                          <a:pt x="165" y="277"/>
                          <a:pt x="138" y="263"/>
                        </a:cubicBezTo>
                        <a:cubicBezTo>
                          <a:pt x="135" y="262"/>
                          <a:pt x="132" y="260"/>
                          <a:pt x="132" y="260"/>
                        </a:cubicBezTo>
                        <a:cubicBezTo>
                          <a:pt x="131" y="259"/>
                          <a:pt x="130" y="260"/>
                          <a:pt x="127" y="262"/>
                        </a:cubicBezTo>
                        <a:cubicBezTo>
                          <a:pt x="121" y="267"/>
                          <a:pt x="114" y="270"/>
                          <a:pt x="106" y="272"/>
                        </a:cubicBezTo>
                        <a:cubicBezTo>
                          <a:pt x="101" y="273"/>
                          <a:pt x="91" y="273"/>
                          <a:pt x="86" y="272"/>
                        </a:cubicBezTo>
                        <a:cubicBezTo>
                          <a:pt x="77" y="270"/>
                          <a:pt x="66" y="265"/>
                          <a:pt x="57" y="260"/>
                        </a:cubicBezTo>
                        <a:cubicBezTo>
                          <a:pt x="56" y="259"/>
                          <a:pt x="55" y="258"/>
                          <a:pt x="53" y="257"/>
                        </a:cubicBezTo>
                        <a:cubicBezTo>
                          <a:pt x="52" y="257"/>
                          <a:pt x="50" y="257"/>
                          <a:pt x="48" y="258"/>
                        </a:cubicBezTo>
                        <a:cubicBezTo>
                          <a:pt x="38" y="259"/>
                          <a:pt x="27" y="256"/>
                          <a:pt x="19" y="249"/>
                        </a:cubicBezTo>
                        <a:cubicBezTo>
                          <a:pt x="4" y="237"/>
                          <a:pt x="0" y="210"/>
                          <a:pt x="11" y="197"/>
                        </a:cubicBezTo>
                        <a:cubicBezTo>
                          <a:pt x="14" y="194"/>
                          <a:pt x="20" y="191"/>
                          <a:pt x="25" y="191"/>
                        </a:cubicBezTo>
                        <a:cubicBezTo>
                          <a:pt x="26" y="191"/>
                          <a:pt x="26" y="190"/>
                          <a:pt x="26" y="188"/>
                        </a:cubicBezTo>
                        <a:cubicBezTo>
                          <a:pt x="26" y="183"/>
                          <a:pt x="27" y="178"/>
                          <a:pt x="29" y="174"/>
                        </a:cubicBezTo>
                        <a:cubicBezTo>
                          <a:pt x="34" y="164"/>
                          <a:pt x="45" y="158"/>
                          <a:pt x="60" y="157"/>
                        </a:cubicBezTo>
                        <a:cubicBezTo>
                          <a:pt x="61" y="157"/>
                          <a:pt x="63" y="157"/>
                          <a:pt x="65" y="157"/>
                        </a:cubicBezTo>
                        <a:cubicBezTo>
                          <a:pt x="65" y="156"/>
                          <a:pt x="66" y="155"/>
                          <a:pt x="66" y="154"/>
                        </a:cubicBezTo>
                        <a:cubicBezTo>
                          <a:pt x="70" y="148"/>
                          <a:pt x="76" y="141"/>
                          <a:pt x="82" y="138"/>
                        </a:cubicBezTo>
                        <a:cubicBezTo>
                          <a:pt x="87" y="136"/>
                          <a:pt x="91" y="135"/>
                          <a:pt x="98" y="136"/>
                        </a:cubicBezTo>
                        <a:cubicBezTo>
                          <a:pt x="99" y="136"/>
                          <a:pt x="101" y="136"/>
                          <a:pt x="103" y="136"/>
                        </a:cubicBezTo>
                        <a:cubicBezTo>
                          <a:pt x="104" y="134"/>
                          <a:pt x="105" y="133"/>
                          <a:pt x="105" y="132"/>
                        </a:cubicBezTo>
                        <a:cubicBezTo>
                          <a:pt x="109" y="125"/>
                          <a:pt x="115" y="118"/>
                          <a:pt x="121" y="116"/>
                        </a:cubicBezTo>
                        <a:cubicBezTo>
                          <a:pt x="122" y="116"/>
                          <a:pt x="123" y="116"/>
                          <a:pt x="123" y="116"/>
                        </a:cubicBezTo>
                        <a:cubicBezTo>
                          <a:pt x="123" y="116"/>
                          <a:pt x="123" y="114"/>
                          <a:pt x="122" y="111"/>
                        </a:cubicBezTo>
                        <a:cubicBezTo>
                          <a:pt x="120" y="103"/>
                          <a:pt x="121" y="94"/>
                          <a:pt x="124" y="88"/>
                        </a:cubicBezTo>
                        <a:cubicBezTo>
                          <a:pt x="125" y="85"/>
                          <a:pt x="130" y="81"/>
                          <a:pt x="132" y="79"/>
                        </a:cubicBezTo>
                        <a:cubicBezTo>
                          <a:pt x="133" y="79"/>
                          <a:pt x="134" y="79"/>
                          <a:pt x="135" y="78"/>
                        </a:cubicBezTo>
                        <a:cubicBezTo>
                          <a:pt x="135" y="76"/>
                          <a:pt x="135" y="75"/>
                          <a:pt x="135" y="73"/>
                        </a:cubicBezTo>
                        <a:cubicBezTo>
                          <a:pt x="136" y="58"/>
                          <a:pt x="142" y="46"/>
                          <a:pt x="153" y="39"/>
                        </a:cubicBezTo>
                        <a:cubicBezTo>
                          <a:pt x="157" y="36"/>
                          <a:pt x="162" y="33"/>
                          <a:pt x="166" y="32"/>
                        </a:cubicBezTo>
                        <a:cubicBezTo>
                          <a:pt x="168" y="31"/>
                          <a:pt x="169" y="31"/>
                          <a:pt x="170" y="29"/>
                        </a:cubicBezTo>
                        <a:cubicBezTo>
                          <a:pt x="175" y="23"/>
                          <a:pt x="185" y="18"/>
                          <a:pt x="195" y="18"/>
                        </a:cubicBezTo>
                        <a:cubicBezTo>
                          <a:pt x="198" y="18"/>
                          <a:pt x="202" y="19"/>
                          <a:pt x="203" y="19"/>
                        </a:cubicBezTo>
                        <a:cubicBezTo>
                          <a:pt x="210" y="21"/>
                          <a:pt x="215" y="25"/>
                          <a:pt x="218" y="31"/>
                        </a:cubicBezTo>
                        <a:cubicBezTo>
                          <a:pt x="219" y="34"/>
                          <a:pt x="220" y="35"/>
                          <a:pt x="222" y="35"/>
                        </a:cubicBezTo>
                        <a:cubicBezTo>
                          <a:pt x="230" y="37"/>
                          <a:pt x="237" y="44"/>
                          <a:pt x="240" y="53"/>
                        </a:cubicBezTo>
                        <a:cubicBezTo>
                          <a:pt x="241" y="55"/>
                          <a:pt x="241" y="57"/>
                          <a:pt x="242" y="57"/>
                        </a:cubicBezTo>
                        <a:cubicBezTo>
                          <a:pt x="242" y="57"/>
                          <a:pt x="243" y="56"/>
                          <a:pt x="244" y="55"/>
                        </a:cubicBezTo>
                        <a:cubicBezTo>
                          <a:pt x="252" y="49"/>
                          <a:pt x="265" y="44"/>
                          <a:pt x="276" y="43"/>
                        </a:cubicBezTo>
                        <a:cubicBezTo>
                          <a:pt x="282" y="42"/>
                          <a:pt x="282" y="43"/>
                          <a:pt x="282" y="38"/>
                        </a:cubicBezTo>
                        <a:cubicBezTo>
                          <a:pt x="281" y="27"/>
                          <a:pt x="289" y="16"/>
                          <a:pt x="301" y="12"/>
                        </a:cubicBezTo>
                        <a:cubicBezTo>
                          <a:pt x="304" y="11"/>
                          <a:pt x="306" y="10"/>
                          <a:pt x="311" y="10"/>
                        </a:cubicBezTo>
                        <a:cubicBezTo>
                          <a:pt x="316" y="10"/>
                          <a:pt x="317" y="10"/>
                          <a:pt x="321" y="12"/>
                        </a:cubicBezTo>
                        <a:cubicBezTo>
                          <a:pt x="324" y="13"/>
                          <a:pt x="327" y="14"/>
                          <a:pt x="329" y="16"/>
                        </a:cubicBezTo>
                        <a:cubicBezTo>
                          <a:pt x="330" y="17"/>
                          <a:pt x="332" y="18"/>
                          <a:pt x="333" y="18"/>
                        </a:cubicBezTo>
                        <a:cubicBezTo>
                          <a:pt x="335" y="17"/>
                          <a:pt x="336" y="16"/>
                          <a:pt x="338" y="15"/>
                        </a:cubicBezTo>
                        <a:cubicBezTo>
                          <a:pt x="362" y="0"/>
                          <a:pt x="385" y="4"/>
                          <a:pt x="401" y="25"/>
                        </a:cubicBezTo>
                        <a:cubicBezTo>
                          <a:pt x="403" y="27"/>
                          <a:pt x="404" y="29"/>
                          <a:pt x="404" y="29"/>
                        </a:cubicBezTo>
                        <a:cubicBezTo>
                          <a:pt x="404" y="30"/>
                          <a:pt x="406" y="30"/>
                          <a:pt x="409" y="31"/>
                        </a:cubicBezTo>
                        <a:cubicBezTo>
                          <a:pt x="421" y="34"/>
                          <a:pt x="431" y="41"/>
                          <a:pt x="436" y="51"/>
                        </a:cubicBezTo>
                        <a:cubicBezTo>
                          <a:pt x="438" y="55"/>
                          <a:pt x="440" y="62"/>
                          <a:pt x="441" y="66"/>
                        </a:cubicBezTo>
                        <a:cubicBezTo>
                          <a:pt x="441" y="67"/>
                          <a:pt x="441" y="68"/>
                          <a:pt x="441" y="68"/>
                        </a:cubicBezTo>
                        <a:cubicBezTo>
                          <a:pt x="442" y="68"/>
                          <a:pt x="443" y="67"/>
                          <a:pt x="444" y="66"/>
                        </a:cubicBezTo>
                        <a:cubicBezTo>
                          <a:pt x="466" y="49"/>
                          <a:pt x="486" y="45"/>
                          <a:pt x="504" y="57"/>
                        </a:cubicBezTo>
                        <a:cubicBezTo>
                          <a:pt x="509" y="60"/>
                          <a:pt x="514" y="65"/>
                          <a:pt x="518" y="70"/>
                        </a:cubicBezTo>
                        <a:cubicBezTo>
                          <a:pt x="519" y="72"/>
                          <a:pt x="521" y="74"/>
                          <a:pt x="523" y="75"/>
                        </a:cubicBezTo>
                        <a:cubicBezTo>
                          <a:pt x="531" y="81"/>
                          <a:pt x="535" y="91"/>
                          <a:pt x="534" y="100"/>
                        </a:cubicBezTo>
                        <a:cubicBezTo>
                          <a:pt x="534" y="102"/>
                          <a:pt x="533" y="104"/>
                          <a:pt x="533" y="105"/>
                        </a:cubicBezTo>
                        <a:cubicBezTo>
                          <a:pt x="533" y="106"/>
                          <a:pt x="533" y="106"/>
                          <a:pt x="533" y="106"/>
                        </a:cubicBezTo>
                        <a:cubicBezTo>
                          <a:pt x="533" y="106"/>
                          <a:pt x="535" y="107"/>
                          <a:pt x="536" y="107"/>
                        </a:cubicBezTo>
                        <a:cubicBezTo>
                          <a:pt x="544" y="109"/>
                          <a:pt x="550" y="116"/>
                          <a:pt x="554" y="124"/>
                        </a:cubicBezTo>
                        <a:cubicBezTo>
                          <a:pt x="554" y="125"/>
                          <a:pt x="555" y="126"/>
                          <a:pt x="555" y="127"/>
                        </a:cubicBezTo>
                        <a:cubicBezTo>
                          <a:pt x="555" y="127"/>
                          <a:pt x="557" y="126"/>
                          <a:pt x="559" y="126"/>
                        </a:cubicBezTo>
                        <a:cubicBezTo>
                          <a:pt x="566" y="123"/>
                          <a:pt x="573" y="124"/>
                          <a:pt x="578" y="128"/>
                        </a:cubicBezTo>
                        <a:cubicBezTo>
                          <a:pt x="579" y="128"/>
                          <a:pt x="580" y="129"/>
                          <a:pt x="581" y="129"/>
                        </a:cubicBezTo>
                        <a:cubicBezTo>
                          <a:pt x="583" y="129"/>
                          <a:pt x="586" y="128"/>
                          <a:pt x="588" y="128"/>
                        </a:cubicBezTo>
                        <a:cubicBezTo>
                          <a:pt x="611" y="126"/>
                          <a:pt x="626" y="132"/>
                          <a:pt x="631" y="146"/>
                        </a:cubicBezTo>
                        <a:cubicBezTo>
                          <a:pt x="632" y="149"/>
                          <a:pt x="632" y="157"/>
                          <a:pt x="631" y="160"/>
                        </a:cubicBezTo>
                        <a:cubicBezTo>
                          <a:pt x="631" y="162"/>
                          <a:pt x="631" y="162"/>
                          <a:pt x="634" y="165"/>
                        </a:cubicBezTo>
                        <a:cubicBezTo>
                          <a:pt x="635" y="167"/>
                          <a:pt x="637" y="169"/>
                          <a:pt x="638" y="171"/>
                        </a:cubicBezTo>
                        <a:cubicBezTo>
                          <a:pt x="644" y="181"/>
                          <a:pt x="643" y="191"/>
                          <a:pt x="636" y="199"/>
                        </a:cubicBezTo>
                        <a:cubicBezTo>
                          <a:pt x="636" y="200"/>
                          <a:pt x="635" y="200"/>
                          <a:pt x="634" y="201"/>
                        </a:cubicBezTo>
                        <a:cubicBezTo>
                          <a:pt x="634" y="203"/>
                          <a:pt x="634" y="205"/>
                          <a:pt x="634" y="207"/>
                        </a:cubicBezTo>
                        <a:cubicBezTo>
                          <a:pt x="634" y="234"/>
                          <a:pt x="612" y="252"/>
                          <a:pt x="575" y="254"/>
                        </a:cubicBezTo>
                        <a:cubicBezTo>
                          <a:pt x="573" y="254"/>
                          <a:pt x="571" y="255"/>
                          <a:pt x="569" y="255"/>
                        </a:cubicBezTo>
                        <a:cubicBezTo>
                          <a:pt x="568" y="256"/>
                          <a:pt x="567" y="257"/>
                          <a:pt x="566" y="259"/>
                        </a:cubicBezTo>
                        <a:cubicBezTo>
                          <a:pt x="555" y="269"/>
                          <a:pt x="542" y="274"/>
                          <a:pt x="523" y="273"/>
                        </a:cubicBezTo>
                        <a:cubicBezTo>
                          <a:pt x="510" y="273"/>
                          <a:pt x="498" y="271"/>
                          <a:pt x="483" y="265"/>
                        </a:cubicBezTo>
                        <a:cubicBezTo>
                          <a:pt x="480" y="265"/>
                          <a:pt x="478" y="264"/>
                          <a:pt x="475" y="263"/>
                        </a:cubicBezTo>
                        <a:cubicBezTo>
                          <a:pt x="474" y="264"/>
                          <a:pt x="474" y="264"/>
                          <a:pt x="473" y="265"/>
                        </a:cubicBezTo>
                        <a:cubicBezTo>
                          <a:pt x="467" y="270"/>
                          <a:pt x="461" y="272"/>
                          <a:pt x="453" y="274"/>
                        </a:cubicBezTo>
                        <a:cubicBezTo>
                          <a:pt x="440" y="276"/>
                          <a:pt x="422" y="272"/>
                          <a:pt x="406" y="264"/>
                        </a:cubicBezTo>
                        <a:cubicBezTo>
                          <a:pt x="404" y="263"/>
                          <a:pt x="403" y="262"/>
                          <a:pt x="401" y="261"/>
                        </a:cubicBezTo>
                        <a:cubicBezTo>
                          <a:pt x="400" y="262"/>
                          <a:pt x="399" y="263"/>
                          <a:pt x="398" y="264"/>
                        </a:cubicBezTo>
                        <a:cubicBezTo>
                          <a:pt x="391" y="270"/>
                          <a:pt x="385" y="273"/>
                          <a:pt x="377" y="276"/>
                        </a:cubicBezTo>
                        <a:cubicBezTo>
                          <a:pt x="372" y="277"/>
                          <a:pt x="359" y="277"/>
                          <a:pt x="353" y="276"/>
                        </a:cubicBezTo>
                        <a:close/>
                      </a:path>
                    </a:pathLst>
                  </a:custGeom>
                  <a:blipFill dpi="0" rotWithShape="1">
                    <a:blip r:embed="rId19"/>
                    <a:srcRect/>
                    <a:tile tx="0" ty="0" sx="50000" sy="50000" flip="none" algn="tl"/>
                  </a:blipFill>
                  <a:ln w="9525">
                    <a:noFill/>
                    <a:round/>
                    <a:headEnd/>
                    <a:tailEnd/>
                  </a:ln>
                  <a:effectLst>
                    <a:outerShdw blurRad="304800" algn="ctr" rotWithShape="0">
                      <a:schemeClr val="accent2">
                        <a:lumMod val="20000"/>
                        <a:lumOff val="80000"/>
                      </a:schemeClr>
                    </a:outerShdw>
                  </a:effectLst>
                </p:spPr>
                <p:txBody>
                  <a:bodyPr vert="horz" wrap="square" lIns="0" tIns="274320" rIns="0" bIns="0" numCol="1" anchor="ctr" anchorCtr="0" compatLnSpc="1">
                    <a:prstTxWarp prst="textNoShape">
                      <a:avLst/>
                    </a:prstTxWarp>
                  </a:bodyPr>
                  <a:lstStyle/>
                  <a:p>
                    <a:pPr algn="ctr"/>
                    <a:endParaRPr lang="en-US" sz="2000" b="1" dirty="0" smtClean="0">
                      <a:solidFill>
                        <a:schemeClr val="bg1"/>
                      </a:solidFill>
                      <a:effectLst>
                        <a:outerShdw blurRad="304800" algn="ctr" rotWithShape="0">
                          <a:schemeClr val="accent2"/>
                        </a:outerShdw>
                      </a:effectLst>
                    </a:endParaRPr>
                  </a:p>
                </p:txBody>
              </p:sp>
              <p:pic>
                <p:nvPicPr>
                  <p:cNvPr id="82" name="Picture 13" descr="\\SERVER3\InternalBin\Resource DVD\DVD_ART36\Artwork_Imagery\Icons - Illustrations\_ SUPER VISTA STYLE\server.png"/>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034456" y="1573213"/>
                    <a:ext cx="531812" cy="531812"/>
                  </a:xfrm>
                  <a:prstGeom prst="rect">
                    <a:avLst/>
                  </a:prstGeom>
                  <a:noFill/>
                  <a:ln>
                    <a:noFill/>
                  </a:ln>
                </p:spPr>
              </p:pic>
              <p:pic>
                <p:nvPicPr>
                  <p:cNvPr id="83" name="Picture 13" descr="\\SERVER3\InternalBin\Resource DVD\DVD_ART36\Artwork_Imagery\Icons - Illustrations\_ SUPER VISTA STYLE\server.png"/>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268743" y="1633905"/>
                    <a:ext cx="532507" cy="532507"/>
                  </a:xfrm>
                  <a:prstGeom prst="rect">
                    <a:avLst/>
                  </a:prstGeom>
                  <a:noFill/>
                  <a:ln>
                    <a:noFill/>
                  </a:ln>
                </p:spPr>
              </p:pic>
            </p:grpSp>
            <p:pic>
              <p:nvPicPr>
                <p:cNvPr id="68" name="Picture 2" descr="http://picocontainer.org/web/images/eclipse-logo-white.jpg"/>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5739198" y="2347783"/>
                  <a:ext cx="690177" cy="40204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65" name="Picture 4" descr="http://i.justrealized.com/media/2008/10/sun-microsystem-java-logo.pn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8429624" y="2370415"/>
                <a:ext cx="286025" cy="532077"/>
              </a:xfrm>
              <a:prstGeom prst="rect">
                <a:avLst/>
              </a:prstGeom>
              <a:noFill/>
              <a:extLst>
                <a:ext uri="{909E8E84-426E-40DD-AFC4-6F175D3DCCD1}">
                  <a14:hiddenFill xmlns:a14="http://schemas.microsoft.com/office/drawing/2010/main">
                    <a:solidFill>
                      <a:srgbClr val="FFFFFF"/>
                    </a:solidFill>
                  </a14:hiddenFill>
                </a:ext>
              </a:extLst>
            </p:spPr>
          </p:pic>
        </p:grpSp>
        <p:pic>
          <p:nvPicPr>
            <p:cNvPr id="61" name="Picture 4" descr="https://mediabank.partners.extranet.microsoft.com/Assets/Active/M-Q/Microsoft_.NET/Microsoft_NET_Framework/Logos+Logotypes/Horizontal/NET-Frmwrk_h_rgb_r.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383620" y="2514292"/>
              <a:ext cx="960234" cy="3041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36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214617" y="1383372"/>
            <a:ext cx="2719458" cy="3497214"/>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tIns="777240" rtlCol="0" anchor="t" anchorCtr="0"/>
          <a:lstStyle/>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Dynamic scaling handles demand</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Ecosystem of familiar Development &amp; Management tools</a:t>
            </a:r>
          </a:p>
          <a:p>
            <a:pPr marL="200015" indent="-200015">
              <a:spcBef>
                <a:spcPts val="140"/>
              </a:spcBef>
              <a:spcAft>
                <a:spcPts val="140"/>
              </a:spcAft>
              <a:buClr>
                <a:schemeClr val="tx2"/>
              </a:buClr>
              <a:buSzPct val="100000"/>
              <a:buFont typeface="Arial" pitchFamily="34" charset="0"/>
              <a:buChar char="•"/>
              <a:defRPr/>
            </a:pPr>
            <a:r>
              <a:rPr lang="en-US" sz="1300" dirty="0" err="1" smtClean="0">
                <a:solidFill>
                  <a:schemeClr val="tx1">
                    <a:lumMod val="85000"/>
                    <a:lumOff val="15000"/>
                    <a:alpha val="99000"/>
                  </a:schemeClr>
                </a:solidFill>
              </a:rPr>
              <a:t>TSQL</a:t>
            </a:r>
            <a:r>
              <a:rPr lang="en-US" sz="1300" dirty="0" smtClean="0">
                <a:solidFill>
                  <a:schemeClr val="tx1">
                    <a:lumMod val="85000"/>
                    <a:lumOff val="15000"/>
                    <a:alpha val="99000"/>
                  </a:schemeClr>
                </a:solidFill>
              </a:rPr>
              <a:t> support and familiar relational database model</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Multi-tenant, auto high availability, self-managed and provisioned</a:t>
            </a:r>
            <a:endParaRPr lang="en-US" sz="1300" dirty="0">
              <a:solidFill>
                <a:schemeClr val="tx1">
                  <a:lumMod val="85000"/>
                  <a:lumOff val="15000"/>
                  <a:alpha val="99000"/>
                </a:schemeClr>
              </a:solidFill>
            </a:endParaRPr>
          </a:p>
        </p:txBody>
      </p:sp>
      <p:sp>
        <p:nvSpPr>
          <p:cNvPr id="5" name="Rectangle 4"/>
          <p:cNvSpPr/>
          <p:nvPr/>
        </p:nvSpPr>
        <p:spPr bwMode="auto">
          <a:xfrm>
            <a:off x="304800" y="1379586"/>
            <a:ext cx="2719458" cy="3497214"/>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tIns="777240" rtlCol="0" anchor="t" anchorCtr="0"/>
          <a:lstStyle/>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Build native Cloud Apps using  Visual Studio 2010</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Open platform supports 3rd party tools and languages</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Dynamic scaling to handle peaks in demand complexity</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Reduce IT complexity with automated service management</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Create separate environments: Development, Staging, Production</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Host your own </a:t>
            </a:r>
            <a:r>
              <a:rPr lang="en-US" sz="1300" dirty="0" err="1" smtClean="0">
                <a:solidFill>
                  <a:schemeClr val="tx1">
                    <a:lumMod val="85000"/>
                    <a:lumOff val="15000"/>
                    <a:alpha val="99000"/>
                  </a:schemeClr>
                </a:solidFill>
              </a:rPr>
              <a:t>VMs</a:t>
            </a:r>
            <a:r>
              <a:rPr lang="en-US" sz="1300" dirty="0" smtClean="0">
                <a:solidFill>
                  <a:schemeClr val="tx1">
                    <a:lumMod val="85000"/>
                    <a:lumOff val="15000"/>
                    <a:alpha val="99000"/>
                  </a:schemeClr>
                </a:solidFill>
              </a:rPr>
              <a:t> on Azure.</a:t>
            </a:r>
            <a:endParaRPr lang="en-US" sz="1300" dirty="0">
              <a:solidFill>
                <a:schemeClr val="tx1">
                  <a:lumMod val="85000"/>
                  <a:lumOff val="15000"/>
                  <a:alpha val="99000"/>
                </a:schemeClr>
              </a:solidFill>
            </a:endParaRPr>
          </a:p>
        </p:txBody>
      </p:sp>
      <p:sp>
        <p:nvSpPr>
          <p:cNvPr id="6" name="Rectangle 5"/>
          <p:cNvSpPr/>
          <p:nvPr/>
        </p:nvSpPr>
        <p:spPr bwMode="auto">
          <a:xfrm>
            <a:off x="6110217" y="1383373"/>
            <a:ext cx="2728983" cy="3497214"/>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tIns="777240" rtlCol="0" anchor="t" anchorCtr="0"/>
          <a:lstStyle/>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Connect across on-premises, cloud and hosted resources</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Handle identity and access across organizations and ID providers</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Navigate network and security, securely and simply</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Interoperate across languages, platforms via standards</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Support for .NET, Ruby, MySQL, </a:t>
            </a:r>
            <a:r>
              <a:rPr lang="en-US" sz="1300" dirty="0" err="1" smtClean="0">
                <a:solidFill>
                  <a:schemeClr val="tx1">
                    <a:lumMod val="85000"/>
                    <a:lumOff val="15000"/>
                    <a:alpha val="99000"/>
                  </a:schemeClr>
                </a:solidFill>
              </a:rPr>
              <a:t>Phython</a:t>
            </a:r>
            <a:r>
              <a:rPr lang="en-US" sz="1300" dirty="0" smtClean="0">
                <a:solidFill>
                  <a:schemeClr val="tx1">
                    <a:lumMod val="85000"/>
                    <a:lumOff val="15000"/>
                    <a:alpha val="99000"/>
                  </a:schemeClr>
                </a:solidFill>
              </a:rPr>
              <a:t>, </a:t>
            </a:r>
            <a:r>
              <a:rPr lang="en-US" sz="1300" dirty="0" err="1" smtClean="0">
                <a:solidFill>
                  <a:schemeClr val="tx1">
                    <a:lumMod val="85000"/>
                    <a:lumOff val="15000"/>
                    <a:alpha val="99000"/>
                  </a:schemeClr>
                </a:solidFill>
              </a:rPr>
              <a:t>PHP</a:t>
            </a:r>
            <a:r>
              <a:rPr lang="en-US" sz="1300" dirty="0" smtClean="0">
                <a:solidFill>
                  <a:schemeClr val="tx1">
                    <a:lumMod val="85000"/>
                    <a:lumOff val="15000"/>
                    <a:alpha val="99000"/>
                  </a:schemeClr>
                </a:solidFill>
              </a:rPr>
              <a:t> and Java</a:t>
            </a:r>
            <a:endParaRPr lang="en-US" sz="1300" dirty="0">
              <a:solidFill>
                <a:schemeClr val="tx1">
                  <a:lumMod val="85000"/>
                  <a:lumOff val="15000"/>
                  <a:alpha val="99000"/>
                </a:schemeClr>
              </a:solidFill>
            </a:endParaRPr>
          </a:p>
        </p:txBody>
      </p:sp>
      <p:sp>
        <p:nvSpPr>
          <p:cNvPr id="7" name="Rectangle 6"/>
          <p:cNvSpPr/>
          <p:nvPr/>
        </p:nvSpPr>
        <p:spPr>
          <a:xfrm>
            <a:off x="3214617" y="1383372"/>
            <a:ext cx="2719458" cy="543837"/>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nchorCtr="0">
            <a:noAutofit/>
          </a:bodyPr>
          <a:lstStyle/>
          <a:p>
            <a:pPr algn="ctr" defTabSz="640048">
              <a:lnSpc>
                <a:spcPct val="90000"/>
              </a:lnSpc>
            </a:pPr>
            <a:endParaRPr lang="en-US" sz="1100" b="1" kern="0" dirty="0">
              <a:solidFill>
                <a:schemeClr val="bg1">
                  <a:alpha val="99000"/>
                </a:schemeClr>
              </a:solidFill>
              <a:effectLst>
                <a:outerShdw blurRad="38100" dist="38100" dir="2700000" algn="tl">
                  <a:srgbClr val="000000">
                    <a:alpha val="43137"/>
                  </a:srgbClr>
                </a:outerShdw>
              </a:effectLst>
            </a:endParaRPr>
          </a:p>
        </p:txBody>
      </p:sp>
      <p:sp>
        <p:nvSpPr>
          <p:cNvPr id="8" name="Rectangle 7"/>
          <p:cNvSpPr/>
          <p:nvPr/>
        </p:nvSpPr>
        <p:spPr>
          <a:xfrm>
            <a:off x="304800" y="1379586"/>
            <a:ext cx="2719458" cy="543837"/>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rtlCol="0" anchor="ctr" anchorCtr="0">
            <a:noAutofit/>
          </a:bodyPr>
          <a:lstStyle/>
          <a:p>
            <a:pPr algn="ctr" defTabSz="640048">
              <a:lnSpc>
                <a:spcPct val="90000"/>
              </a:lnSpc>
            </a:pPr>
            <a:endParaRPr lang="en-US" sz="1400" b="1" kern="0" dirty="0">
              <a:solidFill>
                <a:schemeClr val="bg1">
                  <a:alpha val="99000"/>
                </a:schemeClr>
              </a:solidFill>
              <a:effectLst>
                <a:outerShdw blurRad="38100" dist="38100" dir="2700000" algn="tl">
                  <a:srgbClr val="000000">
                    <a:alpha val="43137"/>
                  </a:srgbClr>
                </a:outerShdw>
              </a:effectLst>
            </a:endParaRPr>
          </a:p>
        </p:txBody>
      </p:sp>
      <p:sp>
        <p:nvSpPr>
          <p:cNvPr id="9" name="Rectangle 8"/>
          <p:cNvSpPr/>
          <p:nvPr/>
        </p:nvSpPr>
        <p:spPr>
          <a:xfrm>
            <a:off x="6110218" y="1383373"/>
            <a:ext cx="2728982" cy="543837"/>
          </a:xfrm>
          <a:prstGeom prst="rect">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rtlCol="0" anchor="ctr" anchorCtr="0">
            <a:noAutofit/>
          </a:bodyPr>
          <a:lstStyle/>
          <a:p>
            <a:pPr algn="ctr" defTabSz="640048">
              <a:lnSpc>
                <a:spcPct val="90000"/>
              </a:lnSpc>
            </a:pPr>
            <a:endParaRPr lang="en-US" sz="1100" b="1" kern="0" dirty="0">
              <a:solidFill>
                <a:schemeClr val="bg1">
                  <a:alpha val="99000"/>
                </a:schemeClr>
              </a:solidFill>
              <a:effectLst>
                <a:outerShdw blurRad="38100" dist="38100" dir="2700000" algn="tl">
                  <a:srgbClr val="000000">
                    <a:alpha val="43137"/>
                  </a:srgbClr>
                </a:outerShdw>
              </a:effectLst>
            </a:endParaRPr>
          </a:p>
        </p:txBody>
      </p:sp>
      <p:grpSp>
        <p:nvGrpSpPr>
          <p:cNvPr id="12" name="Group 11"/>
          <p:cNvGrpSpPr/>
          <p:nvPr/>
        </p:nvGrpSpPr>
        <p:grpSpPr>
          <a:xfrm>
            <a:off x="6202797" y="1383372"/>
            <a:ext cx="2498220" cy="469165"/>
            <a:chOff x="6998108" y="1383372"/>
            <a:chExt cx="2498220" cy="469165"/>
          </a:xfrm>
        </p:grpSpPr>
        <p:pic>
          <p:nvPicPr>
            <p:cNvPr id="10" name="Picture 2" descr="C:\Users\jashart\Pictures\roadmap\WinAzurePltfrm_AppFabric_rgb.pn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6998108" y="1383372"/>
              <a:ext cx="317092" cy="4691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jashart\Pictures\roadmap\WinAzurePltfrm_AppFabric_rgb.pn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7339361" y="1383373"/>
              <a:ext cx="2156967" cy="4691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538040" y="1440746"/>
            <a:ext cx="2029018" cy="540454"/>
            <a:chOff x="256982" y="1324020"/>
            <a:chExt cx="2462215" cy="655841"/>
          </a:xfrm>
        </p:grpSpPr>
        <p:pic>
          <p:nvPicPr>
            <p:cNvPr id="13" name="Picture 2" descr="C:\Users\jashart\Pictures\roadmap\WinAzurePltfrm_AppFabric_rgb.pn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56982" y="1324020"/>
              <a:ext cx="443260" cy="6558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jashart\Pictures\roadmap\WinAzurePltfrm_AppFabric_rgb.pn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700242" y="1324021"/>
              <a:ext cx="2018955" cy="41471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AZURE logo" descr="\\SERVER3\InternalBin\Resource DVD\DVD_ART36\Logos\Azure Services Platform\Windows Azure\Windows Azure logo rev.png"/>
          <p:cNvPicPr>
            <a:picLocks noChangeAspect="1" noChangeArrowheads="1"/>
          </p:cNvPicPr>
          <p:nvPr/>
        </p:nvPicPr>
        <p:blipFill>
          <a:blip r:embed="rId7" cstate="print"/>
          <a:stretch>
            <a:fillRect/>
          </a:stretch>
        </p:blipFill>
        <p:spPr bwMode="auto">
          <a:xfrm>
            <a:off x="3748017" y="1341956"/>
            <a:ext cx="1591630" cy="486844"/>
          </a:xfrm>
          <a:prstGeom prst="rect">
            <a:avLst/>
          </a:prstGeom>
          <a:noFill/>
          <a:ln>
            <a:noFill/>
          </a:ln>
          <a:effectLst/>
        </p:spPr>
      </p:pic>
      <p:sp>
        <p:nvSpPr>
          <p:cNvPr id="20" name="Rectangle 19"/>
          <p:cNvSpPr/>
          <p:nvPr/>
        </p:nvSpPr>
        <p:spPr>
          <a:xfrm>
            <a:off x="-76200" y="0"/>
            <a:ext cx="9296400" cy="914400"/>
          </a:xfrm>
          <a:prstGeom prst="rect">
            <a:avLst/>
          </a:prstGeom>
          <a:solidFill>
            <a:schemeClr val="bg1">
              <a:alpha val="5000"/>
            </a:schemeClr>
          </a:solidFill>
          <a:ln w="0">
            <a:solidFill>
              <a:schemeClr val="bg1">
                <a:alpha val="50000"/>
              </a:schemeClr>
            </a:solidFill>
          </a:ln>
          <a:effectLst>
            <a:outerShdw blurRad="76200" dir="18900000" sy="23000" kx="-1200000" algn="bl" rotWithShape="0">
              <a:prstClr val="black">
                <a:alpha val="20000"/>
              </a:prstClr>
            </a:outerShdw>
            <a:reflection blurRad="6350" stA="52000" endA="300" endPos="35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grpSp>
        <p:nvGrpSpPr>
          <p:cNvPr id="21" name="Group 20"/>
          <p:cNvGrpSpPr/>
          <p:nvPr/>
        </p:nvGrpSpPr>
        <p:grpSpPr>
          <a:xfrm>
            <a:off x="295373" y="304800"/>
            <a:ext cx="3086671" cy="302661"/>
            <a:chOff x="811190" y="4163758"/>
            <a:chExt cx="4356042" cy="419195"/>
          </a:xfrm>
        </p:grpSpPr>
        <p:pic>
          <p:nvPicPr>
            <p:cNvPr id="22" name="Picture 2" descr="C:\Users\dazw\Desktop\OnlineSvcs-2_bL_r.pn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811190" y="4206888"/>
              <a:ext cx="2556064" cy="3760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dazw\Desktop\OnlineSvcs-2_bL_r.png"/>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2611168" y="4163758"/>
              <a:ext cx="2556064" cy="3760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5423283" y="396109"/>
            <a:ext cx="3458467" cy="655841"/>
            <a:chOff x="5685533" y="1774387"/>
            <a:chExt cx="3458467" cy="655841"/>
          </a:xfrm>
        </p:grpSpPr>
        <p:pic>
          <p:nvPicPr>
            <p:cNvPr id="25" name="Picture 2" descr="C:\Users\jashart\Pictures\roadmap\WinAzurePltfrm_AppFabric_rgb.png"/>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5685533" y="1774387"/>
              <a:ext cx="443260" cy="6558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jashart\Pictures\roadmap\WinAzurePltfrm_AppFabric_rgb.png"/>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6128793" y="1774388"/>
              <a:ext cx="3015207" cy="414716"/>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5" descr="D:\Aeshen\TechNet 2006\12-December\Msft-longhorn-papers\TDM Deck\Windows Illustration Icons\Internet.png"/>
          <p:cNvPicPr>
            <a:picLocks noChangeAspect="1" noChangeArrowheads="1"/>
          </p:cNvPicPr>
          <p:nvPr/>
        </p:nvPicPr>
        <p:blipFill>
          <a:blip r:embed="rId12" cstate="print"/>
          <a:srcRect/>
          <a:stretch>
            <a:fillRect/>
          </a:stretch>
        </p:blipFill>
        <p:spPr bwMode="auto">
          <a:xfrm>
            <a:off x="3069747" y="4953000"/>
            <a:ext cx="3833530" cy="3833530"/>
          </a:xfrm>
          <a:prstGeom prst="rect">
            <a:avLst/>
          </a:prstGeom>
          <a:noFill/>
          <a:effectLst>
            <a:outerShdw blurRad="50800" dist="38100" dir="2700000" algn="tl" rotWithShape="0">
              <a:prstClr val="black">
                <a:alpha val="40000"/>
              </a:prstClr>
            </a:outerShdw>
          </a:effectLst>
        </p:spPr>
      </p:pic>
      <p:pic>
        <p:nvPicPr>
          <p:cNvPr id="28" name="Cloud-Main-BG" descr="cloud.png"/>
          <p:cNvPicPr>
            <a:picLocks noChangeAspect="1"/>
          </p:cNvPicPr>
          <p:nvPr/>
        </p:nvPicPr>
        <p:blipFill>
          <a:blip r:embed="rId13" cstate="print"/>
          <a:stretch>
            <a:fillRect/>
          </a:stretch>
        </p:blipFill>
        <p:spPr>
          <a:xfrm>
            <a:off x="5601870" y="5052730"/>
            <a:ext cx="2343277" cy="1210883"/>
          </a:xfrm>
          <a:prstGeom prst="rect">
            <a:avLst/>
          </a:prstGeom>
          <a:effectLst>
            <a:outerShdw blurRad="63500" sx="102000" sy="102000" algn="ctr" rotWithShape="0">
              <a:prstClr val="black">
                <a:alpha val="32000"/>
              </a:prstClr>
            </a:outerShdw>
          </a:effectLst>
        </p:spPr>
      </p:pic>
      <p:pic>
        <p:nvPicPr>
          <p:cNvPr id="29" name="Cloud-Main-BG" descr="cloud.png"/>
          <p:cNvPicPr>
            <a:picLocks noChangeAspect="1"/>
          </p:cNvPicPr>
          <p:nvPr/>
        </p:nvPicPr>
        <p:blipFill>
          <a:blip r:embed="rId13" cstate="print"/>
          <a:stretch>
            <a:fillRect/>
          </a:stretch>
        </p:blipFill>
        <p:spPr>
          <a:xfrm>
            <a:off x="6495923" y="4956922"/>
            <a:ext cx="2343277" cy="1210883"/>
          </a:xfrm>
          <a:prstGeom prst="rect">
            <a:avLst/>
          </a:prstGeom>
          <a:effectLst>
            <a:outerShdw blurRad="63500" sx="102000" sy="102000" algn="ctr" rotWithShape="0">
              <a:prstClr val="black">
                <a:alpha val="32000"/>
              </a:prstClr>
            </a:outerShdw>
          </a:effectLst>
        </p:spPr>
      </p:pic>
      <p:pic>
        <p:nvPicPr>
          <p:cNvPr id="30" name="Cloud-Main-BG" descr="cloud.png"/>
          <p:cNvPicPr>
            <a:picLocks noChangeAspect="1"/>
          </p:cNvPicPr>
          <p:nvPr/>
        </p:nvPicPr>
        <p:blipFill>
          <a:blip r:embed="rId13" cstate="print"/>
          <a:stretch>
            <a:fillRect/>
          </a:stretch>
        </p:blipFill>
        <p:spPr>
          <a:xfrm>
            <a:off x="2147352" y="5052729"/>
            <a:ext cx="2343277" cy="1210883"/>
          </a:xfrm>
          <a:prstGeom prst="rect">
            <a:avLst/>
          </a:prstGeom>
          <a:effectLst>
            <a:outerShdw blurRad="63500" sx="102000" sy="102000" algn="ctr" rotWithShape="0">
              <a:prstClr val="black">
                <a:alpha val="32000"/>
              </a:prstClr>
            </a:outerShdw>
          </a:effectLst>
        </p:spPr>
      </p:pic>
      <p:pic>
        <p:nvPicPr>
          <p:cNvPr id="31" name="Cloud-Main-BG" descr="cloud.png"/>
          <p:cNvPicPr>
            <a:picLocks noChangeAspect="1"/>
          </p:cNvPicPr>
          <p:nvPr/>
        </p:nvPicPr>
        <p:blipFill>
          <a:blip r:embed="rId13" cstate="print"/>
          <a:stretch>
            <a:fillRect/>
          </a:stretch>
        </p:blipFill>
        <p:spPr>
          <a:xfrm>
            <a:off x="1228889" y="5281330"/>
            <a:ext cx="2343277" cy="1210883"/>
          </a:xfrm>
          <a:prstGeom prst="rect">
            <a:avLst/>
          </a:prstGeom>
          <a:effectLst>
            <a:outerShdw blurRad="63500" sx="102000" sy="102000" algn="ctr" rotWithShape="0">
              <a:prstClr val="black">
                <a:alpha val="32000"/>
              </a:prstClr>
            </a:outerShdw>
          </a:effectLst>
        </p:spPr>
      </p:pic>
      <p:sp>
        <p:nvSpPr>
          <p:cNvPr id="2" name="TextBox 1"/>
          <p:cNvSpPr txBox="1"/>
          <p:nvPr/>
        </p:nvSpPr>
        <p:spPr>
          <a:xfrm>
            <a:off x="296886" y="354093"/>
            <a:ext cx="4570876" cy="492443"/>
          </a:xfrm>
          <a:prstGeom prst="rect">
            <a:avLst/>
          </a:prstGeom>
          <a:noFill/>
        </p:spPr>
        <p:txBody>
          <a:bodyPr wrap="square" lIns="0" tIns="0" rIns="0" bIns="0" rtlCol="0">
            <a:spAutoFit/>
          </a:bodyPr>
          <a:lstStyle/>
          <a:p>
            <a:r>
              <a:rPr lang="en-US" sz="3200" b="1" spc="-100" dirty="0">
                <a:ln w="3175">
                  <a:noFill/>
                </a:ln>
                <a:solidFill>
                  <a:srgbClr val="EE7816">
                    <a:alpha val="99000"/>
                  </a:srgbClr>
                </a:solidFill>
                <a:latin typeface="+mj-lt"/>
                <a:cs typeface="Arial" charset="0"/>
              </a:rPr>
              <a:t>Microsoft</a:t>
            </a:r>
            <a:r>
              <a:rPr lang="en-US" sz="3200" spc="-100" dirty="0">
                <a:ln w="3175">
                  <a:noFill/>
                </a:ln>
                <a:solidFill>
                  <a:srgbClr val="EE7816">
                    <a:alpha val="99000"/>
                  </a:srgbClr>
                </a:solidFill>
                <a:latin typeface="+mj-lt"/>
                <a:cs typeface="Arial" charset="0"/>
              </a:rPr>
              <a:t> Online Services</a:t>
            </a:r>
          </a:p>
        </p:txBody>
      </p:sp>
      <p:sp>
        <p:nvSpPr>
          <p:cNvPr id="33" name="TextBox 32"/>
          <p:cNvSpPr txBox="1"/>
          <p:nvPr/>
        </p:nvSpPr>
        <p:spPr>
          <a:xfrm>
            <a:off x="5866543" y="549690"/>
            <a:ext cx="2580578" cy="276999"/>
          </a:xfrm>
          <a:prstGeom prst="rect">
            <a:avLst/>
          </a:prstGeom>
          <a:noFill/>
        </p:spPr>
        <p:txBody>
          <a:bodyPr wrap="none" lIns="0" tIns="0" rIns="0" bIns="0" rtlCol="0">
            <a:spAutoFit/>
          </a:bodyPr>
          <a:lstStyle/>
          <a:p>
            <a:r>
              <a:rPr lang="en-US" b="1" dirty="0" smtClean="0">
                <a:gradFill>
                  <a:gsLst>
                    <a:gs pos="0">
                      <a:schemeClr val="tx1"/>
                    </a:gs>
                    <a:gs pos="86000">
                      <a:schemeClr val="tx1"/>
                    </a:gs>
                  </a:gsLst>
                  <a:lin ang="5400000" scaled="0"/>
                </a:gradFill>
              </a:rPr>
              <a:t>Windows </a:t>
            </a:r>
            <a:r>
              <a:rPr lang="en-US" dirty="0" smtClean="0">
                <a:gradFill>
                  <a:gsLst>
                    <a:gs pos="0">
                      <a:schemeClr val="tx1"/>
                    </a:gs>
                    <a:gs pos="86000">
                      <a:schemeClr val="tx1"/>
                    </a:gs>
                  </a:gsLst>
                  <a:lin ang="5400000" scaled="0"/>
                </a:gradFill>
              </a:rPr>
              <a:t>Azure Platform</a:t>
            </a:r>
            <a:endParaRPr lang="en-US"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3165341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5" name="Group 1024"/>
          <p:cNvGrpSpPr/>
          <p:nvPr/>
        </p:nvGrpSpPr>
        <p:grpSpPr>
          <a:xfrm>
            <a:off x="114271" y="4648200"/>
            <a:ext cx="9067927" cy="1600199"/>
            <a:chOff x="114271" y="2667000"/>
            <a:chExt cx="9067927" cy="1600199"/>
          </a:xfrm>
        </p:grpSpPr>
        <p:sp>
          <p:nvSpPr>
            <p:cNvPr id="10" name="Rectangle 9"/>
            <p:cNvSpPr/>
            <p:nvPr/>
          </p:nvSpPr>
          <p:spPr>
            <a:xfrm>
              <a:off x="114271" y="2868188"/>
              <a:ext cx="8867775" cy="1399011"/>
            </a:xfrm>
            <a:prstGeom prst="rect">
              <a:avLst/>
            </a:prstGeom>
            <a:solidFill>
              <a:schemeClr val="bg1">
                <a:alpha val="5000"/>
              </a:schemeClr>
            </a:solidFill>
            <a:ln w="0">
              <a:solidFill>
                <a:schemeClr val="bg1">
                  <a:alpha val="50000"/>
                </a:schemeClr>
              </a:solidFill>
            </a:ln>
            <a:effectLst>
              <a:outerShdw blurRad="76200" dir="18900000" sy="23000" kx="-1200000" algn="bl" rotWithShape="0">
                <a:prstClr val="black">
                  <a:alpha val="20000"/>
                </a:prstClr>
              </a:outerShdw>
              <a:reflection blurRad="6350" stA="52000" endA="300" endPos="35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endParaRPr>
            </a:p>
          </p:txBody>
        </p:sp>
        <p:pic>
          <p:nvPicPr>
            <p:cNvPr id="3" name="Cloud-Main-BG" descr="cloud.png"/>
            <p:cNvPicPr>
              <a:picLocks noChangeAspect="1"/>
            </p:cNvPicPr>
            <p:nvPr/>
          </p:nvPicPr>
          <p:blipFill>
            <a:blip r:embed="rId3" cstate="print"/>
            <a:stretch>
              <a:fillRect/>
            </a:stretch>
          </p:blipFill>
          <p:spPr>
            <a:xfrm>
              <a:off x="6838921" y="2817956"/>
              <a:ext cx="2343277" cy="1210883"/>
            </a:xfrm>
            <a:prstGeom prst="rect">
              <a:avLst/>
            </a:prstGeom>
            <a:effectLst>
              <a:outerShdw blurRad="63500" sx="102000" sy="102000" algn="ctr" rotWithShape="0">
                <a:prstClr val="black">
                  <a:alpha val="32000"/>
                </a:prstClr>
              </a:outerShdw>
            </a:effectLst>
          </p:spPr>
        </p:pic>
        <p:pic>
          <p:nvPicPr>
            <p:cNvPr id="11" name="Picture 2" descr="C:\Users\adi\Desktop\Office 365.png"/>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7667596" y="2667000"/>
              <a:ext cx="1198416" cy="1098263"/>
            </a:xfrm>
            <a:prstGeom prst="rect">
              <a:avLst/>
            </a:prstGeom>
            <a:noFill/>
          </p:spPr>
        </p:pic>
        <p:sp>
          <p:nvSpPr>
            <p:cNvPr id="4" name="TextBox 3"/>
            <p:cNvSpPr txBox="1"/>
            <p:nvPr/>
          </p:nvSpPr>
          <p:spPr>
            <a:xfrm>
              <a:off x="114300" y="2907130"/>
              <a:ext cx="8915400" cy="1348529"/>
            </a:xfrm>
            <a:prstGeom prst="rect">
              <a:avLst/>
            </a:prstGeom>
            <a:noFill/>
          </p:spPr>
          <p:txBody>
            <a:bodyPr wrap="square" lIns="109746" tIns="54873" rIns="109746" bIns="54873" rtlCol="0">
              <a:spAutoFit/>
            </a:bodyPr>
            <a:lstStyle/>
            <a:p>
              <a:pPr>
                <a:lnSpc>
                  <a:spcPct val="115000"/>
                </a:lnSpc>
              </a:pPr>
              <a:r>
                <a:rPr lang="en-US" sz="2400" dirty="0">
                  <a:solidFill>
                    <a:schemeClr val="tx2">
                      <a:alpha val="99000"/>
                    </a:schemeClr>
                  </a:solidFill>
                </a:rPr>
                <a:t>Bringing together Cloud versions of our most trusted </a:t>
              </a:r>
              <a:br>
                <a:rPr lang="en-US" sz="2400" dirty="0">
                  <a:solidFill>
                    <a:schemeClr val="tx2">
                      <a:alpha val="99000"/>
                    </a:schemeClr>
                  </a:solidFill>
                </a:rPr>
              </a:br>
              <a:r>
                <a:rPr lang="en-US" sz="2400" dirty="0">
                  <a:solidFill>
                    <a:schemeClr val="tx2">
                      <a:alpha val="99000"/>
                    </a:schemeClr>
                  </a:solidFill>
                </a:rPr>
                <a:t>Communications and Collaboration products with the</a:t>
              </a:r>
              <a:br>
                <a:rPr lang="en-US" sz="2400" dirty="0">
                  <a:solidFill>
                    <a:schemeClr val="tx2">
                      <a:alpha val="99000"/>
                    </a:schemeClr>
                  </a:solidFill>
                </a:rPr>
              </a:br>
              <a:r>
                <a:rPr lang="en-US" sz="2400" dirty="0">
                  <a:solidFill>
                    <a:schemeClr val="tx2">
                      <a:alpha val="99000"/>
                    </a:schemeClr>
                  </a:solidFill>
                </a:rPr>
                <a:t>latest version of our Desktop Suite for Businesses of all sizes.</a:t>
              </a:r>
              <a:endParaRPr lang="en-US" sz="2400" dirty="0">
                <a:solidFill>
                  <a:schemeClr val="tx2">
                    <a:alpha val="99000"/>
                  </a:schemeClr>
                </a:solidFill>
              </a:endParaRPr>
            </a:p>
          </p:txBody>
        </p:sp>
      </p:grpSp>
      <p:sp>
        <p:nvSpPr>
          <p:cNvPr id="6" name="Rectangle 5"/>
          <p:cNvSpPr/>
          <p:nvPr/>
        </p:nvSpPr>
        <p:spPr>
          <a:xfrm>
            <a:off x="-76200" y="0"/>
            <a:ext cx="9296400" cy="914400"/>
          </a:xfrm>
          <a:prstGeom prst="rect">
            <a:avLst/>
          </a:prstGeom>
          <a:solidFill>
            <a:schemeClr val="bg1">
              <a:alpha val="5000"/>
            </a:schemeClr>
          </a:solidFill>
          <a:ln w="0">
            <a:solidFill>
              <a:schemeClr val="bg1">
                <a:alpha val="50000"/>
              </a:schemeClr>
            </a:solidFill>
          </a:ln>
          <a:effectLst>
            <a:outerShdw blurRad="76200" dir="18900000" sy="23000" kx="-1200000" algn="bl" rotWithShape="0">
              <a:prstClr val="black">
                <a:alpha val="20000"/>
              </a:prstClr>
            </a:outerShdw>
            <a:reflection blurRad="6350" stA="52000" endA="300" endPos="35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grpSp>
        <p:nvGrpSpPr>
          <p:cNvPr id="7" name="Group 6"/>
          <p:cNvGrpSpPr/>
          <p:nvPr/>
        </p:nvGrpSpPr>
        <p:grpSpPr>
          <a:xfrm>
            <a:off x="295373" y="304800"/>
            <a:ext cx="3086671" cy="302661"/>
            <a:chOff x="811190" y="4163758"/>
            <a:chExt cx="4356042" cy="419195"/>
          </a:xfrm>
        </p:grpSpPr>
        <p:pic>
          <p:nvPicPr>
            <p:cNvPr id="8" name="Picture 2" descr="C:\Users\dazw\Desktop\OnlineSvcs-2_bL_r.pn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811190" y="4206888"/>
              <a:ext cx="2556064" cy="3760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dazw\Desktop\OnlineSvcs-2_bL_r.pn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2611168" y="4163758"/>
              <a:ext cx="2556064" cy="376065"/>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56313" y="2291937"/>
            <a:ext cx="3744592" cy="1472303"/>
          </a:xfrm>
          <a:prstGeom prst="rect">
            <a:avLst/>
          </a:prstGeom>
        </p:spPr>
      </p:pic>
    </p:spTree>
    <p:extLst>
      <p:ext uri="{BB962C8B-B14F-4D97-AF65-F5344CB8AC3E}">
        <p14:creationId xmlns:p14="http://schemas.microsoft.com/office/powerpoint/2010/main" val="2954513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5"/>
                                        </p:tgtEl>
                                        <p:attrNameLst>
                                          <p:attrName>style.visibility</p:attrName>
                                        </p:attrNameLst>
                                      </p:cBhvr>
                                      <p:to>
                                        <p:strVal val="visible"/>
                                      </p:to>
                                    </p:set>
                                    <p:animEffect transition="in" filter="wipe(down)">
                                      <p:cBhvr>
                                        <p:cTn id="12"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0"/>
            <a:ext cx="9296400" cy="914400"/>
          </a:xfrm>
          <a:prstGeom prst="rect">
            <a:avLst/>
          </a:prstGeom>
          <a:solidFill>
            <a:schemeClr val="bg1">
              <a:alpha val="5000"/>
            </a:schemeClr>
          </a:solidFill>
          <a:ln w="0">
            <a:solidFill>
              <a:schemeClr val="bg1">
                <a:alpha val="50000"/>
              </a:schemeClr>
            </a:solidFill>
          </a:ln>
          <a:effectLst>
            <a:outerShdw blurRad="76200" dir="18900000" sy="23000" kx="-1200000" algn="bl" rotWithShape="0">
              <a:prstClr val="black">
                <a:alpha val="20000"/>
              </a:prstClr>
            </a:outerShdw>
            <a:reflection blurRad="6350" stA="52000" endA="300" endPos="35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grpSp>
        <p:nvGrpSpPr>
          <p:cNvPr id="8" name="Group 7"/>
          <p:cNvGrpSpPr/>
          <p:nvPr/>
        </p:nvGrpSpPr>
        <p:grpSpPr>
          <a:xfrm>
            <a:off x="304800" y="1104406"/>
            <a:ext cx="8491467" cy="5143994"/>
            <a:chOff x="320675" y="719619"/>
            <a:chExt cx="8491467" cy="5143994"/>
          </a:xfrm>
        </p:grpSpPr>
        <p:grpSp>
          <p:nvGrpSpPr>
            <p:cNvPr id="9" name="Group 8"/>
            <p:cNvGrpSpPr/>
            <p:nvPr/>
          </p:nvGrpSpPr>
          <p:grpSpPr>
            <a:xfrm>
              <a:off x="324648" y="4572000"/>
              <a:ext cx="8487494" cy="1291613"/>
              <a:chOff x="282113" y="4353560"/>
              <a:chExt cx="8551196" cy="1291613"/>
            </a:xfrm>
          </p:grpSpPr>
          <p:sp>
            <p:nvSpPr>
              <p:cNvPr id="26" name="Rectangle 25"/>
              <p:cNvSpPr/>
              <p:nvPr/>
            </p:nvSpPr>
            <p:spPr bwMode="auto">
              <a:xfrm>
                <a:off x="282114" y="4353560"/>
                <a:ext cx="8551195" cy="1291613"/>
              </a:xfrm>
              <a:prstGeom prst="rect">
                <a:avLst/>
              </a:prstGeom>
              <a:solidFill>
                <a:schemeClr val="bg1"/>
              </a:solidFill>
              <a:ln w="25400" cap="flat" cmpd="sng" algn="ctr">
                <a:noFill/>
                <a:prstDash val="solid"/>
              </a:ln>
              <a:effectLst>
                <a:outerShdw blurRad="63500" dist="38100" algn="ctr" rotWithShape="0">
                  <a:prstClr val="black">
                    <a:alpha val="40000"/>
                  </a:prstClr>
                </a:outerShdw>
              </a:effectLst>
            </p:spPr>
            <p:txBody>
              <a:bodyPr lIns="1664125" tIns="32003" rIns="64005" bIns="32003" rtlCol="0" anchor="ctr" anchorCtr="0"/>
              <a:lstStyle/>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New user interface</a:t>
                </a:r>
              </a:p>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Role based access</a:t>
                </a:r>
              </a:p>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Identity federation (eliminate sign-in client)</a:t>
                </a:r>
              </a:p>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Multi-factor authentication support</a:t>
                </a:r>
              </a:p>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Remove scale limitation</a:t>
                </a:r>
              </a:p>
            </p:txBody>
          </p:sp>
          <p:sp>
            <p:nvSpPr>
              <p:cNvPr id="27" name="Rectangle 26"/>
              <p:cNvSpPr/>
              <p:nvPr/>
            </p:nvSpPr>
            <p:spPr>
              <a:xfrm>
                <a:off x="282113" y="4353560"/>
                <a:ext cx="1371600" cy="1291613"/>
              </a:xfrm>
              <a:prstGeom prst="rect">
                <a:avLst/>
              </a:prstGeom>
              <a:gradFill flip="none" rotWithShape="1">
                <a:gsLst>
                  <a:gs pos="0">
                    <a:schemeClr val="accent2">
                      <a:lumMod val="40000"/>
                      <a:lumOff val="60000"/>
                    </a:schemeClr>
                  </a:gs>
                  <a:gs pos="10000">
                    <a:schemeClr val="accent2">
                      <a:lumMod val="60000"/>
                      <a:lumOff val="40000"/>
                    </a:schemeClr>
                  </a:gs>
                  <a:gs pos="70000">
                    <a:schemeClr val="accent2"/>
                  </a:gs>
                </a:gsLst>
                <a:lin ang="5400000" scaled="1"/>
                <a:tileRect/>
              </a:gradFill>
              <a:ln w="25400" cap="flat" cmpd="sng" algn="ctr">
                <a:noFill/>
                <a:prstDash val="solid"/>
              </a:ln>
              <a:effectLst/>
            </p:spPr>
            <p:txBody>
              <a:bodyPr lIns="64005" tIns="32003" rIns="64005" bIns="32003" rtlCol="0" anchor="ctr" anchorCtr="0">
                <a:noAutofit/>
              </a:bodyPr>
              <a:lstStyle/>
              <a:p>
                <a:pPr algn="ctr" defTabSz="640048">
                  <a:lnSpc>
                    <a:spcPct val="90000"/>
                  </a:lnSpc>
                </a:pPr>
                <a:r>
                  <a:rPr lang="en-US" sz="1700" b="1" kern="0" dirty="0">
                    <a:solidFill>
                      <a:schemeClr val="bg1">
                        <a:alpha val="99000"/>
                      </a:schemeClr>
                    </a:solidFill>
                    <a:effectLst>
                      <a:outerShdw blurRad="38100" dist="38100" dir="2700000" algn="tl">
                        <a:srgbClr val="000000">
                          <a:alpha val="43137"/>
                        </a:srgbClr>
                      </a:outerShdw>
                    </a:effectLst>
                  </a:rPr>
                  <a:t>Platform</a:t>
                </a:r>
              </a:p>
              <a:p>
                <a:pPr algn="ctr" defTabSz="640048">
                  <a:lnSpc>
                    <a:spcPct val="90000"/>
                  </a:lnSpc>
                </a:pPr>
                <a:r>
                  <a:rPr lang="en-US" sz="1700" b="1" kern="0" dirty="0">
                    <a:solidFill>
                      <a:schemeClr val="bg1">
                        <a:alpha val="99000"/>
                      </a:schemeClr>
                    </a:solidFill>
                    <a:effectLst>
                      <a:outerShdw blurRad="38100" dist="38100" dir="2700000" algn="tl">
                        <a:srgbClr val="000000">
                          <a:alpha val="43137"/>
                        </a:srgbClr>
                      </a:outerShdw>
                    </a:effectLst>
                  </a:rPr>
                  <a:t>Capabilities</a:t>
                </a:r>
              </a:p>
            </p:txBody>
          </p:sp>
        </p:grpSp>
        <p:grpSp>
          <p:nvGrpSpPr>
            <p:cNvPr id="10" name="Group 9"/>
            <p:cNvGrpSpPr/>
            <p:nvPr/>
          </p:nvGrpSpPr>
          <p:grpSpPr>
            <a:xfrm>
              <a:off x="4648152" y="719619"/>
              <a:ext cx="2000251" cy="3776182"/>
              <a:chOff x="7494087" y="1089747"/>
              <a:chExt cx="3200401" cy="4684689"/>
            </a:xfrm>
          </p:grpSpPr>
          <p:sp>
            <p:nvSpPr>
              <p:cNvPr id="23" name="Rectangle 22"/>
              <p:cNvSpPr/>
              <p:nvPr/>
            </p:nvSpPr>
            <p:spPr bwMode="auto">
              <a:xfrm>
                <a:off x="7494089" y="1089747"/>
                <a:ext cx="3200399" cy="4684689"/>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tIns="777240" rtlCol="0" anchor="t" anchorCtr="0"/>
              <a:lstStyle/>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My Sites to manage </a:t>
                </a:r>
                <a:r>
                  <a:rPr lang="en-US" sz="1300" dirty="0" smtClean="0">
                    <a:solidFill>
                      <a:schemeClr val="tx1">
                        <a:lumMod val="85000"/>
                        <a:lumOff val="15000"/>
                        <a:alpha val="99000"/>
                      </a:schemeClr>
                    </a:solidFill>
                  </a:rPr>
                  <a:t>&amp; share </a:t>
                </a:r>
                <a:r>
                  <a:rPr lang="en-US" sz="1300" dirty="0">
                    <a:solidFill>
                      <a:schemeClr val="tx1">
                        <a:lumMod val="85000"/>
                        <a:lumOff val="15000"/>
                        <a:alpha val="99000"/>
                      </a:schemeClr>
                    </a:solidFill>
                  </a:rPr>
                  <a:t>documents</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Offline document access</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Improved </a:t>
                </a:r>
                <a:r>
                  <a:rPr lang="en-US" sz="1300" dirty="0">
                    <a:solidFill>
                      <a:schemeClr val="tx1">
                        <a:lumMod val="85000"/>
                        <a:lumOff val="15000"/>
                        <a:alpha val="99000"/>
                      </a:schemeClr>
                    </a:solidFill>
                  </a:rPr>
                  <a:t>Team </a:t>
                </a:r>
                <a:r>
                  <a:rPr lang="en-US" sz="1300" dirty="0" smtClean="0">
                    <a:solidFill>
                      <a:schemeClr val="tx1">
                        <a:lumMod val="85000"/>
                        <a:lumOff val="15000"/>
                        <a:alpha val="99000"/>
                      </a:schemeClr>
                    </a:solidFill>
                  </a:rPr>
                  <a:t>&amp; </a:t>
                </a:r>
                <a:r>
                  <a:rPr lang="en-US" sz="1300" dirty="0">
                    <a:solidFill>
                      <a:schemeClr val="tx1">
                        <a:lumMod val="85000"/>
                        <a:lumOff val="15000"/>
                        <a:alpha val="99000"/>
                      </a:schemeClr>
                    </a:solidFill>
                  </a:rPr>
                  <a:t>Project Sites</a:t>
                </a:r>
              </a:p>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Document-level permissions to protect sensitive content</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Extranet Sites to securely share docs </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Cross </a:t>
                </a:r>
                <a:r>
                  <a:rPr lang="en-US" sz="1300" dirty="0">
                    <a:solidFill>
                      <a:schemeClr val="tx1">
                        <a:lumMod val="85000"/>
                        <a:lumOff val="15000"/>
                        <a:alpha val="99000"/>
                      </a:schemeClr>
                    </a:solidFill>
                  </a:rPr>
                  <a:t>site collection search</a:t>
                </a:r>
              </a:p>
            </p:txBody>
          </p:sp>
          <p:sp>
            <p:nvSpPr>
              <p:cNvPr id="24" name="Rectangle 23"/>
              <p:cNvSpPr/>
              <p:nvPr/>
            </p:nvSpPr>
            <p:spPr>
              <a:xfrm>
                <a:off x="7494087" y="1111727"/>
                <a:ext cx="3200399" cy="674678"/>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nchorCtr="0">
                <a:noAutofit/>
              </a:bodyPr>
              <a:lstStyle/>
              <a:p>
                <a:pPr algn="ctr" defTabSz="640048">
                  <a:lnSpc>
                    <a:spcPct val="90000"/>
                  </a:lnSpc>
                </a:pPr>
                <a:endParaRPr lang="en-US" sz="1100" b="1" kern="0" dirty="0">
                  <a:solidFill>
                    <a:schemeClr val="bg1">
                      <a:alpha val="99000"/>
                    </a:schemeClr>
                  </a:solidFill>
                  <a:effectLst>
                    <a:outerShdw blurRad="38100" dist="38100" dir="2700000" algn="tl">
                      <a:srgbClr val="000000">
                        <a:alpha val="43137"/>
                      </a:srgbClr>
                    </a:outerShdw>
                  </a:effectLst>
                </a:endParaRPr>
              </a:p>
            </p:txBody>
          </p:sp>
          <p:pic>
            <p:nvPicPr>
              <p:cNvPr id="25" name="Picture 2"/>
              <p:cNvPicPr>
                <a:picLocks noChangeAspect="1" noChangeArrowheads="1"/>
              </p:cNvPicPr>
              <p:nvPr/>
            </p:nvPicPr>
            <p:blipFill>
              <a:blip r:embed="rId3" cstate="print"/>
              <a:stretch>
                <a:fillRect/>
              </a:stretch>
            </p:blipFill>
            <p:spPr bwMode="auto">
              <a:xfrm>
                <a:off x="7494164" y="1215440"/>
                <a:ext cx="3108958" cy="440972"/>
              </a:xfrm>
              <a:prstGeom prst="rect">
                <a:avLst/>
              </a:prstGeom>
              <a:noFill/>
              <a:effectLst>
                <a:outerShdw blurRad="50800" dist="38100" dir="2700000" algn="tl" rotWithShape="0">
                  <a:prstClr val="black">
                    <a:alpha val="40000"/>
                  </a:prstClr>
                </a:outerShdw>
              </a:effectLst>
            </p:spPr>
          </p:pic>
        </p:grpSp>
        <p:grpSp>
          <p:nvGrpSpPr>
            <p:cNvPr id="11" name="Group 10"/>
            <p:cNvGrpSpPr/>
            <p:nvPr/>
          </p:nvGrpSpPr>
          <p:grpSpPr>
            <a:xfrm>
              <a:off x="320675" y="719619"/>
              <a:ext cx="2000250" cy="3776182"/>
              <a:chOff x="601978" y="1014870"/>
              <a:chExt cx="3200400" cy="5079372"/>
            </a:xfrm>
          </p:grpSpPr>
          <p:sp>
            <p:nvSpPr>
              <p:cNvPr id="20" name="Rectangle 19"/>
              <p:cNvSpPr/>
              <p:nvPr/>
            </p:nvSpPr>
            <p:spPr bwMode="auto">
              <a:xfrm>
                <a:off x="601978" y="1014870"/>
                <a:ext cx="3200400" cy="5079372"/>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tIns="777240" rtlCol="0" anchor="t" anchorCtr="0"/>
              <a:lstStyle/>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Flexible service offering with pay-as-you-go, per-user licensing</a:t>
                </a:r>
              </a:p>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The complete Office experience with services integration in Office 365 </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Latest </a:t>
                </a:r>
                <a:r>
                  <a:rPr lang="en-US" sz="1300" dirty="0">
                    <a:solidFill>
                      <a:schemeClr val="tx1">
                        <a:lumMod val="85000"/>
                        <a:lumOff val="15000"/>
                        <a:alpha val="99000"/>
                      </a:schemeClr>
                    </a:solidFill>
                  </a:rPr>
                  <a:t>version of the Office </a:t>
                </a:r>
                <a:r>
                  <a:rPr lang="en-US" sz="1300" dirty="0" smtClean="0">
                    <a:solidFill>
                      <a:schemeClr val="tx1">
                        <a:lumMod val="85000"/>
                        <a:lumOff val="15000"/>
                        <a:alpha val="99000"/>
                      </a:schemeClr>
                    </a:solidFill>
                  </a:rPr>
                  <a:t>Apps</a:t>
                </a:r>
                <a:r>
                  <a:rPr lang="en-US" sz="1300" dirty="0">
                    <a:solidFill>
                      <a:schemeClr val="tx1">
                        <a:lumMod val="85000"/>
                        <a:lumOff val="15000"/>
                        <a:alpha val="99000"/>
                      </a:schemeClr>
                    </a:solidFill>
                  </a:rPr>
                  <a:t>, including Office Web Apps</a:t>
                </a:r>
              </a:p>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Familiar Office user experience to access services</a:t>
                </a:r>
              </a:p>
            </p:txBody>
          </p:sp>
          <p:sp>
            <p:nvSpPr>
              <p:cNvPr id="21" name="Rectangle 20"/>
              <p:cNvSpPr/>
              <p:nvPr/>
            </p:nvSpPr>
            <p:spPr>
              <a:xfrm>
                <a:off x="601978" y="1038700"/>
                <a:ext cx="3200400" cy="731519"/>
              </a:xfrm>
              <a:prstGeom prst="rect">
                <a:avLst/>
              </a:prstGeom>
              <a:gradFill flip="none" rotWithShape="1">
                <a:gsLst>
                  <a:gs pos="0">
                    <a:schemeClr val="tx2">
                      <a:lumMod val="40000"/>
                      <a:lumOff val="60000"/>
                    </a:schemeClr>
                  </a:gs>
                  <a:gs pos="13000">
                    <a:schemeClr val="tx2">
                      <a:lumMod val="60000"/>
                      <a:lumOff val="40000"/>
                    </a:schemeClr>
                  </a:gs>
                  <a:gs pos="70000">
                    <a:schemeClr val="tx2"/>
                  </a:gs>
                </a:gsLst>
                <a:lin ang="5400000" scaled="1"/>
                <a:tileRect/>
              </a:gradFill>
              <a:ln w="25400" cap="flat" cmpd="sng" algn="ctr">
                <a:noFill/>
                <a:prstDash val="solid"/>
              </a:ln>
              <a:effectLst/>
            </p:spPr>
            <p:txBody>
              <a:bodyPr rtlCol="0" anchor="ctr" anchorCtr="0">
                <a:noAutofit/>
              </a:bodyPr>
              <a:lstStyle/>
              <a:p>
                <a:pPr algn="ctr" defTabSz="640048">
                  <a:lnSpc>
                    <a:spcPct val="90000"/>
                  </a:lnSpc>
                </a:pPr>
                <a:endParaRPr lang="en-US" sz="1400" b="1" kern="0" dirty="0">
                  <a:solidFill>
                    <a:schemeClr val="bg1">
                      <a:alpha val="99000"/>
                    </a:schemeClr>
                  </a:solidFill>
                  <a:effectLst>
                    <a:outerShdw blurRad="38100" dist="38100" dir="2700000" algn="tl">
                      <a:srgbClr val="000000">
                        <a:alpha val="43137"/>
                      </a:srgbClr>
                    </a:outerShdw>
                  </a:effectLst>
                </a:endParaRPr>
              </a:p>
            </p:txBody>
          </p:sp>
          <p:pic>
            <p:nvPicPr>
              <p:cNvPr id="22" name="Picture 2" descr="C:\Users\mitchelld\Desktop\ofc-brand_h_rgb.png"/>
              <p:cNvPicPr>
                <a:picLocks noChangeAspect="1" noChangeArrowheads="1"/>
              </p:cNvPicPr>
              <p:nvPr/>
            </p:nvPicPr>
            <p:blipFill>
              <a:blip r:embed="rId4" cstate="print"/>
              <a:stretch>
                <a:fillRect/>
              </a:stretch>
            </p:blipFill>
            <p:spPr bwMode="auto">
              <a:xfrm>
                <a:off x="1186178" y="1116790"/>
                <a:ext cx="1892002" cy="544855"/>
              </a:xfrm>
              <a:prstGeom prst="rect">
                <a:avLst/>
              </a:prstGeom>
              <a:noFill/>
              <a:effectLst>
                <a:outerShdw blurRad="50800" dist="38100" dir="2700000" algn="tl" rotWithShape="0">
                  <a:prstClr val="black">
                    <a:alpha val="40000"/>
                  </a:prstClr>
                </a:outerShdw>
              </a:effectLst>
            </p:spPr>
          </p:pic>
        </p:grpSp>
        <p:grpSp>
          <p:nvGrpSpPr>
            <p:cNvPr id="12" name="Group 11"/>
            <p:cNvGrpSpPr/>
            <p:nvPr/>
          </p:nvGrpSpPr>
          <p:grpSpPr>
            <a:xfrm>
              <a:off x="2484414" y="719619"/>
              <a:ext cx="2000250" cy="3776182"/>
              <a:chOff x="10959346" y="1014870"/>
              <a:chExt cx="3200400" cy="5079372"/>
            </a:xfrm>
          </p:grpSpPr>
          <p:sp>
            <p:nvSpPr>
              <p:cNvPr id="17" name="Rectangle 16"/>
              <p:cNvSpPr/>
              <p:nvPr/>
            </p:nvSpPr>
            <p:spPr bwMode="auto">
              <a:xfrm>
                <a:off x="10959346" y="1014870"/>
                <a:ext cx="3200400" cy="5079372"/>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tIns="777240" rtlCol="0" anchor="t" anchorCtr="0"/>
              <a:lstStyle/>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Voicemail with unified messaging</a:t>
                </a:r>
              </a:p>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Integrated personal archiving</a:t>
                </a:r>
              </a:p>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Retention policies and legal hold</a:t>
                </a:r>
              </a:p>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Exchange Control Panel</a:t>
                </a:r>
              </a:p>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Free/busy coexistence</a:t>
                </a:r>
              </a:p>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Cross-premises management</a:t>
                </a:r>
              </a:p>
            </p:txBody>
          </p:sp>
          <p:sp>
            <p:nvSpPr>
              <p:cNvPr id="18" name="Rectangle 17"/>
              <p:cNvSpPr/>
              <p:nvPr/>
            </p:nvSpPr>
            <p:spPr>
              <a:xfrm>
                <a:off x="10959346" y="1038700"/>
                <a:ext cx="3200400" cy="731519"/>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rtlCol="0" anchor="ctr" anchorCtr="0">
                <a:noAutofit/>
              </a:bodyPr>
              <a:lstStyle/>
              <a:p>
                <a:pPr algn="ctr" defTabSz="640048">
                  <a:lnSpc>
                    <a:spcPct val="90000"/>
                  </a:lnSpc>
                </a:pPr>
                <a:endParaRPr lang="en-US" sz="1400" b="1" kern="0" dirty="0">
                  <a:solidFill>
                    <a:schemeClr val="bg1">
                      <a:alpha val="99000"/>
                    </a:schemeClr>
                  </a:solidFill>
                  <a:effectLst>
                    <a:outerShdw blurRad="38100" dist="38100" dir="2700000" algn="tl">
                      <a:srgbClr val="000000">
                        <a:alpha val="43137"/>
                      </a:srgbClr>
                    </a:outerShdw>
                  </a:effectLst>
                </a:endParaRPr>
              </a:p>
            </p:txBody>
          </p:sp>
          <p:pic>
            <p:nvPicPr>
              <p:cNvPr id="19" name="Picture 3" descr="C:\Users\davidcho\Desktop\ExchangeOnline_h_rgb_r.png"/>
              <p:cNvPicPr>
                <a:picLocks noChangeAspect="1" noChangeArrowheads="1"/>
              </p:cNvPicPr>
              <p:nvPr/>
            </p:nvPicPr>
            <p:blipFill>
              <a:blip r:embed="rId5" cstate="print"/>
              <a:stretch>
                <a:fillRect/>
              </a:stretch>
            </p:blipFill>
            <p:spPr bwMode="auto">
              <a:xfrm>
                <a:off x="11126986" y="1155064"/>
                <a:ext cx="2928658" cy="487879"/>
              </a:xfrm>
              <a:prstGeom prst="rect">
                <a:avLst/>
              </a:prstGeom>
              <a:noFill/>
              <a:effectLst>
                <a:outerShdw blurRad="50800" dist="38100" dir="2700000" algn="tl" rotWithShape="0">
                  <a:prstClr val="black">
                    <a:alpha val="40000"/>
                  </a:prstClr>
                </a:outerShdw>
              </a:effectLst>
            </p:spPr>
          </p:pic>
        </p:grpSp>
        <p:grpSp>
          <p:nvGrpSpPr>
            <p:cNvPr id="13" name="Group 12"/>
            <p:cNvGrpSpPr/>
            <p:nvPr/>
          </p:nvGrpSpPr>
          <p:grpSpPr>
            <a:xfrm>
              <a:off x="6811892" y="719619"/>
              <a:ext cx="2000250" cy="3776182"/>
              <a:chOff x="4000250" y="1060590"/>
              <a:chExt cx="3200400" cy="5079372"/>
            </a:xfrm>
          </p:grpSpPr>
          <p:sp>
            <p:nvSpPr>
              <p:cNvPr id="14" name="Rectangle 13"/>
              <p:cNvSpPr/>
              <p:nvPr/>
            </p:nvSpPr>
            <p:spPr bwMode="auto">
              <a:xfrm>
                <a:off x="4000250" y="1060590"/>
                <a:ext cx="3200400" cy="5079372"/>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tIns="777240" rtlCol="0" anchor="t" anchorCtr="0"/>
              <a:lstStyle/>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IM &amp; Presence across firewalls</a:t>
                </a:r>
              </a:p>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GAL/Skill search in SharePoint</a:t>
                </a:r>
              </a:p>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Online meeting with desktop sharing</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Contact </a:t>
                </a:r>
                <a:r>
                  <a:rPr lang="en-US" sz="1300" dirty="0">
                    <a:solidFill>
                      <a:schemeClr val="tx1">
                        <a:lumMod val="85000"/>
                        <a:lumOff val="15000"/>
                        <a:alpha val="99000"/>
                      </a:schemeClr>
                    </a:solidFill>
                  </a:rPr>
                  <a:t>photos</a:t>
                </a:r>
              </a:p>
              <a:p>
                <a:pPr marL="200015" indent="-200015">
                  <a:spcBef>
                    <a:spcPts val="140"/>
                  </a:spcBef>
                  <a:spcAft>
                    <a:spcPts val="140"/>
                  </a:spcAft>
                  <a:buClr>
                    <a:schemeClr val="tx2"/>
                  </a:buClr>
                  <a:buSzPct val="100000"/>
                  <a:buFont typeface="Arial" pitchFamily="34" charset="0"/>
                  <a:buChar char="•"/>
                  <a:defRPr/>
                </a:pPr>
                <a:r>
                  <a:rPr lang="en-US" sz="1300" dirty="0" smtClean="0">
                    <a:solidFill>
                      <a:schemeClr val="tx1">
                        <a:lumMod val="85000"/>
                        <a:lumOff val="15000"/>
                        <a:alpha val="99000"/>
                      </a:schemeClr>
                    </a:solidFill>
                  </a:rPr>
                  <a:t>Click-to-communicate </a:t>
                </a:r>
                <a:r>
                  <a:rPr lang="en-US" sz="1300" dirty="0">
                    <a:solidFill>
                      <a:schemeClr val="tx1">
                        <a:lumMod val="85000"/>
                        <a:lumOff val="15000"/>
                        <a:alpha val="99000"/>
                      </a:schemeClr>
                    </a:solidFill>
                  </a:rPr>
                  <a:t>from Office contact cards</a:t>
                </a:r>
              </a:p>
              <a:p>
                <a:pPr marL="200015" indent="-200015">
                  <a:spcBef>
                    <a:spcPts val="140"/>
                  </a:spcBef>
                  <a:spcAft>
                    <a:spcPts val="140"/>
                  </a:spcAft>
                  <a:buClr>
                    <a:schemeClr val="tx2"/>
                  </a:buClr>
                  <a:buSzPct val="100000"/>
                  <a:buFont typeface="Arial" pitchFamily="34" charset="0"/>
                  <a:buChar char="•"/>
                  <a:defRPr/>
                </a:pPr>
                <a:r>
                  <a:rPr lang="en-US" sz="1300" dirty="0">
                    <a:solidFill>
                      <a:schemeClr val="tx1">
                        <a:lumMod val="85000"/>
                        <a:lumOff val="15000"/>
                        <a:alpha val="99000"/>
                      </a:schemeClr>
                    </a:solidFill>
                  </a:rPr>
                  <a:t>Windows Live federation</a:t>
                </a:r>
              </a:p>
            </p:txBody>
          </p:sp>
          <p:sp>
            <p:nvSpPr>
              <p:cNvPr id="15" name="Rectangle 14"/>
              <p:cNvSpPr/>
              <p:nvPr/>
            </p:nvSpPr>
            <p:spPr>
              <a:xfrm>
                <a:off x="4000250" y="1084420"/>
                <a:ext cx="3200400" cy="731519"/>
              </a:xfrm>
              <a:prstGeom prst="rect">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rtlCol="0" anchor="ctr" anchorCtr="0">
                <a:noAutofit/>
              </a:bodyPr>
              <a:lstStyle/>
              <a:p>
                <a:pPr algn="ctr" defTabSz="640048">
                  <a:lnSpc>
                    <a:spcPct val="90000"/>
                  </a:lnSpc>
                </a:pPr>
                <a:endParaRPr lang="en-US" sz="1100" b="1" kern="0" dirty="0">
                  <a:solidFill>
                    <a:schemeClr val="bg1">
                      <a:alpha val="99000"/>
                    </a:schemeClr>
                  </a:solidFill>
                  <a:effectLst>
                    <a:outerShdw blurRad="38100" dist="38100" dir="2700000" algn="tl">
                      <a:srgbClr val="000000">
                        <a:alpha val="43137"/>
                      </a:srgbClr>
                    </a:outerShdw>
                  </a:effectLst>
                </a:endParaRPr>
              </a:p>
            </p:txBody>
          </p:sp>
          <p:pic>
            <p:nvPicPr>
              <p:cNvPr id="16" name="Picture 2"/>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4439783" y="1176175"/>
                <a:ext cx="2363813" cy="5833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31" name="TextBox 30"/>
          <p:cNvSpPr txBox="1"/>
          <p:nvPr/>
        </p:nvSpPr>
        <p:spPr>
          <a:xfrm>
            <a:off x="308761" y="354093"/>
            <a:ext cx="4570876" cy="492443"/>
          </a:xfrm>
          <a:prstGeom prst="rect">
            <a:avLst/>
          </a:prstGeom>
          <a:noFill/>
        </p:spPr>
        <p:txBody>
          <a:bodyPr wrap="square" lIns="0" tIns="0" rIns="0" bIns="0" rtlCol="0">
            <a:spAutoFit/>
          </a:bodyPr>
          <a:lstStyle/>
          <a:p>
            <a:r>
              <a:rPr lang="en-US" sz="3200" b="1" spc="-100" dirty="0">
                <a:ln w="3175">
                  <a:noFill/>
                </a:ln>
                <a:solidFill>
                  <a:srgbClr val="EE7816">
                    <a:alpha val="99000"/>
                  </a:srgbClr>
                </a:solidFill>
                <a:latin typeface="+mj-lt"/>
                <a:cs typeface="Arial" charset="0"/>
              </a:rPr>
              <a:t>Microsoft</a:t>
            </a:r>
            <a:r>
              <a:rPr lang="en-US" sz="3200" spc="-100" dirty="0">
                <a:ln w="3175">
                  <a:noFill/>
                </a:ln>
                <a:solidFill>
                  <a:srgbClr val="EE7816">
                    <a:alpha val="99000"/>
                  </a:srgbClr>
                </a:solidFill>
                <a:latin typeface="+mj-lt"/>
                <a:cs typeface="Arial" charset="0"/>
              </a:rPr>
              <a:t> Online Services</a:t>
            </a:r>
          </a:p>
        </p:txBody>
      </p:sp>
      <p:pic>
        <p:nvPicPr>
          <p:cNvPr id="33" name="Pictur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25544" y="267863"/>
            <a:ext cx="1872295" cy="736151"/>
          </a:xfrm>
          <a:prstGeom prst="rect">
            <a:avLst/>
          </a:prstGeom>
        </p:spPr>
      </p:pic>
    </p:spTree>
    <p:extLst>
      <p:ext uri="{BB962C8B-B14F-4D97-AF65-F5344CB8AC3E}">
        <p14:creationId xmlns:p14="http://schemas.microsoft.com/office/powerpoint/2010/main" val="166364333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88" y="986305"/>
            <a:ext cx="9145788" cy="4750952"/>
          </a:xfrm>
          <a:prstGeom prst="roundRect">
            <a:avLst>
              <a:gd name="adj" fmla="val 0"/>
            </a:avLst>
          </a:prstGeom>
        </p:spPr>
      </p:pic>
      <p:sp>
        <p:nvSpPr>
          <p:cNvPr id="33" name="Rounded Rectangle 32"/>
          <p:cNvSpPr/>
          <p:nvPr/>
        </p:nvSpPr>
        <p:spPr bwMode="auto">
          <a:xfrm>
            <a:off x="374031" y="986306"/>
            <a:ext cx="8358384" cy="5032524"/>
          </a:xfrm>
          <a:prstGeom prst="roundRect">
            <a:avLst>
              <a:gd name="adj" fmla="val 2236"/>
            </a:avLst>
          </a:prstGeom>
          <a:gradFill>
            <a:gsLst>
              <a:gs pos="0">
                <a:schemeClr val="accent1">
                  <a:tint val="66000"/>
                  <a:satMod val="160000"/>
                  <a:alpha val="0"/>
                </a:schemeClr>
              </a:gs>
              <a:gs pos="50000">
                <a:schemeClr val="accent1">
                  <a:tint val="44500"/>
                  <a:satMod val="160000"/>
                  <a:alpha val="0"/>
                </a:schemeClr>
              </a:gs>
              <a:gs pos="100000">
                <a:schemeClr val="bg1">
                  <a:alpha val="46000"/>
                </a:schemeClr>
              </a:gs>
            </a:gsLst>
            <a:lin ang="5400000" scaled="0"/>
          </a:gradFill>
          <a:ln w="9525" cap="flat" cmpd="sng" algn="ctr">
            <a:solidFill>
              <a:schemeClr val="tx2">
                <a:lumMod val="40000"/>
                <a:lumOff val="60000"/>
              </a:schemeClr>
            </a:solidFill>
            <a:prstDash val="sysDash"/>
          </a:ln>
          <a:effectLst/>
        </p:spPr>
        <p:txBody>
          <a:bodyPr lIns="76818" tIns="38409" rIns="76818" bIns="38409" rtlCol="0" anchor="ctr"/>
          <a:lstStyle/>
          <a:p>
            <a:pPr algn="ctr" defTabSz="768186"/>
            <a:endParaRPr lang="en-US" kern="0" dirty="0">
              <a:solidFill>
                <a:sysClr val="window" lastClr="FFFFFF"/>
              </a:solidFill>
              <a:latin typeface="Segoe UI"/>
            </a:endParaRPr>
          </a:p>
        </p:txBody>
      </p:sp>
      <p:sp>
        <p:nvSpPr>
          <p:cNvPr id="51" name="Rounded Rectangle 50"/>
          <p:cNvSpPr/>
          <p:nvPr/>
        </p:nvSpPr>
        <p:spPr>
          <a:xfrm rot="5400000">
            <a:off x="1523113" y="-9682"/>
            <a:ext cx="1920239" cy="4081573"/>
          </a:xfrm>
          <a:prstGeom prst="roundRect">
            <a:avLst>
              <a:gd name="adj" fmla="val 6306"/>
            </a:avLst>
          </a:prstGeom>
          <a:solidFill>
            <a:srgbClr val="EAEAEA"/>
          </a:solidFill>
          <a:ln w="25400" cap="flat" cmpd="sng" algn="ctr">
            <a:noFill/>
            <a:prstDash val="solid"/>
          </a:ln>
          <a:effectLst>
            <a:innerShdw blurRad="114300">
              <a:prstClr val="black">
                <a:alpha val="30000"/>
              </a:prstClr>
            </a:innerShdw>
          </a:effectLst>
        </p:spPr>
        <p:txBody>
          <a:bodyPr lIns="76818" tIns="38409" rIns="76818" bIns="38409" rtlCol="0" anchor="ctr"/>
          <a:lstStyle/>
          <a:p>
            <a:pPr algn="ctr" defTabSz="768186">
              <a:defRPr/>
            </a:pPr>
            <a:endParaRPr lang="en-US" kern="0" dirty="0">
              <a:solidFill>
                <a:sysClr val="window" lastClr="FFFFFF"/>
              </a:solidFill>
              <a:latin typeface="Segoe UI"/>
            </a:endParaRPr>
          </a:p>
        </p:txBody>
      </p:sp>
      <p:sp>
        <p:nvSpPr>
          <p:cNvPr id="52" name="Rounded Rectangle 51"/>
          <p:cNvSpPr/>
          <p:nvPr/>
        </p:nvSpPr>
        <p:spPr>
          <a:xfrm rot="5400000">
            <a:off x="1431671" y="2069870"/>
            <a:ext cx="2103120" cy="4081573"/>
          </a:xfrm>
          <a:prstGeom prst="roundRect">
            <a:avLst>
              <a:gd name="adj" fmla="val 6306"/>
            </a:avLst>
          </a:prstGeom>
          <a:solidFill>
            <a:srgbClr val="EAEAEA"/>
          </a:solidFill>
          <a:ln w="25400" cap="flat" cmpd="sng" algn="ctr">
            <a:noFill/>
            <a:prstDash val="solid"/>
          </a:ln>
          <a:effectLst>
            <a:innerShdw blurRad="114300">
              <a:prstClr val="black">
                <a:alpha val="30000"/>
              </a:prstClr>
            </a:innerShdw>
          </a:effectLst>
        </p:spPr>
        <p:txBody>
          <a:bodyPr lIns="76818" tIns="38409" rIns="76818" bIns="38409" rtlCol="0" anchor="ctr"/>
          <a:lstStyle/>
          <a:p>
            <a:pPr algn="ctr" defTabSz="768186">
              <a:defRPr/>
            </a:pPr>
            <a:endParaRPr lang="en-US" kern="0" dirty="0">
              <a:solidFill>
                <a:sysClr val="window" lastClr="FFFFFF"/>
              </a:solidFill>
              <a:latin typeface="Segoe UI"/>
            </a:endParaRPr>
          </a:p>
        </p:txBody>
      </p:sp>
      <p:sp>
        <p:nvSpPr>
          <p:cNvPr id="56" name="Rounded Rectangle 55"/>
          <p:cNvSpPr/>
          <p:nvPr/>
        </p:nvSpPr>
        <p:spPr>
          <a:xfrm rot="5400000">
            <a:off x="5669152" y="-9682"/>
            <a:ext cx="1920240" cy="4081573"/>
          </a:xfrm>
          <a:prstGeom prst="roundRect">
            <a:avLst>
              <a:gd name="adj" fmla="val 6306"/>
            </a:avLst>
          </a:prstGeom>
          <a:solidFill>
            <a:srgbClr val="EAEAEA"/>
          </a:solidFill>
          <a:ln w="25400" cap="flat" cmpd="sng" algn="ctr">
            <a:noFill/>
            <a:prstDash val="solid"/>
          </a:ln>
          <a:effectLst>
            <a:innerShdw blurRad="114300">
              <a:prstClr val="black">
                <a:alpha val="30000"/>
              </a:prstClr>
            </a:innerShdw>
          </a:effectLst>
        </p:spPr>
        <p:txBody>
          <a:bodyPr lIns="76818" tIns="38409" rIns="76818" bIns="38409" rtlCol="0" anchor="ctr"/>
          <a:lstStyle/>
          <a:p>
            <a:pPr algn="ctr" defTabSz="768186">
              <a:defRPr/>
            </a:pPr>
            <a:endParaRPr lang="en-US" kern="0" dirty="0">
              <a:solidFill>
                <a:sysClr val="window" lastClr="FFFFFF"/>
              </a:solidFill>
              <a:latin typeface="Segoe UI"/>
            </a:endParaRPr>
          </a:p>
        </p:txBody>
      </p:sp>
      <p:sp>
        <p:nvSpPr>
          <p:cNvPr id="57" name="Rounded Rectangle 56"/>
          <p:cNvSpPr/>
          <p:nvPr/>
        </p:nvSpPr>
        <p:spPr>
          <a:xfrm rot="5400000">
            <a:off x="5577712" y="2069871"/>
            <a:ext cx="2103120" cy="4081573"/>
          </a:xfrm>
          <a:prstGeom prst="roundRect">
            <a:avLst>
              <a:gd name="adj" fmla="val 6306"/>
            </a:avLst>
          </a:prstGeom>
          <a:solidFill>
            <a:srgbClr val="EAEAEA"/>
          </a:solidFill>
          <a:ln w="25400" cap="flat" cmpd="sng" algn="ctr">
            <a:noFill/>
            <a:prstDash val="solid"/>
          </a:ln>
          <a:effectLst>
            <a:innerShdw blurRad="114300">
              <a:prstClr val="black">
                <a:alpha val="30000"/>
              </a:prstClr>
            </a:innerShdw>
          </a:effectLst>
        </p:spPr>
        <p:txBody>
          <a:bodyPr lIns="76818" tIns="38409" rIns="76818" bIns="38409" rtlCol="0" anchor="ctr"/>
          <a:lstStyle/>
          <a:p>
            <a:pPr algn="ctr" defTabSz="768186">
              <a:defRPr/>
            </a:pPr>
            <a:endParaRPr lang="en-US" kern="0" dirty="0">
              <a:solidFill>
                <a:sysClr val="window" lastClr="FFFFFF"/>
              </a:solidFill>
              <a:latin typeface="Segoe UI"/>
            </a:endParaRPr>
          </a:p>
        </p:txBody>
      </p:sp>
      <p:sp>
        <p:nvSpPr>
          <p:cNvPr id="2" name="Title 1"/>
          <p:cNvSpPr>
            <a:spLocks noGrp="1"/>
          </p:cNvSpPr>
          <p:nvPr>
            <p:ph type="title"/>
          </p:nvPr>
        </p:nvSpPr>
        <p:spPr>
          <a:xfrm>
            <a:off x="304914" y="353439"/>
            <a:ext cx="8550914" cy="444500"/>
          </a:xfrm>
        </p:spPr>
        <p:txBody>
          <a:bodyPr/>
          <a:lstStyle/>
          <a:p>
            <a:r>
              <a:rPr lang="en-US" dirty="0" smtClean="0"/>
              <a:t> The Office 365 Service Offering Includes…</a:t>
            </a:r>
            <a:endParaRPr lang="en-US" dirty="0"/>
          </a:p>
        </p:txBody>
      </p:sp>
      <p:pic>
        <p:nvPicPr>
          <p:cNvPr id="10" name="Picture 9"/>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710151" y="1161567"/>
            <a:ext cx="1454431" cy="33596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2548" y="3070204"/>
            <a:ext cx="1158183" cy="540345"/>
          </a:xfrm>
          <a:prstGeom prst="rect">
            <a:avLst/>
          </a:prstGeom>
        </p:spPr>
      </p:pic>
      <p:pic>
        <p:nvPicPr>
          <p:cNvPr id="29" name="Picture 28"/>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580333" y="3170148"/>
            <a:ext cx="1339176" cy="336585"/>
          </a:xfrm>
          <a:prstGeom prst="rect">
            <a:avLst/>
          </a:prstGeom>
          <a:noFill/>
          <a:ln w="9525">
            <a:noFill/>
            <a:miter lim="800000"/>
            <a:headEnd/>
            <a:tailEnd/>
          </a:ln>
        </p:spPr>
      </p:pic>
      <p:cxnSp>
        <p:nvCxnSpPr>
          <p:cNvPr id="42" name="Straight Connector 41"/>
          <p:cNvCxnSpPr/>
          <p:nvPr/>
        </p:nvCxnSpPr>
        <p:spPr>
          <a:xfrm>
            <a:off x="4727966" y="1613765"/>
            <a:ext cx="1454431" cy="0"/>
          </a:xfrm>
          <a:prstGeom prst="line">
            <a:avLst/>
          </a:prstGeom>
          <a:ln w="28575" cap="rnd">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bwMode="auto">
          <a:xfrm>
            <a:off x="4626667" y="1645727"/>
            <a:ext cx="4027623" cy="1269053"/>
          </a:xfrm>
          <a:prstGeom prst="roundRect">
            <a:avLst>
              <a:gd name="adj" fmla="val 2479"/>
            </a:avLst>
          </a:prstGeom>
          <a:noFill/>
          <a:ln w="9525" cap="flat" cmpd="sng" algn="ctr">
            <a:noFill/>
            <a:prstDash val="sysDash"/>
          </a:ln>
          <a:effectLst/>
        </p:spPr>
        <p:txBody>
          <a:bodyPr lIns="76818" tIns="38409" rIns="76818" bIns="38409" rtlCol="0" anchor="ctr"/>
          <a:lstStyle/>
          <a:p>
            <a:pPr marL="144035" indent="-144035">
              <a:buFont typeface="Arial" pitchFamily="34" charset="0"/>
              <a:buChar char="•"/>
            </a:pPr>
            <a:r>
              <a:rPr lang="en-US" sz="1000" dirty="0">
                <a:solidFill>
                  <a:schemeClr val="tx2">
                    <a:lumMod val="50000"/>
                    <a:alpha val="99000"/>
                  </a:schemeClr>
                </a:solidFill>
              </a:rPr>
              <a:t>Share important documents, insights, and status with colleagues </a:t>
            </a:r>
          </a:p>
          <a:p>
            <a:pPr marL="144035" indent="-144035">
              <a:buFont typeface="Arial" pitchFamily="34" charset="0"/>
              <a:buChar char="•"/>
            </a:pPr>
            <a:r>
              <a:rPr lang="en-US" sz="1000" dirty="0">
                <a:solidFill>
                  <a:schemeClr val="tx2">
                    <a:lumMod val="50000"/>
                    <a:alpha val="99000"/>
                  </a:schemeClr>
                </a:solidFill>
              </a:rPr>
              <a:t>Keep teams in sync and manage important projects</a:t>
            </a:r>
          </a:p>
          <a:p>
            <a:pPr marL="144035" indent="-144035">
              <a:buFont typeface="Arial" pitchFamily="34" charset="0"/>
              <a:buChar char="•"/>
            </a:pPr>
            <a:r>
              <a:rPr lang="en-US" sz="1000" dirty="0">
                <a:solidFill>
                  <a:schemeClr val="tx2">
                    <a:lumMod val="50000"/>
                    <a:alpha val="99000"/>
                  </a:schemeClr>
                </a:solidFill>
              </a:rPr>
              <a:t>Find important documents and people easily</a:t>
            </a:r>
          </a:p>
          <a:p>
            <a:pPr marL="144035" indent="-144035">
              <a:buFont typeface="Arial" pitchFamily="34" charset="0"/>
              <a:buChar char="•"/>
            </a:pPr>
            <a:r>
              <a:rPr lang="en-US" sz="1000" dirty="0">
                <a:solidFill>
                  <a:schemeClr val="tx2">
                    <a:lumMod val="50000"/>
                    <a:alpha val="99000"/>
                  </a:schemeClr>
                </a:solidFill>
              </a:rPr>
              <a:t>Stay up to date with company information and news </a:t>
            </a:r>
          </a:p>
          <a:p>
            <a:pPr marL="144035" indent="-144035">
              <a:buFont typeface="Arial" pitchFamily="34" charset="0"/>
              <a:buChar char="•"/>
            </a:pPr>
            <a:r>
              <a:rPr lang="en-US" sz="1000" dirty="0">
                <a:solidFill>
                  <a:schemeClr val="tx2">
                    <a:lumMod val="50000"/>
                    <a:alpha val="99000"/>
                  </a:schemeClr>
                </a:solidFill>
              </a:rPr>
              <a:t>10 GB per tenant + 500 MB per user </a:t>
            </a:r>
          </a:p>
        </p:txBody>
      </p:sp>
      <p:sp>
        <p:nvSpPr>
          <p:cNvPr id="28" name="Rounded Rectangle 27"/>
          <p:cNvSpPr/>
          <p:nvPr/>
        </p:nvSpPr>
        <p:spPr bwMode="auto">
          <a:xfrm>
            <a:off x="481916" y="3377650"/>
            <a:ext cx="4006866" cy="1930009"/>
          </a:xfrm>
          <a:prstGeom prst="roundRect">
            <a:avLst>
              <a:gd name="adj" fmla="val 2479"/>
            </a:avLst>
          </a:prstGeom>
        </p:spPr>
        <p:txBody>
          <a:bodyPr lIns="76818" tIns="38409" rIns="76818" bIns="38409" rtlCol="0" anchor="ctr"/>
          <a:lstStyle/>
          <a:p>
            <a:pPr marL="144035" indent="-144035">
              <a:buFont typeface="Arial" pitchFamily="34" charset="0"/>
              <a:buChar char="•"/>
            </a:pPr>
            <a:r>
              <a:rPr lang="en-US" sz="1000" dirty="0">
                <a:solidFill>
                  <a:schemeClr val="tx2">
                    <a:lumMod val="50000"/>
                    <a:alpha val="99000"/>
                  </a:schemeClr>
                </a:solidFill>
              </a:rPr>
              <a:t>25 GB Mailbox</a:t>
            </a:r>
          </a:p>
          <a:p>
            <a:pPr marL="144035" indent="-144035">
              <a:buFont typeface="Arial" pitchFamily="34" charset="0"/>
              <a:buChar char="•"/>
            </a:pPr>
            <a:r>
              <a:rPr lang="en-US" sz="1000" dirty="0">
                <a:solidFill>
                  <a:schemeClr val="tx2">
                    <a:lumMod val="50000"/>
                    <a:alpha val="99000"/>
                  </a:schemeClr>
                </a:solidFill>
              </a:rPr>
              <a:t>Outlook and Outlook Web App</a:t>
            </a:r>
          </a:p>
          <a:p>
            <a:pPr marL="144035" indent="-144035">
              <a:buFont typeface="Arial" pitchFamily="34" charset="0"/>
              <a:buChar char="•"/>
            </a:pPr>
            <a:r>
              <a:rPr lang="en-US" sz="1000" dirty="0">
                <a:solidFill>
                  <a:schemeClr val="tx2">
                    <a:lumMod val="50000"/>
                    <a:alpha val="99000"/>
                  </a:schemeClr>
                </a:solidFill>
              </a:rPr>
              <a:t>Premium antivirus/antispam (Forefront)</a:t>
            </a:r>
          </a:p>
          <a:p>
            <a:pPr marL="144035" indent="-144035">
              <a:buFont typeface="Arial" pitchFamily="34" charset="0"/>
              <a:buChar char="•"/>
            </a:pPr>
            <a:r>
              <a:rPr lang="en-US" sz="1000" dirty="0">
                <a:solidFill>
                  <a:schemeClr val="tx2">
                    <a:lumMod val="50000"/>
                    <a:alpha val="99000"/>
                  </a:schemeClr>
                </a:solidFill>
              </a:rPr>
              <a:t>Shared calendars, contacts, and tasks</a:t>
            </a:r>
          </a:p>
          <a:p>
            <a:pPr marL="144035" indent="-144035">
              <a:buFont typeface="Arial" pitchFamily="34" charset="0"/>
              <a:buChar char="•"/>
            </a:pPr>
            <a:r>
              <a:rPr lang="en-US" sz="1000" dirty="0">
                <a:solidFill>
                  <a:schemeClr val="tx2">
                    <a:lumMod val="50000"/>
                    <a:alpha val="99000"/>
                  </a:schemeClr>
                </a:solidFill>
              </a:rPr>
              <a:t>Mobile email for most mobile devices including </a:t>
            </a:r>
            <a:br>
              <a:rPr lang="en-US" sz="1000" dirty="0">
                <a:solidFill>
                  <a:schemeClr val="tx2">
                    <a:lumMod val="50000"/>
                    <a:alpha val="99000"/>
                  </a:schemeClr>
                </a:solidFill>
              </a:rPr>
            </a:br>
            <a:r>
              <a:rPr lang="en-US" sz="1000" dirty="0">
                <a:solidFill>
                  <a:schemeClr val="tx2">
                    <a:lumMod val="50000"/>
                    <a:alpha val="99000"/>
                  </a:schemeClr>
                </a:solidFill>
              </a:rPr>
              <a:t>BlackBerry*, iPhone, Nokia, Windows Phone</a:t>
            </a:r>
          </a:p>
          <a:p>
            <a:pPr marL="144035" indent="-144035">
              <a:buFont typeface="Arial" pitchFamily="34" charset="0"/>
              <a:buChar char="•"/>
            </a:pPr>
            <a:r>
              <a:rPr lang="en-US" sz="1000" dirty="0">
                <a:solidFill>
                  <a:schemeClr val="tx2">
                    <a:lumMod val="50000"/>
                    <a:alpha val="99000"/>
                  </a:schemeClr>
                </a:solidFill>
              </a:rPr>
              <a:t>Email archiving and compliance capabilities</a:t>
            </a:r>
          </a:p>
        </p:txBody>
      </p:sp>
      <p:sp>
        <p:nvSpPr>
          <p:cNvPr id="30" name="Rounded Rectangle 29"/>
          <p:cNvSpPr/>
          <p:nvPr/>
        </p:nvSpPr>
        <p:spPr bwMode="auto">
          <a:xfrm>
            <a:off x="4606844" y="3431862"/>
            <a:ext cx="4302994" cy="1640281"/>
          </a:xfrm>
          <a:prstGeom prst="roundRect">
            <a:avLst>
              <a:gd name="adj" fmla="val 2479"/>
            </a:avLst>
          </a:prstGeom>
          <a:noFill/>
          <a:ln w="9525" cap="flat" cmpd="sng" algn="ctr">
            <a:noFill/>
            <a:prstDash val="sysDash"/>
          </a:ln>
          <a:effectLst/>
        </p:spPr>
        <p:txBody>
          <a:bodyPr lIns="76818" tIns="38409" rIns="76818" bIns="38409" rtlCol="0" anchor="ctr"/>
          <a:lstStyle/>
          <a:p>
            <a:pPr marL="144035" indent="-144035">
              <a:buFont typeface="Arial" pitchFamily="34" charset="0"/>
              <a:buChar char="•"/>
            </a:pPr>
            <a:r>
              <a:rPr lang="en-US" sz="1000" dirty="0">
                <a:solidFill>
                  <a:schemeClr val="tx2">
                    <a:lumMod val="50000"/>
                    <a:alpha val="99000"/>
                  </a:schemeClr>
                </a:solidFill>
              </a:rPr>
              <a:t>Instant messaging and presence</a:t>
            </a:r>
          </a:p>
          <a:p>
            <a:pPr marL="144035" indent="-144035">
              <a:buFont typeface="Arial" pitchFamily="34" charset="0"/>
              <a:buChar char="•"/>
            </a:pPr>
            <a:r>
              <a:rPr lang="en-US" sz="1000" dirty="0">
                <a:solidFill>
                  <a:schemeClr val="tx2">
                    <a:lumMod val="50000"/>
                    <a:alpha val="99000"/>
                  </a:schemeClr>
                </a:solidFill>
              </a:rPr>
              <a:t>PC-to-PC audio and video calling </a:t>
            </a:r>
          </a:p>
          <a:p>
            <a:pPr marL="144035" indent="-144035">
              <a:buFont typeface="Arial" pitchFamily="34" charset="0"/>
              <a:buChar char="•"/>
            </a:pPr>
            <a:r>
              <a:rPr lang="en-US" sz="1000" dirty="0">
                <a:solidFill>
                  <a:schemeClr val="tx2">
                    <a:lumMod val="50000"/>
                    <a:alpha val="99000"/>
                  </a:schemeClr>
                </a:solidFill>
              </a:rPr>
              <a:t>Click-to-communicate from Outlook, SharePoint, and other Office Applications </a:t>
            </a:r>
          </a:p>
          <a:p>
            <a:pPr marL="144035" indent="-144035">
              <a:buFont typeface="Arial" pitchFamily="34" charset="0"/>
              <a:buChar char="•"/>
            </a:pPr>
            <a:r>
              <a:rPr lang="en-US" sz="1000" dirty="0">
                <a:solidFill>
                  <a:schemeClr val="tx2">
                    <a:lumMod val="50000"/>
                    <a:alpha val="99000"/>
                  </a:schemeClr>
                </a:solidFill>
              </a:rPr>
              <a:t>Online meetings with PC-audio, video conferencing, and screen sharing</a:t>
            </a:r>
          </a:p>
          <a:p>
            <a:pPr marL="144035" indent="-144035">
              <a:buFont typeface="Arial" pitchFamily="34" charset="0"/>
              <a:buChar char="•"/>
            </a:pPr>
            <a:r>
              <a:rPr lang="en-US" sz="1000" dirty="0">
                <a:solidFill>
                  <a:schemeClr val="tx2">
                    <a:lumMod val="50000"/>
                    <a:alpha val="99000"/>
                  </a:schemeClr>
                </a:solidFill>
              </a:rPr>
              <a:t>Single-click meeting creation and join from Outlook</a:t>
            </a:r>
          </a:p>
          <a:p>
            <a:pPr marL="144035" indent="-144035">
              <a:buFont typeface="Arial" pitchFamily="34" charset="0"/>
              <a:buChar char="•"/>
            </a:pPr>
            <a:r>
              <a:rPr lang="en-US" sz="1000" dirty="0">
                <a:solidFill>
                  <a:schemeClr val="tx2">
                    <a:lumMod val="50000"/>
                    <a:alpha val="99000"/>
                  </a:schemeClr>
                </a:solidFill>
              </a:rPr>
              <a:t>Calendar integration with Outlook and Exchange</a:t>
            </a:r>
          </a:p>
        </p:txBody>
      </p:sp>
      <p:pic>
        <p:nvPicPr>
          <p:cNvPr id="36" name="Picture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8954" y="1137817"/>
            <a:ext cx="1785447" cy="397675"/>
          </a:xfrm>
          <a:prstGeom prst="rect">
            <a:avLst/>
          </a:prstGeom>
        </p:spPr>
      </p:pic>
      <p:sp>
        <p:nvSpPr>
          <p:cNvPr id="7" name="Rectangle 6"/>
          <p:cNvSpPr/>
          <p:nvPr/>
        </p:nvSpPr>
        <p:spPr>
          <a:xfrm>
            <a:off x="489277" y="1684572"/>
            <a:ext cx="4034742" cy="1154786"/>
          </a:xfrm>
          <a:prstGeom prst="rect">
            <a:avLst/>
          </a:prstGeom>
        </p:spPr>
        <p:txBody>
          <a:bodyPr wrap="square" lIns="76818" tIns="38409" rIns="76818" bIns="38409">
            <a:spAutoFit/>
          </a:bodyPr>
          <a:lstStyle/>
          <a:p>
            <a:pPr marL="144035" indent="-144035">
              <a:buFont typeface="Arial" pitchFamily="34" charset="0"/>
              <a:buChar char="•"/>
            </a:pPr>
            <a:r>
              <a:rPr lang="en-US" sz="1000" dirty="0">
                <a:solidFill>
                  <a:schemeClr val="tx2">
                    <a:lumMod val="50000"/>
                    <a:alpha val="99000"/>
                  </a:schemeClr>
                </a:solidFill>
              </a:rPr>
              <a:t>Flexible service offering with pay-as-you-go, per-user licensing</a:t>
            </a:r>
          </a:p>
          <a:p>
            <a:pPr marL="144035" indent="-144035">
              <a:buFont typeface="Arial" pitchFamily="34" charset="0"/>
              <a:buChar char="•"/>
            </a:pPr>
            <a:r>
              <a:rPr lang="en-US" sz="1000" dirty="0">
                <a:solidFill>
                  <a:schemeClr val="tx2">
                    <a:lumMod val="50000"/>
                    <a:alpha val="99000"/>
                  </a:schemeClr>
                </a:solidFill>
              </a:rPr>
              <a:t>The complete Office experience with services integration in Office 365 </a:t>
            </a:r>
          </a:p>
          <a:p>
            <a:pPr marL="144035" indent="-144035">
              <a:buFont typeface="Arial" pitchFamily="34" charset="0"/>
              <a:buChar char="•"/>
            </a:pPr>
            <a:r>
              <a:rPr lang="en-US" sz="1000" dirty="0">
                <a:solidFill>
                  <a:schemeClr val="tx2">
                    <a:lumMod val="50000"/>
                    <a:alpha val="99000"/>
                  </a:schemeClr>
                </a:solidFill>
              </a:rPr>
              <a:t>Simplified user setup to preconfigure services</a:t>
            </a:r>
          </a:p>
          <a:p>
            <a:pPr marL="144035" indent="-144035">
              <a:buFont typeface="Arial" pitchFamily="34" charset="0"/>
              <a:buChar char="•"/>
            </a:pPr>
            <a:r>
              <a:rPr lang="en-US" sz="1000" dirty="0">
                <a:solidFill>
                  <a:schemeClr val="tx2">
                    <a:lumMod val="50000"/>
                    <a:alpha val="99000"/>
                  </a:schemeClr>
                </a:solidFill>
              </a:rPr>
              <a:t>Always the latest version of the Office apps, including Office Web Apps</a:t>
            </a:r>
          </a:p>
          <a:p>
            <a:pPr marL="144035" indent="-144035">
              <a:buFont typeface="Arial" pitchFamily="34" charset="0"/>
              <a:buChar char="•"/>
            </a:pPr>
            <a:r>
              <a:rPr lang="en-US" sz="1000" dirty="0">
                <a:solidFill>
                  <a:schemeClr val="tx2">
                    <a:lumMod val="50000"/>
                    <a:alpha val="99000"/>
                  </a:schemeClr>
                </a:solidFill>
              </a:rPr>
              <a:t>Familiar Office user experience to access services</a:t>
            </a:r>
          </a:p>
        </p:txBody>
      </p:sp>
      <p:cxnSp>
        <p:nvCxnSpPr>
          <p:cNvPr id="58" name="Straight Connector 57"/>
          <p:cNvCxnSpPr/>
          <p:nvPr/>
        </p:nvCxnSpPr>
        <p:spPr>
          <a:xfrm>
            <a:off x="4727966" y="3610732"/>
            <a:ext cx="1454431" cy="0"/>
          </a:xfrm>
          <a:prstGeom prst="line">
            <a:avLst/>
          </a:prstGeom>
          <a:ln w="28575" cap="rnd">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80334" y="1613765"/>
            <a:ext cx="1744067" cy="0"/>
          </a:xfrm>
          <a:prstGeom prst="line">
            <a:avLst/>
          </a:prstGeom>
          <a:ln w="28575" cap="rnd">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80333" y="3610732"/>
            <a:ext cx="1339176" cy="0"/>
          </a:xfrm>
          <a:prstGeom prst="line">
            <a:avLst/>
          </a:prstGeom>
          <a:ln w="28575" cap="rnd">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6" name="Freeform 6"/>
          <p:cNvSpPr>
            <a:spLocks/>
          </p:cNvSpPr>
          <p:nvPr/>
        </p:nvSpPr>
        <p:spPr bwMode="auto">
          <a:xfrm>
            <a:off x="245149" y="4970496"/>
            <a:ext cx="8588146" cy="1161569"/>
          </a:xfrm>
          <a:custGeom>
            <a:avLst/>
            <a:gdLst/>
            <a:ahLst/>
            <a:cxnLst>
              <a:cxn ang="0">
                <a:pos x="1949" y="116"/>
              </a:cxn>
              <a:cxn ang="0">
                <a:pos x="1401" y="116"/>
              </a:cxn>
              <a:cxn ang="0">
                <a:pos x="1327" y="39"/>
              </a:cxn>
              <a:cxn ang="0">
                <a:pos x="1247" y="0"/>
              </a:cxn>
              <a:cxn ang="0">
                <a:pos x="746" y="0"/>
              </a:cxn>
              <a:cxn ang="0">
                <a:pos x="666" y="39"/>
              </a:cxn>
              <a:cxn ang="0">
                <a:pos x="591" y="116"/>
              </a:cxn>
              <a:cxn ang="0">
                <a:pos x="43" y="116"/>
              </a:cxn>
              <a:cxn ang="0">
                <a:pos x="0" y="159"/>
              </a:cxn>
              <a:cxn ang="0">
                <a:pos x="0" y="276"/>
              </a:cxn>
              <a:cxn ang="0">
                <a:pos x="43" y="319"/>
              </a:cxn>
              <a:cxn ang="0">
                <a:pos x="1949" y="319"/>
              </a:cxn>
              <a:cxn ang="0">
                <a:pos x="1992" y="276"/>
              </a:cxn>
              <a:cxn ang="0">
                <a:pos x="1992" y="159"/>
              </a:cxn>
              <a:cxn ang="0">
                <a:pos x="1949" y="116"/>
              </a:cxn>
            </a:cxnLst>
            <a:rect l="0" t="0" r="r" b="b"/>
            <a:pathLst>
              <a:path w="1992" h="319">
                <a:moveTo>
                  <a:pt x="1949" y="116"/>
                </a:moveTo>
                <a:cubicBezTo>
                  <a:pt x="1401" y="116"/>
                  <a:pt x="1401" y="116"/>
                  <a:pt x="1401" y="116"/>
                </a:cubicBezTo>
                <a:cubicBezTo>
                  <a:pt x="1327" y="39"/>
                  <a:pt x="1327" y="39"/>
                  <a:pt x="1327" y="39"/>
                </a:cubicBezTo>
                <a:cubicBezTo>
                  <a:pt x="1311" y="20"/>
                  <a:pt x="1287" y="0"/>
                  <a:pt x="1247" y="0"/>
                </a:cubicBezTo>
                <a:cubicBezTo>
                  <a:pt x="746" y="0"/>
                  <a:pt x="746" y="0"/>
                  <a:pt x="746" y="0"/>
                </a:cubicBezTo>
                <a:cubicBezTo>
                  <a:pt x="706" y="0"/>
                  <a:pt x="682" y="20"/>
                  <a:pt x="666" y="39"/>
                </a:cubicBezTo>
                <a:cubicBezTo>
                  <a:pt x="591" y="116"/>
                  <a:pt x="591" y="116"/>
                  <a:pt x="591" y="116"/>
                </a:cubicBezTo>
                <a:cubicBezTo>
                  <a:pt x="43" y="116"/>
                  <a:pt x="43" y="116"/>
                  <a:pt x="43" y="116"/>
                </a:cubicBezTo>
                <a:cubicBezTo>
                  <a:pt x="20" y="116"/>
                  <a:pt x="0" y="135"/>
                  <a:pt x="0" y="159"/>
                </a:cubicBezTo>
                <a:cubicBezTo>
                  <a:pt x="0" y="276"/>
                  <a:pt x="0" y="276"/>
                  <a:pt x="0" y="276"/>
                </a:cubicBezTo>
                <a:cubicBezTo>
                  <a:pt x="0" y="300"/>
                  <a:pt x="20" y="319"/>
                  <a:pt x="43" y="319"/>
                </a:cubicBezTo>
                <a:cubicBezTo>
                  <a:pt x="1949" y="319"/>
                  <a:pt x="1949" y="319"/>
                  <a:pt x="1949" y="319"/>
                </a:cubicBezTo>
                <a:cubicBezTo>
                  <a:pt x="1973" y="319"/>
                  <a:pt x="1992" y="300"/>
                  <a:pt x="1992" y="276"/>
                </a:cubicBezTo>
                <a:cubicBezTo>
                  <a:pt x="1992" y="159"/>
                  <a:pt x="1992" y="159"/>
                  <a:pt x="1992" y="159"/>
                </a:cubicBezTo>
                <a:cubicBezTo>
                  <a:pt x="1992" y="135"/>
                  <a:pt x="1973" y="116"/>
                  <a:pt x="1949" y="116"/>
                </a:cubicBezTo>
                <a:close/>
              </a:path>
            </a:pathLst>
          </a:custGeom>
          <a:solidFill>
            <a:sysClr val="window" lastClr="FFFFFF"/>
          </a:solidFill>
          <a:ln w="9525">
            <a:noFill/>
            <a:round/>
            <a:headEnd/>
            <a:tailEnd/>
          </a:ln>
          <a:effectLst>
            <a:outerShdw blurRad="50800" dist="38100" dir="16200000" rotWithShape="0">
              <a:prstClr val="black">
                <a:alpha val="20000"/>
              </a:prstClr>
            </a:outerShdw>
          </a:effectLst>
        </p:spPr>
        <p:txBody>
          <a:bodyPr vert="horz" wrap="square" lIns="76818" tIns="38409" rIns="76818" bIns="38409" numCol="1" anchor="t" anchorCtr="0" compatLnSpc="1">
            <a:prstTxWarp prst="textNoShape">
              <a:avLst/>
            </a:prstTxWarp>
          </a:bodyPr>
          <a:lstStyle/>
          <a:p>
            <a:pPr defTabSz="768186">
              <a:defRPr/>
            </a:pPr>
            <a:endParaRPr lang="en-US" kern="0" dirty="0">
              <a:solidFill>
                <a:sysClr val="windowText" lastClr="000000"/>
              </a:solidFill>
            </a:endParaRPr>
          </a:p>
        </p:txBody>
      </p:sp>
      <p:pic>
        <p:nvPicPr>
          <p:cNvPr id="48" name="Picture 3" descr="\\192.168.1.51\Shared\ADI_Projects\Microsoft\MS_10-01094_Catherine Boeger FY11 Open PO\From_Client\Catherine Boeger_Brand Elements\brand elements\ofc365_gesture.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 y="4552295"/>
            <a:ext cx="9144000" cy="230570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bwMode="auto">
          <a:xfrm>
            <a:off x="245150" y="5551278"/>
            <a:ext cx="8487267" cy="1306722"/>
          </a:xfrm>
          <a:prstGeom prst="rect">
            <a:avLst/>
          </a:prstGeom>
          <a:gradFill>
            <a:gsLst>
              <a:gs pos="0">
                <a:schemeClr val="bg1"/>
              </a:gs>
              <a:gs pos="50000">
                <a:schemeClr val="bg1">
                  <a:alpha val="82000"/>
                </a:schemeClr>
              </a:gs>
              <a:gs pos="100000">
                <a:schemeClr val="accent1">
                  <a:tint val="23500"/>
                  <a:satMod val="160000"/>
                  <a:alpha val="0"/>
                </a:schemeClr>
              </a:gs>
            </a:gsLst>
            <a:lin ang="5400000" scaled="0"/>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6815" tIns="38408" rIns="76815" bIns="38408" numCol="1" rtlCol="0" anchor="ctr" anchorCtr="0" compatLnSpc="1">
            <a:prstTxWarp prst="textNoShape">
              <a:avLst/>
            </a:prstTxWarp>
          </a:bodyPr>
          <a:lstStyle/>
          <a:p>
            <a:pPr algn="ctr" defTabSz="767933"/>
            <a:endParaRPr lang="en-US" dirty="0">
              <a:gradFill>
                <a:gsLst>
                  <a:gs pos="0">
                    <a:srgbClr val="FFFFFF"/>
                  </a:gs>
                  <a:gs pos="100000">
                    <a:srgbClr val="FFFFFF"/>
                  </a:gs>
                </a:gsLst>
                <a:lin ang="5400000" scaled="0"/>
              </a:gradFill>
            </a:endParaRPr>
          </a:p>
        </p:txBody>
      </p:sp>
      <p:sp>
        <p:nvSpPr>
          <p:cNvPr id="50" name="TextBox 49"/>
          <p:cNvSpPr txBox="1"/>
          <p:nvPr/>
        </p:nvSpPr>
        <p:spPr>
          <a:xfrm>
            <a:off x="413767" y="5540372"/>
            <a:ext cx="8256289" cy="443198"/>
          </a:xfrm>
          <a:prstGeom prst="rect">
            <a:avLst/>
          </a:prstGeom>
        </p:spPr>
        <p:txBody>
          <a:bodyPr wrap="square" lIns="0" tIns="0" rIns="0" bIns="0" rtlCol="0">
            <a:spAutoFit/>
          </a:bodyPr>
          <a:lstStyle/>
          <a:p>
            <a:pPr algn="ctr">
              <a:lnSpc>
                <a:spcPct val="120000"/>
              </a:lnSpc>
            </a:pPr>
            <a:r>
              <a:rPr lang="en-US" sz="1200" i="1" dirty="0">
                <a:solidFill>
                  <a:schemeClr val="tx2">
                    <a:lumMod val="75000"/>
                    <a:alpha val="99000"/>
                  </a:schemeClr>
                </a:solidFill>
              </a:rPr>
              <a:t>Single user interface to purchase, administer, and user with RBAC | Single sign-on with on-premises Active Directory | </a:t>
            </a:r>
            <a:br>
              <a:rPr lang="en-US" sz="1200" i="1" dirty="0">
                <a:solidFill>
                  <a:schemeClr val="tx2">
                    <a:lumMod val="75000"/>
                    <a:alpha val="99000"/>
                  </a:schemeClr>
                </a:solidFill>
              </a:rPr>
            </a:br>
            <a:r>
              <a:rPr lang="en-US" sz="1200" i="1" dirty="0">
                <a:solidFill>
                  <a:schemeClr val="tx2">
                    <a:lumMod val="75000"/>
                    <a:alpha val="99000"/>
                  </a:schemeClr>
                </a:solidFill>
              </a:rPr>
              <a:t>99.9% financially backed SLA | 24x7 IT pro support | Built in geo-redundancy in regional data centers</a:t>
            </a:r>
          </a:p>
        </p:txBody>
      </p:sp>
      <p:sp>
        <p:nvSpPr>
          <p:cNvPr id="49" name="Rectangle 48"/>
          <p:cNvSpPr/>
          <p:nvPr/>
        </p:nvSpPr>
        <p:spPr>
          <a:xfrm>
            <a:off x="245149" y="5084154"/>
            <a:ext cx="8588146" cy="361648"/>
          </a:xfrm>
          <a:prstGeom prst="rect">
            <a:avLst/>
          </a:prstGeom>
        </p:spPr>
        <p:txBody>
          <a:bodyPr wrap="square" lIns="76818" tIns="38409" rIns="76818" bIns="38409">
            <a:spAutoFit/>
          </a:bodyPr>
          <a:lstStyle/>
          <a:p>
            <a:pPr algn="ctr"/>
            <a:r>
              <a:rPr lang="en-US" dirty="0" smtClean="0">
                <a:solidFill>
                  <a:srgbClr val="EE7816">
                    <a:alpha val="99000"/>
                  </a:srgbClr>
                </a:solidFill>
                <a:latin typeface="Segoe UI Semibold" pitchFamily="34" charset="0"/>
              </a:rPr>
              <a:t>CONTROL AND EFFICIENCY</a:t>
            </a:r>
          </a:p>
        </p:txBody>
      </p:sp>
    </p:spTree>
    <p:extLst>
      <p:ext uri="{BB962C8B-B14F-4D97-AF65-F5344CB8AC3E}">
        <p14:creationId xmlns:p14="http://schemas.microsoft.com/office/powerpoint/2010/main" val="3874944528"/>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16508" y="2999931"/>
            <a:ext cx="8551664" cy="633040"/>
            <a:chOff x="506413" y="3417135"/>
            <a:chExt cx="13682662" cy="759648"/>
          </a:xfrm>
          <a:solidFill>
            <a:schemeClr val="accent1"/>
          </a:solidFill>
        </p:grpSpPr>
        <p:sp>
          <p:nvSpPr>
            <p:cNvPr id="3" name="Rectangle 2"/>
            <p:cNvSpPr/>
            <p:nvPr/>
          </p:nvSpPr>
          <p:spPr bwMode="auto">
            <a:xfrm>
              <a:off x="506413" y="3417135"/>
              <a:ext cx="13682661" cy="759648"/>
            </a:xfrm>
            <a:prstGeom prst="rect">
              <a:avLst/>
            </a:prstGeom>
            <a:grpFill/>
            <a:ln w="12700" cap="rnd">
              <a:noFill/>
              <a:prstDash val="sysDash"/>
              <a:headEnd type="oval"/>
            </a:ln>
            <a:effectLst>
              <a:outerShdw blurRad="63500" sx="101000" sy="101000" algn="ctr" rotWithShape="0">
                <a:prstClr val="black">
                  <a:alpha val="40000"/>
                </a:prstClr>
              </a:outerShdw>
            </a:effectLst>
          </p:spPr>
          <p:txBody>
            <a:bodyPr tIns="502920" rtlCol="0" anchor="t" anchorCtr="0"/>
            <a:lstStyle/>
            <a:p>
              <a:pPr marL="120009" indent="-120009">
                <a:spcBef>
                  <a:spcPts val="280"/>
                </a:spcBef>
                <a:spcAft>
                  <a:spcPts val="280"/>
                </a:spcAft>
                <a:buClr>
                  <a:schemeClr val="tx2"/>
                </a:buClr>
                <a:buSzPct val="100000"/>
                <a:buFont typeface="Arial" pitchFamily="34" charset="0"/>
                <a:buChar char="•"/>
                <a:defRPr/>
              </a:pPr>
              <a:endParaRPr lang="en-US" sz="1000" dirty="0"/>
            </a:p>
          </p:txBody>
        </p:sp>
        <p:sp>
          <p:nvSpPr>
            <p:cNvPr id="4" name="Rectangle 3"/>
            <p:cNvSpPr/>
            <p:nvPr/>
          </p:nvSpPr>
          <p:spPr>
            <a:xfrm>
              <a:off x="506413" y="3417136"/>
              <a:ext cx="13682662" cy="61982"/>
            </a:xfrm>
            <a:prstGeom prst="rect">
              <a:avLst/>
            </a:prstGeom>
            <a:grpFill/>
            <a:ln w="25400" cap="flat" cmpd="sng" algn="ctr">
              <a:noFill/>
              <a:prstDash val="solid"/>
            </a:ln>
            <a:effectLst/>
          </p:spPr>
          <p:txBody>
            <a:bodyPr rtlCol="0" anchor="ctr" anchorCtr="0">
              <a:noAutofit/>
            </a:bodyPr>
            <a:lstStyle/>
            <a:p>
              <a:pPr algn="ctr" defTabSz="640048">
                <a:lnSpc>
                  <a:spcPct val="90000"/>
                </a:lnSpc>
              </a:pPr>
              <a:endParaRPr lang="en-US" sz="1100" b="1" kern="0" dirty="0">
                <a:effectLst>
                  <a:outerShdw blurRad="38100" dist="38100" dir="2700000" algn="tl">
                    <a:srgbClr val="000000">
                      <a:alpha val="43137"/>
                    </a:srgbClr>
                  </a:outerShdw>
                </a:effectLst>
              </a:endParaRPr>
            </a:p>
          </p:txBody>
        </p:sp>
        <p:sp>
          <p:nvSpPr>
            <p:cNvPr id="6" name="Rectangle 5"/>
            <p:cNvSpPr/>
            <p:nvPr/>
          </p:nvSpPr>
          <p:spPr>
            <a:xfrm>
              <a:off x="506413" y="4114801"/>
              <a:ext cx="13682662" cy="61982"/>
            </a:xfrm>
            <a:prstGeom prst="rect">
              <a:avLst/>
            </a:prstGeom>
            <a:grpFill/>
            <a:ln w="25400" cap="flat" cmpd="sng" algn="ctr">
              <a:noFill/>
              <a:prstDash val="solid"/>
            </a:ln>
            <a:effectLst/>
          </p:spPr>
          <p:txBody>
            <a:bodyPr rtlCol="0" anchor="ctr" anchorCtr="0">
              <a:noAutofit/>
            </a:bodyPr>
            <a:lstStyle/>
            <a:p>
              <a:pPr algn="ctr" defTabSz="640048">
                <a:lnSpc>
                  <a:spcPct val="90000"/>
                </a:lnSpc>
              </a:pPr>
              <a:endParaRPr lang="en-US" sz="1100" b="1" kern="0" dirty="0">
                <a:effectLst>
                  <a:outerShdw blurRad="38100" dist="38100" dir="2700000" algn="tl">
                    <a:srgbClr val="000000">
                      <a:alpha val="43137"/>
                    </a:srgbClr>
                  </a:outerShdw>
                </a:effectLst>
              </a:endParaRPr>
            </a:p>
          </p:txBody>
        </p:sp>
      </p:grpSp>
      <p:sp>
        <p:nvSpPr>
          <p:cNvPr id="7" name="Title 13"/>
          <p:cNvSpPr txBox="1">
            <a:spLocks/>
          </p:cNvSpPr>
          <p:nvPr/>
        </p:nvSpPr>
        <p:spPr>
          <a:xfrm>
            <a:off x="521495" y="3122551"/>
            <a:ext cx="8101012" cy="387798"/>
          </a:xfrm>
          <a:prstGeom prst="rect">
            <a:avLst/>
          </a:prstGeom>
          <a:solidFill>
            <a:schemeClr val="accent1"/>
          </a:solidFill>
        </p:spPr>
        <p:txBody>
          <a:bodyPr vert="horz" wrap="square" lIns="0" tIns="0" rIns="0" bIns="0" rtlCol="0" anchor="ctr" anchorCtr="0">
            <a:spAutoFit/>
          </a:bodyPr>
          <a:lstStyle>
            <a:lvl1pPr algn="l" defTabSz="1097418" rtl="0" eaLnBrk="1" latinLnBrk="0" hangingPunct="1">
              <a:lnSpc>
                <a:spcPct val="90000"/>
              </a:lnSpc>
              <a:spcBef>
                <a:spcPct val="0"/>
              </a:spcBef>
              <a:buNone/>
              <a:defRPr lang="en-US" sz="3800" b="0" kern="1200" cap="none" spc="-120" baseline="0" dirty="0" smtClean="0">
                <a:ln w="3175">
                  <a:solidFill>
                    <a:schemeClr val="bg1">
                      <a:alpha val="0"/>
                    </a:schemeClr>
                  </a:solidFill>
                </a:ln>
                <a:solidFill>
                  <a:srgbClr val="EE7816"/>
                </a:solidFill>
                <a:effectLst/>
                <a:latin typeface="+mj-lt"/>
                <a:ea typeface="+mn-ea"/>
                <a:cs typeface="Arial" charset="0"/>
              </a:defRPr>
            </a:lvl1pPr>
          </a:lstStyle>
          <a:p>
            <a:pPr algn="ctr"/>
            <a:r>
              <a:rPr lang="en-US" sz="2800" spc="112" dirty="0">
                <a:solidFill>
                  <a:schemeClr val="tx1"/>
                </a:solidFill>
              </a:rPr>
              <a:t>Trends Driving the Future of Productivity</a:t>
            </a:r>
          </a:p>
        </p:txBody>
      </p:sp>
      <p:grpSp>
        <p:nvGrpSpPr>
          <p:cNvPr id="9" name="Group 8"/>
          <p:cNvGrpSpPr/>
          <p:nvPr/>
        </p:nvGrpSpPr>
        <p:grpSpPr>
          <a:xfrm>
            <a:off x="316509" y="336299"/>
            <a:ext cx="2761799" cy="2417293"/>
            <a:chOff x="444500" y="1485899"/>
            <a:chExt cx="2768257" cy="4680122"/>
          </a:xfrm>
        </p:grpSpPr>
        <p:sp>
          <p:nvSpPr>
            <p:cNvPr id="10" name="Rounded Rectangle 9"/>
            <p:cNvSpPr/>
            <p:nvPr/>
          </p:nvSpPr>
          <p:spPr>
            <a:xfrm rot="10800000">
              <a:off x="444500" y="1695964"/>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sp>
          <p:nvSpPr>
            <p:cNvPr id="11" name="Rounded Rectangle 10"/>
            <p:cNvSpPr/>
            <p:nvPr/>
          </p:nvSpPr>
          <p:spPr>
            <a:xfrm>
              <a:off x="444500" y="1485899"/>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grpSp>
      <p:grpSp>
        <p:nvGrpSpPr>
          <p:cNvPr id="12" name="Group 11"/>
          <p:cNvGrpSpPr/>
          <p:nvPr/>
        </p:nvGrpSpPr>
        <p:grpSpPr>
          <a:xfrm>
            <a:off x="3191101" y="336299"/>
            <a:ext cx="2761799" cy="2417293"/>
            <a:chOff x="444500" y="1485899"/>
            <a:chExt cx="2768257" cy="4680122"/>
          </a:xfrm>
        </p:grpSpPr>
        <p:sp>
          <p:nvSpPr>
            <p:cNvPr id="13" name="Rounded Rectangle 12"/>
            <p:cNvSpPr/>
            <p:nvPr/>
          </p:nvSpPr>
          <p:spPr>
            <a:xfrm rot="10800000">
              <a:off x="444500" y="1695964"/>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sp>
          <p:nvSpPr>
            <p:cNvPr id="14" name="Rounded Rectangle 13"/>
            <p:cNvSpPr/>
            <p:nvPr/>
          </p:nvSpPr>
          <p:spPr>
            <a:xfrm>
              <a:off x="444500" y="1485899"/>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grpSp>
      <p:grpSp>
        <p:nvGrpSpPr>
          <p:cNvPr id="15" name="Group 14"/>
          <p:cNvGrpSpPr/>
          <p:nvPr/>
        </p:nvGrpSpPr>
        <p:grpSpPr>
          <a:xfrm>
            <a:off x="6106372" y="336299"/>
            <a:ext cx="2761799" cy="2417293"/>
            <a:chOff x="444500" y="1485899"/>
            <a:chExt cx="2768257" cy="4680122"/>
          </a:xfrm>
        </p:grpSpPr>
        <p:sp>
          <p:nvSpPr>
            <p:cNvPr id="16" name="Rounded Rectangle 15"/>
            <p:cNvSpPr/>
            <p:nvPr/>
          </p:nvSpPr>
          <p:spPr>
            <a:xfrm rot="10800000">
              <a:off x="444500" y="1695964"/>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sp>
          <p:nvSpPr>
            <p:cNvPr id="17" name="Rounded Rectangle 16"/>
            <p:cNvSpPr/>
            <p:nvPr/>
          </p:nvSpPr>
          <p:spPr>
            <a:xfrm>
              <a:off x="444500" y="1485899"/>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grpSp>
      <p:grpSp>
        <p:nvGrpSpPr>
          <p:cNvPr id="21" name="Group 20"/>
          <p:cNvGrpSpPr/>
          <p:nvPr/>
        </p:nvGrpSpPr>
        <p:grpSpPr>
          <a:xfrm>
            <a:off x="1733464" y="3879312"/>
            <a:ext cx="2761799" cy="2417293"/>
            <a:chOff x="444500" y="1485899"/>
            <a:chExt cx="2768257" cy="4680122"/>
          </a:xfrm>
        </p:grpSpPr>
        <p:sp>
          <p:nvSpPr>
            <p:cNvPr id="22" name="Rounded Rectangle 21"/>
            <p:cNvSpPr/>
            <p:nvPr/>
          </p:nvSpPr>
          <p:spPr>
            <a:xfrm rot="10800000">
              <a:off x="444500" y="1695964"/>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sp>
          <p:nvSpPr>
            <p:cNvPr id="23" name="Rounded Rectangle 22"/>
            <p:cNvSpPr/>
            <p:nvPr/>
          </p:nvSpPr>
          <p:spPr>
            <a:xfrm>
              <a:off x="444500" y="1485899"/>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grpSp>
      <p:grpSp>
        <p:nvGrpSpPr>
          <p:cNvPr id="24" name="Group 23"/>
          <p:cNvGrpSpPr/>
          <p:nvPr/>
        </p:nvGrpSpPr>
        <p:grpSpPr>
          <a:xfrm>
            <a:off x="4648737" y="3879312"/>
            <a:ext cx="2761799" cy="2417293"/>
            <a:chOff x="444500" y="1485899"/>
            <a:chExt cx="2768257" cy="4680122"/>
          </a:xfrm>
        </p:grpSpPr>
        <p:sp>
          <p:nvSpPr>
            <p:cNvPr id="25" name="Rounded Rectangle 24"/>
            <p:cNvSpPr/>
            <p:nvPr/>
          </p:nvSpPr>
          <p:spPr>
            <a:xfrm rot="10800000">
              <a:off x="444500" y="1695964"/>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sp>
          <p:nvSpPr>
            <p:cNvPr id="26" name="Rounded Rectangle 25"/>
            <p:cNvSpPr/>
            <p:nvPr/>
          </p:nvSpPr>
          <p:spPr>
            <a:xfrm>
              <a:off x="444500" y="1485899"/>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grpSp>
      <p:pic>
        <p:nvPicPr>
          <p:cNvPr id="28" name="Picture 2" descr="C:\Users\alexbrad\Pictures\Logos\DVD_ART36_Update1_revJuly09\Artwork_Imagery\Brand Photos\Scenarios\FY09 Office Brand - No_exp\woman student library working computer.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6562" y="468334"/>
            <a:ext cx="2490878" cy="21532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lexbrad\Pictures\Logos\DVD_ART36_Update1_revJuly09\Artwork_Imagery\Brand Photos\Scenarios\FY09 Windows Consumer\Russia\two women talking visiting hom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8602" y="554414"/>
            <a:ext cx="2217612" cy="1981064"/>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4648737" y="4334175"/>
            <a:ext cx="2761799" cy="1564342"/>
            <a:chOff x="4611016" y="3194421"/>
            <a:chExt cx="2810714" cy="1194036"/>
          </a:xfrm>
        </p:grpSpPr>
        <p:pic>
          <p:nvPicPr>
            <p:cNvPr id="31" name="Picture 4" descr="S:\InternalBin\ResourceDVD\DVD_ART34\Artwork_Imagery\Icons - Illustrations\Internet Clouds web\cloud 2.png"/>
            <p:cNvPicPr>
              <a:picLocks noChangeAspect="1" noChangeArrowheads="1"/>
            </p:cNvPicPr>
            <p:nvPr/>
          </p:nvPicPr>
          <p:blipFill>
            <a:blip r:embed="rId5" cstate="screen">
              <a:grayscl/>
              <a:extLst>
                <a:ext uri="{28A0092B-C50C-407E-A947-70E740481C1C}">
                  <a14:useLocalDpi xmlns:a14="http://schemas.microsoft.com/office/drawing/2010/main"/>
                </a:ext>
              </a:extLst>
            </a:blip>
            <a:srcRect/>
            <a:stretch>
              <a:fillRect/>
            </a:stretch>
          </p:blipFill>
          <p:spPr bwMode="auto">
            <a:xfrm>
              <a:off x="5763625" y="3752177"/>
              <a:ext cx="1658105" cy="636280"/>
            </a:xfrm>
            <a:prstGeom prst="rect">
              <a:avLst/>
            </a:prstGeom>
            <a:noFill/>
          </p:spPr>
        </p:pic>
        <p:pic>
          <p:nvPicPr>
            <p:cNvPr id="32" name="Picture 4" descr="S:\InternalBin\ResourceDVD\DVD_ART34\Artwork_Imagery\Icons - Illustrations\Internet Clouds web\cloud 2.png"/>
            <p:cNvPicPr>
              <a:picLocks noChangeAspect="1" noChangeArrowheads="1"/>
            </p:cNvPicPr>
            <p:nvPr/>
          </p:nvPicPr>
          <p:blipFill>
            <a:blip r:embed="rId5" cstate="screen">
              <a:grayscl/>
              <a:extLst>
                <a:ext uri="{28A0092B-C50C-407E-A947-70E740481C1C}">
                  <a14:useLocalDpi xmlns:a14="http://schemas.microsoft.com/office/drawing/2010/main"/>
                </a:ext>
              </a:extLst>
            </a:blip>
            <a:srcRect/>
            <a:stretch>
              <a:fillRect/>
            </a:stretch>
          </p:blipFill>
          <p:spPr bwMode="auto">
            <a:xfrm>
              <a:off x="5662132" y="3226103"/>
              <a:ext cx="1658105" cy="636280"/>
            </a:xfrm>
            <a:prstGeom prst="rect">
              <a:avLst/>
            </a:prstGeom>
            <a:noFill/>
          </p:spPr>
        </p:pic>
        <p:pic>
          <p:nvPicPr>
            <p:cNvPr id="33" name="Picture 4" descr="S:\InternalBin\ResourceDVD\DVD_ART34\Artwork_Imagery\Icons - Illustrations\Internet Clouds web\cloud 2.png"/>
            <p:cNvPicPr>
              <a:picLocks noChangeAspect="1" noChangeArrowheads="1"/>
            </p:cNvPicPr>
            <p:nvPr/>
          </p:nvPicPr>
          <p:blipFill>
            <a:blip r:embed="rId5" cstate="screen">
              <a:grayscl/>
              <a:extLst>
                <a:ext uri="{28A0092B-C50C-407E-A947-70E740481C1C}">
                  <a14:useLocalDpi xmlns:a14="http://schemas.microsoft.com/office/drawing/2010/main"/>
                </a:ext>
              </a:extLst>
            </a:blip>
            <a:srcRect/>
            <a:stretch>
              <a:fillRect/>
            </a:stretch>
          </p:blipFill>
          <p:spPr bwMode="auto">
            <a:xfrm>
              <a:off x="4611016" y="3226103"/>
              <a:ext cx="1658105" cy="636280"/>
            </a:xfrm>
            <a:prstGeom prst="rect">
              <a:avLst/>
            </a:prstGeom>
            <a:noFill/>
          </p:spPr>
        </p:pic>
        <p:pic>
          <p:nvPicPr>
            <p:cNvPr id="34" name="Picture 4" descr="S:\InternalBin\ResourceDVD\DVD_ART34\Artwork_Imagery\Icons - Illustrations\Internet Clouds web\cloud 2.png"/>
            <p:cNvPicPr>
              <a:picLocks noChangeAspect="1" noChangeArrowheads="1"/>
            </p:cNvPicPr>
            <p:nvPr/>
          </p:nvPicPr>
          <p:blipFill>
            <a:blip r:embed="rId5" cstate="screen">
              <a:grayscl/>
              <a:extLst>
                <a:ext uri="{28A0092B-C50C-407E-A947-70E740481C1C}">
                  <a14:useLocalDpi xmlns:a14="http://schemas.microsoft.com/office/drawing/2010/main"/>
                </a:ext>
              </a:extLst>
            </a:blip>
            <a:srcRect/>
            <a:stretch>
              <a:fillRect/>
            </a:stretch>
          </p:blipFill>
          <p:spPr bwMode="auto">
            <a:xfrm rot="10800000">
              <a:off x="4691260" y="3721186"/>
              <a:ext cx="1658105" cy="636280"/>
            </a:xfrm>
            <a:prstGeom prst="rect">
              <a:avLst/>
            </a:prstGeom>
            <a:noFill/>
          </p:spPr>
        </p:pic>
        <p:pic>
          <p:nvPicPr>
            <p:cNvPr id="35" name="small EDC" descr="new-data-center-photo.png"/>
            <p:cNvPicPr>
              <a:picLocks noChangeAspect="1"/>
            </p:cNvPicPr>
            <p:nvPr/>
          </p:nvPicPr>
          <p:blipFill>
            <a:blip r:embed="rId6" cstate="screen">
              <a:duotone>
                <a:prstClr val="black"/>
                <a:schemeClr val="tx2">
                  <a:tint val="45000"/>
                  <a:satMod val="400000"/>
                </a:schemeClr>
              </a:duotone>
            </a:blip>
            <a:stretch>
              <a:fillRect/>
            </a:stretch>
          </p:blipFill>
          <p:spPr>
            <a:xfrm flipH="1">
              <a:off x="5274813" y="3194421"/>
              <a:ext cx="1216371" cy="1021433"/>
            </a:xfrm>
            <a:prstGeom prst="rect">
              <a:avLst/>
            </a:prstGeom>
          </p:spPr>
        </p:pic>
      </p:grpSp>
      <p:pic>
        <p:nvPicPr>
          <p:cNvPr id="36" name="Picture 4" descr="C:\Users\alexbrad\Pictures\Logos\DVD_ART36_Update1_revJuly09\Artwork_Imagery\Brand Photos\Scenarios\FY09 Office Brand - No_exp\man sitting working airport laptop cell phone blue tooth.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62244" y="4102255"/>
            <a:ext cx="2304240" cy="197140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C:\Users\alexbrad\Pictures\Logos\DVD_ART36_Update1_revJuly09\Artwork_Imagery\Brand Photos\Scenarios\FY08 Brand - Business - No_exp\man IT Pro walking business server room.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346913" y="447664"/>
            <a:ext cx="2280721" cy="2194560"/>
          </a:xfrm>
          <a:prstGeom prst="rect">
            <a:avLst/>
          </a:prstGeom>
          <a:noFill/>
          <a:extLst>
            <a:ext uri="{909E8E84-426E-40DD-AFC4-6F175D3DCCD1}">
              <a14:hiddenFill xmlns:a14="http://schemas.microsoft.com/office/drawing/2010/main">
                <a:solidFill>
                  <a:srgbClr val="FFFFFF"/>
                </a:solidFill>
              </a14:hiddenFill>
            </a:ext>
          </a:extLst>
        </p:spPr>
      </p:pic>
      <p:sp>
        <p:nvSpPr>
          <p:cNvPr id="39" name="Freeform 5"/>
          <p:cNvSpPr>
            <a:spLocks/>
          </p:cNvSpPr>
          <p:nvPr/>
        </p:nvSpPr>
        <p:spPr bwMode="auto">
          <a:xfrm>
            <a:off x="345811" y="2389909"/>
            <a:ext cx="2703195" cy="317112"/>
          </a:xfrm>
          <a:prstGeom prst="roundRect">
            <a:avLst>
              <a:gd name="adj" fmla="val 43188"/>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lIns="192014" tIns="64005" rIns="64005" bIns="64005" rtlCol="0" anchor="ctr" anchorCtr="0"/>
          <a:lstStyle/>
          <a:p>
            <a:pPr algn="ctr" defTabSz="640048">
              <a:spcBef>
                <a:spcPts val="210"/>
              </a:spcBef>
              <a:spcAft>
                <a:spcPts val="210"/>
              </a:spcAft>
              <a:buSzPct val="120000"/>
            </a:pPr>
            <a:r>
              <a:rPr lang="en-US" sz="1100" b="1" dirty="0">
                <a:ln>
                  <a:solidFill>
                    <a:schemeClr val="bg1">
                      <a:alpha val="0"/>
                    </a:schemeClr>
                  </a:solidFill>
                </a:ln>
              </a:rPr>
              <a:t>CONSUMERIZATION</a:t>
            </a:r>
          </a:p>
        </p:txBody>
      </p:sp>
      <p:sp>
        <p:nvSpPr>
          <p:cNvPr id="49" name="Freeform 5"/>
          <p:cNvSpPr>
            <a:spLocks/>
          </p:cNvSpPr>
          <p:nvPr/>
        </p:nvSpPr>
        <p:spPr bwMode="auto">
          <a:xfrm>
            <a:off x="3220403" y="2389909"/>
            <a:ext cx="2703195" cy="317112"/>
          </a:xfrm>
          <a:prstGeom prst="roundRect">
            <a:avLst>
              <a:gd name="adj" fmla="val 43188"/>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lIns="192014" tIns="64005" rIns="64005" bIns="64005" rtlCol="0" anchor="ctr" anchorCtr="0"/>
          <a:lstStyle/>
          <a:p>
            <a:pPr algn="ctr" defTabSz="640048">
              <a:spcBef>
                <a:spcPts val="210"/>
              </a:spcBef>
              <a:spcAft>
                <a:spcPts val="210"/>
              </a:spcAft>
              <a:buSzPct val="120000"/>
            </a:pPr>
            <a:r>
              <a:rPr lang="en-US" sz="1100" b="1" dirty="0">
                <a:ln>
                  <a:solidFill>
                    <a:schemeClr val="bg1">
                      <a:alpha val="0"/>
                    </a:schemeClr>
                  </a:solidFill>
                </a:ln>
              </a:rPr>
              <a:t>MULTI-GENERATIONAL</a:t>
            </a:r>
          </a:p>
        </p:txBody>
      </p:sp>
      <p:sp>
        <p:nvSpPr>
          <p:cNvPr id="50" name="Freeform 5"/>
          <p:cNvSpPr>
            <a:spLocks/>
          </p:cNvSpPr>
          <p:nvPr/>
        </p:nvSpPr>
        <p:spPr bwMode="auto">
          <a:xfrm>
            <a:off x="6135674" y="2389909"/>
            <a:ext cx="2703195" cy="317112"/>
          </a:xfrm>
          <a:prstGeom prst="roundRect">
            <a:avLst>
              <a:gd name="adj" fmla="val 43188"/>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lIns="192014" tIns="64005" rIns="64005" bIns="64005" rtlCol="0" anchor="ctr" anchorCtr="0"/>
          <a:lstStyle/>
          <a:p>
            <a:pPr algn="ctr" defTabSz="640048">
              <a:spcBef>
                <a:spcPts val="210"/>
              </a:spcBef>
              <a:spcAft>
                <a:spcPts val="210"/>
              </a:spcAft>
              <a:buSzPct val="120000"/>
            </a:pPr>
            <a:r>
              <a:rPr lang="en-US" sz="1100" b="1" dirty="0">
                <a:ln>
                  <a:solidFill>
                    <a:schemeClr val="bg1">
                      <a:alpha val="0"/>
                    </a:schemeClr>
                  </a:solidFill>
                </a:ln>
              </a:rPr>
              <a:t>INFRASTRUCTURE LIMITATIONS</a:t>
            </a:r>
          </a:p>
        </p:txBody>
      </p:sp>
      <p:sp>
        <p:nvSpPr>
          <p:cNvPr id="51" name="Freeform 5"/>
          <p:cNvSpPr>
            <a:spLocks/>
          </p:cNvSpPr>
          <p:nvPr/>
        </p:nvSpPr>
        <p:spPr bwMode="auto">
          <a:xfrm>
            <a:off x="1762766" y="5936197"/>
            <a:ext cx="2703195" cy="317112"/>
          </a:xfrm>
          <a:prstGeom prst="roundRect">
            <a:avLst>
              <a:gd name="adj" fmla="val 43188"/>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lIns="192014" tIns="64005" rIns="64005" bIns="64005" rtlCol="0" anchor="ctr" anchorCtr="0"/>
          <a:lstStyle/>
          <a:p>
            <a:pPr algn="ctr" defTabSz="640048">
              <a:spcBef>
                <a:spcPts val="210"/>
              </a:spcBef>
              <a:spcAft>
                <a:spcPts val="210"/>
              </a:spcAft>
              <a:buSzPct val="120000"/>
            </a:pPr>
            <a:r>
              <a:rPr lang="en-US" sz="1100" b="1" dirty="0">
                <a:ln>
                  <a:solidFill>
                    <a:schemeClr val="bg1">
                      <a:alpha val="0"/>
                    </a:schemeClr>
                  </a:solidFill>
                </a:ln>
              </a:rPr>
              <a:t>ANYTIME, ANYWHERE</a:t>
            </a:r>
          </a:p>
        </p:txBody>
      </p:sp>
      <p:sp>
        <p:nvSpPr>
          <p:cNvPr id="58" name="Freeform 5"/>
          <p:cNvSpPr>
            <a:spLocks/>
          </p:cNvSpPr>
          <p:nvPr/>
        </p:nvSpPr>
        <p:spPr bwMode="auto">
          <a:xfrm>
            <a:off x="4678039" y="5936197"/>
            <a:ext cx="2703195" cy="317112"/>
          </a:xfrm>
          <a:prstGeom prst="roundRect">
            <a:avLst>
              <a:gd name="adj" fmla="val 43188"/>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lIns="192014" tIns="64005" rIns="64005" bIns="64005" rtlCol="0" anchor="ctr" anchorCtr="0"/>
          <a:lstStyle/>
          <a:p>
            <a:pPr algn="ctr" defTabSz="640048">
              <a:spcBef>
                <a:spcPts val="210"/>
              </a:spcBef>
              <a:spcAft>
                <a:spcPts val="210"/>
              </a:spcAft>
              <a:buSzPct val="120000"/>
            </a:pPr>
            <a:r>
              <a:rPr lang="en-US" sz="1100" b="1" dirty="0">
                <a:ln>
                  <a:solidFill>
                    <a:schemeClr val="bg1">
                      <a:alpha val="0"/>
                    </a:schemeClr>
                  </a:solidFill>
                </a:ln>
              </a:rPr>
              <a:t>RISE OF THE CLOUD</a:t>
            </a:r>
          </a:p>
        </p:txBody>
      </p:sp>
      <p:cxnSp>
        <p:nvCxnSpPr>
          <p:cNvPr id="59" name="Straight Connector 58"/>
          <p:cNvCxnSpPr/>
          <p:nvPr/>
        </p:nvCxnSpPr>
        <p:spPr>
          <a:xfrm>
            <a:off x="1697408" y="2762673"/>
            <a:ext cx="0" cy="228600"/>
          </a:xfrm>
          <a:prstGeom prst="line">
            <a:avLst/>
          </a:prstGeom>
          <a:ln w="15875">
            <a:gradFill>
              <a:gsLst>
                <a:gs pos="0">
                  <a:srgbClr val="F37A1F"/>
                </a:gs>
                <a:gs pos="50000">
                  <a:schemeClr val="accent1">
                    <a:tint val="44500"/>
                    <a:satMod val="160000"/>
                    <a:alpha val="24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487272" y="2762673"/>
            <a:ext cx="0" cy="228600"/>
          </a:xfrm>
          <a:prstGeom prst="line">
            <a:avLst/>
          </a:prstGeom>
          <a:ln w="15875">
            <a:gradFill>
              <a:gsLst>
                <a:gs pos="0">
                  <a:srgbClr val="F37A1F"/>
                </a:gs>
                <a:gs pos="50000">
                  <a:schemeClr val="accent1">
                    <a:tint val="44500"/>
                    <a:satMod val="160000"/>
                    <a:alpha val="24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114364" y="3632971"/>
            <a:ext cx="0" cy="237744"/>
          </a:xfrm>
          <a:prstGeom prst="line">
            <a:avLst/>
          </a:prstGeom>
          <a:ln w="15875">
            <a:gradFill>
              <a:gsLst>
                <a:gs pos="0">
                  <a:srgbClr val="F37A1F"/>
                </a:gs>
                <a:gs pos="50000">
                  <a:schemeClr val="accent1">
                    <a:tint val="44500"/>
                    <a:satMod val="160000"/>
                    <a:alpha val="24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571999" y="2762673"/>
            <a:ext cx="0" cy="228600"/>
          </a:xfrm>
          <a:prstGeom prst="line">
            <a:avLst/>
          </a:prstGeom>
          <a:ln w="15875">
            <a:gradFill>
              <a:gsLst>
                <a:gs pos="0">
                  <a:srgbClr val="F37A1F"/>
                </a:gs>
                <a:gs pos="50000">
                  <a:schemeClr val="accent1">
                    <a:tint val="44500"/>
                    <a:satMod val="160000"/>
                    <a:alpha val="24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6029636" y="3642115"/>
            <a:ext cx="0" cy="228600"/>
          </a:xfrm>
          <a:prstGeom prst="line">
            <a:avLst/>
          </a:prstGeom>
          <a:ln w="15875">
            <a:gradFill>
              <a:gsLst>
                <a:gs pos="0">
                  <a:srgbClr val="F37A1F"/>
                </a:gs>
                <a:gs pos="50000">
                  <a:schemeClr val="accent1">
                    <a:tint val="44500"/>
                    <a:satMod val="160000"/>
                    <a:alpha val="24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64" name="TextBox 40"/>
          <p:cNvSpPr txBox="1"/>
          <p:nvPr/>
        </p:nvSpPr>
        <p:spPr>
          <a:xfrm>
            <a:off x="4648737" y="3879311"/>
            <a:ext cx="2761798" cy="707672"/>
          </a:xfrm>
          <a:prstGeom prst="rect">
            <a:avLst/>
          </a:prstGeom>
          <a:noFill/>
        </p:spPr>
        <p:txBody>
          <a:bodyPr wrap="square" lIns="102402" tIns="51202" rIns="102402" bIns="51202" rtlCol="0">
            <a:spAutoFit/>
          </a:bodyPr>
          <a:lstStyle>
            <a:lvl1pPr lvl="0">
              <a:defRPr sz="1400" b="1">
                <a:latin typeface="Segoe UI Light" pitchFamily="34" charset="0"/>
              </a:defRPr>
            </a:lvl1pPr>
          </a:lstStyle>
          <a:p>
            <a:pPr defTabSz="768057">
              <a:lnSpc>
                <a:spcPct val="90000"/>
              </a:lnSpc>
              <a:spcAft>
                <a:spcPts val="490"/>
              </a:spcAft>
              <a:tabLst>
                <a:tab pos="2940519" algn="l"/>
              </a:tabLst>
            </a:pPr>
            <a:r>
              <a:rPr lang="en-US" b="0" i="1" dirty="0">
                <a:ln>
                  <a:solidFill>
                    <a:schemeClr val="bg1">
                      <a:alpha val="0"/>
                    </a:schemeClr>
                  </a:solidFill>
                </a:ln>
                <a:latin typeface="+mn-lt"/>
              </a:rPr>
              <a:t>“By 2012, 20% of businesses will own no IT assets.”</a:t>
            </a:r>
          </a:p>
          <a:p>
            <a:pPr marL="0" lvl="1" algn="r" defTabSz="768059">
              <a:lnSpc>
                <a:spcPct val="90000"/>
              </a:lnSpc>
              <a:spcAft>
                <a:spcPts val="490"/>
              </a:spcAft>
              <a:tabLst>
                <a:tab pos="2940519" algn="l"/>
              </a:tabLst>
            </a:pPr>
            <a:r>
              <a:rPr lang="en-US" sz="1100" b="1" dirty="0">
                <a:ln>
                  <a:solidFill>
                    <a:schemeClr val="bg1">
                      <a:alpha val="0"/>
                    </a:schemeClr>
                  </a:solidFill>
                </a:ln>
              </a:rPr>
              <a:t>Gartner, Jan. 2010</a:t>
            </a:r>
          </a:p>
        </p:txBody>
      </p:sp>
      <p:sp>
        <p:nvSpPr>
          <p:cNvPr id="65" name="Rectangle 42"/>
          <p:cNvSpPr/>
          <p:nvPr/>
        </p:nvSpPr>
        <p:spPr>
          <a:xfrm>
            <a:off x="6106372" y="335771"/>
            <a:ext cx="2761799" cy="1635618"/>
          </a:xfrm>
          <a:prstGeom prst="rect">
            <a:avLst/>
          </a:prstGeom>
        </p:spPr>
        <p:txBody>
          <a:bodyPr wrap="square" lIns="102402" tIns="51202" rIns="102402" bIns="51202">
            <a:spAutoFit/>
          </a:bodyPr>
          <a:lstStyle/>
          <a:p>
            <a:pPr defTabSz="768059">
              <a:lnSpc>
                <a:spcPct val="90000"/>
              </a:lnSpc>
              <a:spcAft>
                <a:spcPts val="490"/>
              </a:spcAft>
              <a:buClr>
                <a:srgbClr val="FFC000"/>
              </a:buClr>
              <a:tabLst>
                <a:tab pos="2205589" algn="l"/>
              </a:tabLst>
            </a:pPr>
            <a:r>
              <a:rPr lang="en-US" sz="1400" i="1" dirty="0">
                <a:ln>
                  <a:solidFill>
                    <a:schemeClr val="bg1">
                      <a:alpha val="0"/>
                    </a:schemeClr>
                  </a:solidFill>
                </a:ln>
              </a:rPr>
              <a:t>“The move to Microsoft Online Services will help cut operational costs by an estimated 30% and create a variable cost model that will provide increased flexibility in the future.”</a:t>
            </a:r>
          </a:p>
          <a:p>
            <a:pPr marL="0" lvl="1" indent="-1112" algn="r" defTabSz="768059">
              <a:lnSpc>
                <a:spcPct val="90000"/>
              </a:lnSpc>
              <a:spcAft>
                <a:spcPts val="490"/>
              </a:spcAft>
            </a:pPr>
            <a:r>
              <a:rPr lang="en-US" sz="1100" b="1" dirty="0">
                <a:ln>
                  <a:solidFill>
                    <a:schemeClr val="bg1">
                      <a:alpha val="0"/>
                    </a:schemeClr>
                  </a:solidFill>
                </a:ln>
              </a:rPr>
              <a:t>Ingo Elfering, Vice President,</a:t>
            </a:r>
            <a:br>
              <a:rPr lang="en-US" sz="1100" b="1" dirty="0">
                <a:ln>
                  <a:solidFill>
                    <a:schemeClr val="bg1">
                      <a:alpha val="0"/>
                    </a:schemeClr>
                  </a:solidFill>
                </a:ln>
              </a:rPr>
            </a:br>
            <a:r>
              <a:rPr lang="en-US" sz="1100" b="1" dirty="0">
                <a:ln>
                  <a:solidFill>
                    <a:schemeClr val="bg1">
                      <a:alpha val="0"/>
                    </a:schemeClr>
                  </a:solidFill>
                </a:ln>
              </a:rPr>
              <a:t>GlaxoSmithKline</a:t>
            </a:r>
          </a:p>
        </p:txBody>
      </p:sp>
      <p:sp>
        <p:nvSpPr>
          <p:cNvPr id="66" name="Rectangle 44"/>
          <p:cNvSpPr/>
          <p:nvPr/>
        </p:nvSpPr>
        <p:spPr>
          <a:xfrm>
            <a:off x="316509" y="336299"/>
            <a:ext cx="2761799" cy="1635618"/>
          </a:xfrm>
          <a:prstGeom prst="rect">
            <a:avLst/>
          </a:prstGeom>
        </p:spPr>
        <p:txBody>
          <a:bodyPr wrap="square" lIns="102402" tIns="51202" rIns="102402" bIns="51202">
            <a:spAutoFit/>
          </a:bodyPr>
          <a:lstStyle/>
          <a:p>
            <a:pPr defTabSz="768059">
              <a:lnSpc>
                <a:spcPct val="90000"/>
              </a:lnSpc>
              <a:spcAft>
                <a:spcPts val="490"/>
              </a:spcAft>
              <a:buClr>
                <a:srgbClr val="FFC000"/>
              </a:buClr>
              <a:tabLst>
                <a:tab pos="2205589" algn="l"/>
              </a:tabLst>
            </a:pPr>
            <a:r>
              <a:rPr lang="en-US" sz="1400" i="1" dirty="0">
                <a:ln>
                  <a:solidFill>
                    <a:schemeClr val="bg1">
                      <a:alpha val="0"/>
                    </a:schemeClr>
                  </a:solidFill>
                </a:ln>
              </a:rPr>
              <a:t>“We were cautious of how many people would embrace a new tool. What we found was that 80% of our users wanted to be on a Microsoft-type platform and were using one at home.”</a:t>
            </a:r>
          </a:p>
          <a:p>
            <a:pPr marL="0" lvl="1" algn="r" defTabSz="768059">
              <a:lnSpc>
                <a:spcPct val="90000"/>
              </a:lnSpc>
              <a:spcAft>
                <a:spcPts val="490"/>
              </a:spcAft>
            </a:pPr>
            <a:r>
              <a:rPr lang="en-US" sz="1100" b="1" dirty="0">
                <a:ln>
                  <a:solidFill>
                    <a:schemeClr val="bg1">
                      <a:alpha val="0"/>
                    </a:schemeClr>
                  </a:solidFill>
                </a:ln>
              </a:rPr>
              <a:t>John Kalka, Vice President,</a:t>
            </a:r>
            <a:br>
              <a:rPr lang="en-US" sz="1100" b="1" dirty="0">
                <a:ln>
                  <a:solidFill>
                    <a:schemeClr val="bg1">
                      <a:alpha val="0"/>
                    </a:schemeClr>
                  </a:solidFill>
                </a:ln>
              </a:rPr>
            </a:br>
            <a:r>
              <a:rPr lang="en-US" sz="1100" b="1" dirty="0">
                <a:ln>
                  <a:solidFill>
                    <a:schemeClr val="bg1">
                      <a:alpha val="0"/>
                    </a:schemeClr>
                  </a:solidFill>
                </a:ln>
              </a:rPr>
              <a:t>Ingersoll Rand</a:t>
            </a:r>
          </a:p>
        </p:txBody>
      </p:sp>
      <p:sp>
        <p:nvSpPr>
          <p:cNvPr id="67" name="Rectangle 48"/>
          <p:cNvSpPr/>
          <p:nvPr/>
        </p:nvSpPr>
        <p:spPr>
          <a:xfrm>
            <a:off x="1733464" y="3879312"/>
            <a:ext cx="2761799" cy="1536733"/>
          </a:xfrm>
          <a:prstGeom prst="rect">
            <a:avLst/>
          </a:prstGeom>
        </p:spPr>
        <p:txBody>
          <a:bodyPr wrap="square" lIns="102402" tIns="51202" rIns="102402" bIns="51202">
            <a:spAutoFit/>
          </a:bodyPr>
          <a:lstStyle/>
          <a:p>
            <a:pPr>
              <a:lnSpc>
                <a:spcPct val="90000"/>
              </a:lnSpc>
              <a:spcAft>
                <a:spcPts val="490"/>
              </a:spcAft>
            </a:pPr>
            <a:r>
              <a:rPr lang="en-US" sz="1400" i="1" dirty="0">
                <a:ln>
                  <a:solidFill>
                    <a:schemeClr val="bg1">
                      <a:alpha val="0"/>
                    </a:schemeClr>
                  </a:solidFill>
                </a:ln>
              </a:rPr>
              <a:t>“The world's mobile worker population will pass the 1 billion mark this year and grow to nearly 1.2 billion people – more than a third of the world's workforce – by 2013.” </a:t>
            </a:r>
          </a:p>
          <a:p>
            <a:pPr marL="0" lvl="1" algn="r" defTabSz="768059">
              <a:lnSpc>
                <a:spcPct val="90000"/>
              </a:lnSpc>
              <a:spcAft>
                <a:spcPts val="490"/>
              </a:spcAft>
            </a:pPr>
            <a:r>
              <a:rPr lang="en-US" sz="1100" b="1" dirty="0">
                <a:ln>
                  <a:solidFill>
                    <a:schemeClr val="bg1">
                      <a:alpha val="0"/>
                    </a:schemeClr>
                  </a:solidFill>
                </a:ln>
              </a:rPr>
              <a:t>IDC, Feb. 2010</a:t>
            </a:r>
          </a:p>
        </p:txBody>
      </p:sp>
      <p:sp>
        <p:nvSpPr>
          <p:cNvPr id="68" name="Rectangle 51"/>
          <p:cNvSpPr/>
          <p:nvPr/>
        </p:nvSpPr>
        <p:spPr>
          <a:xfrm>
            <a:off x="3191101" y="341498"/>
            <a:ext cx="2761799" cy="1677168"/>
          </a:xfrm>
          <a:prstGeom prst="rect">
            <a:avLst/>
          </a:prstGeom>
        </p:spPr>
        <p:txBody>
          <a:bodyPr wrap="square" lIns="102402" tIns="51202" rIns="102402" bIns="51202">
            <a:spAutoFit/>
          </a:bodyPr>
          <a:lstStyle/>
          <a:p>
            <a:pPr>
              <a:lnSpc>
                <a:spcPct val="90000"/>
              </a:lnSpc>
              <a:spcAft>
                <a:spcPts val="490"/>
              </a:spcAft>
            </a:pPr>
            <a:r>
              <a:rPr lang="en-US" sz="1400" i="1" dirty="0">
                <a:ln>
                  <a:solidFill>
                    <a:schemeClr val="bg1">
                      <a:alpha val="0"/>
                    </a:schemeClr>
                  </a:solidFill>
                </a:ln>
              </a:rPr>
              <a:t>“Older Millennials (23-27) spend an ave. of 6.8hrs/w interacting with work email. Younger Millennials in work spend just 4.2hrs/w on email and more time on text messaging (3hrs) or IM (3.2hrs).” </a:t>
            </a:r>
          </a:p>
          <a:p>
            <a:pPr marL="0" lvl="1" algn="r" defTabSz="768059">
              <a:lnSpc>
                <a:spcPct val="90000"/>
              </a:lnSpc>
              <a:spcAft>
                <a:spcPts val="490"/>
              </a:spcAft>
            </a:pPr>
            <a:r>
              <a:rPr lang="en-US" sz="1100" b="1" dirty="0">
                <a:ln>
                  <a:solidFill>
                    <a:schemeClr val="bg1">
                      <a:alpha val="0"/>
                    </a:schemeClr>
                  </a:solidFill>
                </a:ln>
              </a:rPr>
              <a:t>Accenture, Jan. 2010</a:t>
            </a:r>
          </a:p>
        </p:txBody>
      </p:sp>
    </p:spTree>
    <p:extLst>
      <p:ext uri="{BB962C8B-B14F-4D97-AF65-F5344CB8AC3E}">
        <p14:creationId xmlns:p14="http://schemas.microsoft.com/office/powerpoint/2010/main" val="21930202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wipe(up)">
                                      <p:cBhvr>
                                        <p:cTn id="10" dur="500"/>
                                        <p:tgtEl>
                                          <p:spTgt spid="61"/>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down)">
                                      <p:cBhvr>
                                        <p:cTn id="16" dur="500"/>
                                        <p:tgtEl>
                                          <p:spTgt spid="63"/>
                                        </p:tgtEl>
                                      </p:cBhvr>
                                    </p:animEffect>
                                  </p:childTnLst>
                                </p:cTn>
                              </p:par>
                              <p:par>
                                <p:cTn id="17" presetID="22" presetClass="entr" presetSubtype="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par>
                                <p:cTn id="20" presetID="22" presetClass="entr" presetSubtype="4"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down)">
                                      <p:cBhvr>
                                        <p:cTn id="22" dur="500"/>
                                        <p:tgtEl>
                                          <p:spTgt spid="59"/>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down)">
                                      <p:cBhvr>
                                        <p:cTn id="28" dur="500"/>
                                        <p:tgtEl>
                                          <p:spTgt spid="62"/>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wipe(down)">
                                      <p:cBhvr>
                                        <p:cTn id="34" dur="500"/>
                                        <p:tgtEl>
                                          <p:spTgt spid="60"/>
                                        </p:tgtEl>
                                      </p:cBhvr>
                                    </p:animEffect>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29"/>
                                        </p:tgtEl>
                                      </p:cBhvr>
                                    </p:animEffect>
                                    <p:anim calcmode="lin" valueType="num">
                                      <p:cBhvr>
                                        <p:cTn id="42" dur="1000"/>
                                        <p:tgtEl>
                                          <p:spTgt spid="29"/>
                                        </p:tgtEl>
                                        <p:attrNameLst>
                                          <p:attrName>ppt_x</p:attrName>
                                        </p:attrNameLst>
                                      </p:cBhvr>
                                      <p:tavLst>
                                        <p:tav tm="0">
                                          <p:val>
                                            <p:strVal val="ppt_x"/>
                                          </p:val>
                                        </p:tav>
                                        <p:tav tm="100000">
                                          <p:val>
                                            <p:strVal val="ppt_x"/>
                                          </p:val>
                                        </p:tav>
                                      </p:tavLst>
                                    </p:anim>
                                    <p:anim calcmode="lin" valueType="num">
                                      <p:cBhvr>
                                        <p:cTn id="43" dur="1000"/>
                                        <p:tgtEl>
                                          <p:spTgt spid="29"/>
                                        </p:tgtEl>
                                        <p:attrNameLst>
                                          <p:attrName>ppt_y</p:attrName>
                                        </p:attrNameLst>
                                      </p:cBhvr>
                                      <p:tavLst>
                                        <p:tav tm="0">
                                          <p:val>
                                            <p:strVal val="ppt_y"/>
                                          </p:val>
                                        </p:tav>
                                        <p:tav tm="100000">
                                          <p:val>
                                            <p:strVal val="ppt_y+.1"/>
                                          </p:val>
                                        </p:tav>
                                      </p:tavLst>
                                    </p:anim>
                                    <p:set>
                                      <p:cBhvr>
                                        <p:cTn id="44" dur="1" fill="hold">
                                          <p:stCondLst>
                                            <p:cond delay="999"/>
                                          </p:stCondLst>
                                        </p:cTn>
                                        <p:tgtEl>
                                          <p:spTgt spid="29"/>
                                        </p:tgtEl>
                                        <p:attrNameLst>
                                          <p:attrName>style.visibility</p:attrName>
                                        </p:attrNameLst>
                                      </p:cBhvr>
                                      <p:to>
                                        <p:strVal val="hidden"/>
                                      </p:to>
                                    </p:set>
                                  </p:childTnLst>
                                </p:cTn>
                              </p:par>
                              <p:par>
                                <p:cTn id="45" presetID="42" presetClass="exit" presetSubtype="0" fill="hold" nodeType="withEffect">
                                  <p:stCondLst>
                                    <p:cond delay="0"/>
                                  </p:stCondLst>
                                  <p:childTnLst>
                                    <p:animEffect transition="out" filter="fade">
                                      <p:cBhvr>
                                        <p:cTn id="46" dur="1000"/>
                                        <p:tgtEl>
                                          <p:spTgt spid="28"/>
                                        </p:tgtEl>
                                      </p:cBhvr>
                                    </p:animEffect>
                                    <p:anim calcmode="lin" valueType="num">
                                      <p:cBhvr>
                                        <p:cTn id="47" dur="1000"/>
                                        <p:tgtEl>
                                          <p:spTgt spid="28"/>
                                        </p:tgtEl>
                                        <p:attrNameLst>
                                          <p:attrName>ppt_x</p:attrName>
                                        </p:attrNameLst>
                                      </p:cBhvr>
                                      <p:tavLst>
                                        <p:tav tm="0">
                                          <p:val>
                                            <p:strVal val="ppt_x"/>
                                          </p:val>
                                        </p:tav>
                                        <p:tav tm="100000">
                                          <p:val>
                                            <p:strVal val="ppt_x"/>
                                          </p:val>
                                        </p:tav>
                                      </p:tavLst>
                                    </p:anim>
                                    <p:anim calcmode="lin" valueType="num">
                                      <p:cBhvr>
                                        <p:cTn id="48" dur="1000"/>
                                        <p:tgtEl>
                                          <p:spTgt spid="28"/>
                                        </p:tgtEl>
                                        <p:attrNameLst>
                                          <p:attrName>ppt_y</p:attrName>
                                        </p:attrNameLst>
                                      </p:cBhvr>
                                      <p:tavLst>
                                        <p:tav tm="0">
                                          <p:val>
                                            <p:strVal val="ppt_y"/>
                                          </p:val>
                                        </p:tav>
                                        <p:tav tm="100000">
                                          <p:val>
                                            <p:strVal val="ppt_y+.1"/>
                                          </p:val>
                                        </p:tav>
                                      </p:tavLst>
                                    </p:anim>
                                    <p:set>
                                      <p:cBhvr>
                                        <p:cTn id="49" dur="1" fill="hold">
                                          <p:stCondLst>
                                            <p:cond delay="999"/>
                                          </p:stCondLst>
                                        </p:cTn>
                                        <p:tgtEl>
                                          <p:spTgt spid="28"/>
                                        </p:tgtEl>
                                        <p:attrNameLst>
                                          <p:attrName>style.visibility</p:attrName>
                                        </p:attrNameLst>
                                      </p:cBhvr>
                                      <p:to>
                                        <p:strVal val="hidden"/>
                                      </p:to>
                                    </p:set>
                                  </p:childTnLst>
                                </p:cTn>
                              </p:par>
                              <p:par>
                                <p:cTn id="50" presetID="42" presetClass="exit" presetSubtype="0" fill="hold" nodeType="withEffect">
                                  <p:stCondLst>
                                    <p:cond delay="0"/>
                                  </p:stCondLst>
                                  <p:childTnLst>
                                    <p:animEffect transition="out" filter="fade">
                                      <p:cBhvr>
                                        <p:cTn id="51" dur="1000"/>
                                        <p:tgtEl>
                                          <p:spTgt spid="37"/>
                                        </p:tgtEl>
                                      </p:cBhvr>
                                    </p:animEffect>
                                    <p:anim calcmode="lin" valueType="num">
                                      <p:cBhvr>
                                        <p:cTn id="52" dur="1000"/>
                                        <p:tgtEl>
                                          <p:spTgt spid="37"/>
                                        </p:tgtEl>
                                        <p:attrNameLst>
                                          <p:attrName>ppt_x</p:attrName>
                                        </p:attrNameLst>
                                      </p:cBhvr>
                                      <p:tavLst>
                                        <p:tav tm="0">
                                          <p:val>
                                            <p:strVal val="ppt_x"/>
                                          </p:val>
                                        </p:tav>
                                        <p:tav tm="100000">
                                          <p:val>
                                            <p:strVal val="ppt_x"/>
                                          </p:val>
                                        </p:tav>
                                      </p:tavLst>
                                    </p:anim>
                                    <p:anim calcmode="lin" valueType="num">
                                      <p:cBhvr>
                                        <p:cTn id="53" dur="1000"/>
                                        <p:tgtEl>
                                          <p:spTgt spid="37"/>
                                        </p:tgtEl>
                                        <p:attrNameLst>
                                          <p:attrName>ppt_y</p:attrName>
                                        </p:attrNameLst>
                                      </p:cBhvr>
                                      <p:tavLst>
                                        <p:tav tm="0">
                                          <p:val>
                                            <p:strVal val="ppt_y"/>
                                          </p:val>
                                        </p:tav>
                                        <p:tav tm="100000">
                                          <p:val>
                                            <p:strVal val="ppt_y+.1"/>
                                          </p:val>
                                        </p:tav>
                                      </p:tavLst>
                                    </p:anim>
                                    <p:set>
                                      <p:cBhvr>
                                        <p:cTn id="54" dur="1" fill="hold">
                                          <p:stCondLst>
                                            <p:cond delay="999"/>
                                          </p:stCondLst>
                                        </p:cTn>
                                        <p:tgtEl>
                                          <p:spTgt spid="37"/>
                                        </p:tgtEl>
                                        <p:attrNameLst>
                                          <p:attrName>style.visibility</p:attrName>
                                        </p:attrNameLst>
                                      </p:cBhvr>
                                      <p:to>
                                        <p:strVal val="hidden"/>
                                      </p:to>
                                    </p:set>
                                  </p:childTnLst>
                                </p:cTn>
                              </p:par>
                              <p:par>
                                <p:cTn id="55" presetID="42" presetClass="exit" presetSubtype="0" fill="hold" nodeType="withEffect">
                                  <p:stCondLst>
                                    <p:cond delay="0"/>
                                  </p:stCondLst>
                                  <p:childTnLst>
                                    <p:animEffect transition="out" filter="fade">
                                      <p:cBhvr>
                                        <p:cTn id="56" dur="1000"/>
                                        <p:tgtEl>
                                          <p:spTgt spid="30"/>
                                        </p:tgtEl>
                                      </p:cBhvr>
                                    </p:animEffect>
                                    <p:anim calcmode="lin" valueType="num">
                                      <p:cBhvr>
                                        <p:cTn id="57" dur="1000"/>
                                        <p:tgtEl>
                                          <p:spTgt spid="30"/>
                                        </p:tgtEl>
                                        <p:attrNameLst>
                                          <p:attrName>ppt_x</p:attrName>
                                        </p:attrNameLst>
                                      </p:cBhvr>
                                      <p:tavLst>
                                        <p:tav tm="0">
                                          <p:val>
                                            <p:strVal val="ppt_x"/>
                                          </p:val>
                                        </p:tav>
                                        <p:tav tm="100000">
                                          <p:val>
                                            <p:strVal val="ppt_x"/>
                                          </p:val>
                                        </p:tav>
                                      </p:tavLst>
                                    </p:anim>
                                    <p:anim calcmode="lin" valueType="num">
                                      <p:cBhvr>
                                        <p:cTn id="58" dur="1000"/>
                                        <p:tgtEl>
                                          <p:spTgt spid="30"/>
                                        </p:tgtEl>
                                        <p:attrNameLst>
                                          <p:attrName>ppt_y</p:attrName>
                                        </p:attrNameLst>
                                      </p:cBhvr>
                                      <p:tavLst>
                                        <p:tav tm="0">
                                          <p:val>
                                            <p:strVal val="ppt_y"/>
                                          </p:val>
                                        </p:tav>
                                        <p:tav tm="100000">
                                          <p:val>
                                            <p:strVal val="ppt_y+.1"/>
                                          </p:val>
                                        </p:tav>
                                      </p:tavLst>
                                    </p:anim>
                                    <p:set>
                                      <p:cBhvr>
                                        <p:cTn id="59" dur="1" fill="hold">
                                          <p:stCondLst>
                                            <p:cond delay="999"/>
                                          </p:stCondLst>
                                        </p:cTn>
                                        <p:tgtEl>
                                          <p:spTgt spid="30"/>
                                        </p:tgtEl>
                                        <p:attrNameLst>
                                          <p:attrName>style.visibility</p:attrName>
                                        </p:attrNameLst>
                                      </p:cBhvr>
                                      <p:to>
                                        <p:strVal val="hidden"/>
                                      </p:to>
                                    </p:set>
                                  </p:childTnLst>
                                </p:cTn>
                              </p:par>
                              <p:par>
                                <p:cTn id="60" presetID="42" presetClass="exit" presetSubtype="0" fill="hold" nodeType="withEffect">
                                  <p:stCondLst>
                                    <p:cond delay="0"/>
                                  </p:stCondLst>
                                  <p:childTnLst>
                                    <p:animEffect transition="out" filter="fade">
                                      <p:cBhvr>
                                        <p:cTn id="61" dur="1000"/>
                                        <p:tgtEl>
                                          <p:spTgt spid="36"/>
                                        </p:tgtEl>
                                      </p:cBhvr>
                                    </p:animEffect>
                                    <p:anim calcmode="lin" valueType="num">
                                      <p:cBhvr>
                                        <p:cTn id="62" dur="1000"/>
                                        <p:tgtEl>
                                          <p:spTgt spid="36"/>
                                        </p:tgtEl>
                                        <p:attrNameLst>
                                          <p:attrName>ppt_x</p:attrName>
                                        </p:attrNameLst>
                                      </p:cBhvr>
                                      <p:tavLst>
                                        <p:tav tm="0">
                                          <p:val>
                                            <p:strVal val="ppt_x"/>
                                          </p:val>
                                        </p:tav>
                                        <p:tav tm="100000">
                                          <p:val>
                                            <p:strVal val="ppt_x"/>
                                          </p:val>
                                        </p:tav>
                                      </p:tavLst>
                                    </p:anim>
                                    <p:anim calcmode="lin" valueType="num">
                                      <p:cBhvr>
                                        <p:cTn id="63" dur="1000"/>
                                        <p:tgtEl>
                                          <p:spTgt spid="36"/>
                                        </p:tgtEl>
                                        <p:attrNameLst>
                                          <p:attrName>ppt_y</p:attrName>
                                        </p:attrNameLst>
                                      </p:cBhvr>
                                      <p:tavLst>
                                        <p:tav tm="0">
                                          <p:val>
                                            <p:strVal val="ppt_y"/>
                                          </p:val>
                                        </p:tav>
                                        <p:tav tm="100000">
                                          <p:val>
                                            <p:strVal val="ppt_y+.1"/>
                                          </p:val>
                                        </p:tav>
                                      </p:tavLst>
                                    </p:anim>
                                    <p:set>
                                      <p:cBhvr>
                                        <p:cTn id="64" dur="1" fill="hold">
                                          <p:stCondLst>
                                            <p:cond delay="999"/>
                                          </p:stCondLst>
                                        </p:cTn>
                                        <p:tgtEl>
                                          <p:spTgt spid="36"/>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500"/>
                                        <p:tgtEl>
                                          <p:spTgt spid="6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500"/>
                                        <p:tgtEl>
                                          <p:spTgt spid="6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5"/>
                                        </p:tgtEl>
                                        <p:attrNameLst>
                                          <p:attrName>style.visibility</p:attrName>
                                        </p:attrNameLst>
                                      </p:cBhvr>
                                      <p:to>
                                        <p:strVal val="visible"/>
                                      </p:to>
                                    </p:set>
                                    <p:animEffect transition="in" filter="fade">
                                      <p:cBhvr>
                                        <p:cTn id="76" dur="500"/>
                                        <p:tgtEl>
                                          <p:spTgt spid="6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fade">
                                      <p:cBhvr>
                                        <p:cTn id="7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2884" y="341417"/>
            <a:ext cx="8229600" cy="443198"/>
          </a:xfrm>
        </p:spPr>
        <p:txBody>
          <a:bodyPr/>
          <a:lstStyle/>
          <a:p>
            <a:r>
              <a:rPr lang="en-US" dirty="0"/>
              <a:t>Continuous Investment</a:t>
            </a:r>
          </a:p>
        </p:txBody>
      </p:sp>
      <p:grpSp>
        <p:nvGrpSpPr>
          <p:cNvPr id="5" name="Group 17"/>
          <p:cNvGrpSpPr/>
          <p:nvPr/>
        </p:nvGrpSpPr>
        <p:grpSpPr>
          <a:xfrm>
            <a:off x="2064422" y="2540472"/>
            <a:ext cx="2439897" cy="3645110"/>
            <a:chOff x="1318934" y="2159074"/>
            <a:chExt cx="3157538" cy="4017963"/>
          </a:xfrm>
          <a:scene3d>
            <a:camera prst="orthographicFront">
              <a:rot lat="0" lon="0" rev="0"/>
            </a:camera>
            <a:lightRig rig="glow" dir="t">
              <a:rot lat="0" lon="0" rev="4800000"/>
            </a:lightRig>
          </a:scene3d>
        </p:grpSpPr>
        <p:sp>
          <p:nvSpPr>
            <p:cNvPr id="20" name="Freeform 6"/>
            <p:cNvSpPr>
              <a:spLocks/>
            </p:cNvSpPr>
            <p:nvPr/>
          </p:nvSpPr>
          <p:spPr bwMode="auto">
            <a:xfrm>
              <a:off x="2095500" y="2481263"/>
              <a:ext cx="2265363" cy="896938"/>
            </a:xfrm>
            <a:custGeom>
              <a:avLst/>
              <a:gdLst/>
              <a:ahLst/>
              <a:cxnLst>
                <a:cxn ang="0">
                  <a:pos x="0" y="439"/>
                </a:cxn>
                <a:cxn ang="0">
                  <a:pos x="588" y="0"/>
                </a:cxn>
                <a:cxn ang="0">
                  <a:pos x="940" y="108"/>
                </a:cxn>
                <a:cxn ang="0">
                  <a:pos x="1001" y="1"/>
                </a:cxn>
                <a:cxn ang="0">
                  <a:pos x="1112" y="280"/>
                </a:cxn>
                <a:cxn ang="0">
                  <a:pos x="792" y="280"/>
                </a:cxn>
                <a:cxn ang="0">
                  <a:pos x="871" y="198"/>
                </a:cxn>
                <a:cxn ang="0">
                  <a:pos x="558" y="115"/>
                </a:cxn>
                <a:cxn ang="0">
                  <a:pos x="0" y="439"/>
                </a:cxn>
              </a:cxnLst>
              <a:rect l="0" t="0" r="r" b="b"/>
              <a:pathLst>
                <a:path w="1112" h="439">
                  <a:moveTo>
                    <a:pt x="0" y="439"/>
                  </a:moveTo>
                  <a:cubicBezTo>
                    <a:pt x="0" y="439"/>
                    <a:pt x="142" y="0"/>
                    <a:pt x="588" y="0"/>
                  </a:cubicBezTo>
                  <a:cubicBezTo>
                    <a:pt x="802" y="0"/>
                    <a:pt x="940" y="108"/>
                    <a:pt x="940" y="108"/>
                  </a:cubicBezTo>
                  <a:cubicBezTo>
                    <a:pt x="1001" y="1"/>
                    <a:pt x="1001" y="1"/>
                    <a:pt x="1001" y="1"/>
                  </a:cubicBezTo>
                  <a:cubicBezTo>
                    <a:pt x="1112" y="280"/>
                    <a:pt x="1112" y="280"/>
                    <a:pt x="1112" y="280"/>
                  </a:cubicBezTo>
                  <a:cubicBezTo>
                    <a:pt x="792" y="280"/>
                    <a:pt x="792" y="280"/>
                    <a:pt x="792" y="280"/>
                  </a:cubicBezTo>
                  <a:cubicBezTo>
                    <a:pt x="871" y="198"/>
                    <a:pt x="871" y="198"/>
                    <a:pt x="871" y="198"/>
                  </a:cubicBezTo>
                  <a:cubicBezTo>
                    <a:pt x="871" y="198"/>
                    <a:pt x="768" y="115"/>
                    <a:pt x="558" y="115"/>
                  </a:cubicBezTo>
                  <a:cubicBezTo>
                    <a:pt x="161" y="115"/>
                    <a:pt x="0" y="439"/>
                    <a:pt x="0" y="439"/>
                  </a:cubicBezTo>
                  <a:close/>
                </a:path>
              </a:pathLst>
            </a:custGeom>
            <a:gradFill flip="none" rotWithShape="1">
              <a:gsLst>
                <a:gs pos="29000">
                  <a:schemeClr val="bg1"/>
                </a:gs>
                <a:gs pos="76000">
                  <a:srgbClr val="FFA665"/>
                </a:gs>
                <a:gs pos="100000">
                  <a:srgbClr val="FE6A00"/>
                </a:gs>
              </a:gsLst>
              <a:lin ang="0" scaled="1"/>
              <a:tileRect/>
            </a:gradFill>
            <a:ln w="25400" cap="flat" cmpd="sng" algn="ctr">
              <a:noFill/>
              <a:prstDash val="solid"/>
            </a:ln>
            <a:effectLst>
              <a:outerShdw blurRad="190500" dist="50800" dir="2700000" algn="ctr" rotWithShape="0">
                <a:srgbClr val="000000">
                  <a:alpha val="30000"/>
                </a:srgbClr>
              </a:outerShdw>
            </a:effectLst>
          </p:spPr>
          <p:txBody>
            <a:bodyPr rtlCol="0" anchor="ctr" anchorCtr="0">
              <a:noAutofit/>
            </a:bodyPr>
            <a:lstStyle/>
            <a:p>
              <a:pPr algn="ctr" defTabSz="640048">
                <a:lnSpc>
                  <a:spcPct val="90000"/>
                </a:lnSpc>
              </a:pPr>
              <a:endParaRPr lang="en-US" sz="1100" b="1" kern="0" dirty="0">
                <a:solidFill>
                  <a:schemeClr val="bg1">
                    <a:alpha val="99000"/>
                  </a:schemeClr>
                </a:solidFill>
                <a:effectLst>
                  <a:outerShdw blurRad="38100" dist="38100" dir="2700000" algn="tl">
                    <a:srgbClr val="000000">
                      <a:alpha val="43137"/>
                    </a:srgbClr>
                  </a:outerShdw>
                </a:effectLst>
              </a:endParaRPr>
            </a:p>
          </p:txBody>
        </p:sp>
        <p:sp>
          <p:nvSpPr>
            <p:cNvPr id="21" name="Freeform 7"/>
            <p:cNvSpPr>
              <a:spLocks/>
            </p:cNvSpPr>
            <p:nvPr/>
          </p:nvSpPr>
          <p:spPr bwMode="auto">
            <a:xfrm>
              <a:off x="1318934" y="2159074"/>
              <a:ext cx="3157538" cy="4017963"/>
            </a:xfrm>
            <a:custGeom>
              <a:avLst/>
              <a:gdLst/>
              <a:ahLst/>
              <a:cxnLst>
                <a:cxn ang="0">
                  <a:pos x="814" y="0"/>
                </a:cxn>
                <a:cxn ang="0">
                  <a:pos x="171" y="909"/>
                </a:cxn>
                <a:cxn ang="0">
                  <a:pos x="1143" y="1901"/>
                </a:cxn>
                <a:cxn ang="0">
                  <a:pos x="1550" y="1796"/>
                </a:cxn>
                <a:cxn ang="0">
                  <a:pos x="992" y="1968"/>
                </a:cxn>
                <a:cxn ang="0">
                  <a:pos x="0" y="976"/>
                </a:cxn>
                <a:cxn ang="0">
                  <a:pos x="814" y="0"/>
                </a:cxn>
              </a:cxnLst>
              <a:rect l="0" t="0" r="r" b="b"/>
              <a:pathLst>
                <a:path w="1550" h="1968">
                  <a:moveTo>
                    <a:pt x="814" y="0"/>
                  </a:moveTo>
                  <a:cubicBezTo>
                    <a:pt x="440" y="126"/>
                    <a:pt x="171" y="485"/>
                    <a:pt x="171" y="909"/>
                  </a:cubicBezTo>
                  <a:cubicBezTo>
                    <a:pt x="171" y="1438"/>
                    <a:pt x="625" y="1901"/>
                    <a:pt x="1143" y="1901"/>
                  </a:cubicBezTo>
                  <a:cubicBezTo>
                    <a:pt x="1291" y="1901"/>
                    <a:pt x="1429" y="1863"/>
                    <a:pt x="1550" y="1796"/>
                  </a:cubicBezTo>
                  <a:cubicBezTo>
                    <a:pt x="1391" y="1905"/>
                    <a:pt x="1199" y="1968"/>
                    <a:pt x="992" y="1968"/>
                  </a:cubicBezTo>
                  <a:cubicBezTo>
                    <a:pt x="444" y="1968"/>
                    <a:pt x="0" y="1524"/>
                    <a:pt x="0" y="976"/>
                  </a:cubicBezTo>
                  <a:cubicBezTo>
                    <a:pt x="0" y="489"/>
                    <a:pt x="351" y="84"/>
                    <a:pt x="814" y="0"/>
                  </a:cubicBezTo>
                  <a:close/>
                </a:path>
              </a:pathLst>
            </a:custGeom>
            <a:gradFill flip="none" rotWithShape="1">
              <a:gsLst>
                <a:gs pos="29000">
                  <a:schemeClr val="bg1"/>
                </a:gs>
                <a:gs pos="76000">
                  <a:srgbClr val="FFA665"/>
                </a:gs>
                <a:gs pos="100000">
                  <a:srgbClr val="FE6A00"/>
                </a:gs>
              </a:gsLst>
              <a:lin ang="5400000" scaled="1"/>
              <a:tileRect/>
            </a:gradFill>
            <a:ln w="25400" cap="flat" cmpd="sng" algn="ctr">
              <a:noFill/>
              <a:prstDash val="solid"/>
            </a:ln>
            <a:effectLst>
              <a:outerShdw blurRad="190500" dist="50800" dir="2700000" algn="ctr" rotWithShape="0">
                <a:srgbClr val="000000">
                  <a:alpha val="30000"/>
                </a:srgbClr>
              </a:outerShdw>
            </a:effectLst>
          </p:spPr>
          <p:txBody>
            <a:bodyPr rtlCol="0" anchor="ctr" anchorCtr="0">
              <a:noAutofit/>
            </a:bodyPr>
            <a:lstStyle/>
            <a:p>
              <a:pPr algn="ctr" defTabSz="640048">
                <a:lnSpc>
                  <a:spcPct val="90000"/>
                </a:lnSpc>
              </a:pPr>
              <a:endParaRPr lang="en-US" sz="1100" b="1" kern="0" dirty="0">
                <a:solidFill>
                  <a:schemeClr val="bg1">
                    <a:alpha val="99000"/>
                  </a:schemeClr>
                </a:solidFill>
                <a:effectLst>
                  <a:outerShdw blurRad="38100" dist="38100" dir="2700000" algn="tl">
                    <a:srgbClr val="000000">
                      <a:alpha val="43137"/>
                    </a:srgbClr>
                  </a:outerShdw>
                </a:effectLst>
              </a:endParaRPr>
            </a:p>
          </p:txBody>
        </p:sp>
      </p:grpSp>
      <p:grpSp>
        <p:nvGrpSpPr>
          <p:cNvPr id="6" name="Group 15"/>
          <p:cNvGrpSpPr/>
          <p:nvPr/>
        </p:nvGrpSpPr>
        <p:grpSpPr>
          <a:xfrm>
            <a:off x="4486131" y="1232718"/>
            <a:ext cx="2438669" cy="3645110"/>
            <a:chOff x="4452938" y="717551"/>
            <a:chExt cx="3155950" cy="4017963"/>
          </a:xfrm>
          <a:scene3d>
            <a:camera prst="orthographicFront">
              <a:rot lat="0" lon="0" rev="0"/>
            </a:camera>
            <a:lightRig rig="glow" dir="t">
              <a:rot lat="0" lon="0" rev="4800000"/>
            </a:lightRig>
          </a:scene3d>
        </p:grpSpPr>
        <p:sp>
          <p:nvSpPr>
            <p:cNvPr id="18" name="Freeform 11"/>
            <p:cNvSpPr>
              <a:spLocks/>
            </p:cNvSpPr>
            <p:nvPr/>
          </p:nvSpPr>
          <p:spPr bwMode="auto">
            <a:xfrm>
              <a:off x="4452938" y="717551"/>
              <a:ext cx="3155950" cy="4017963"/>
            </a:xfrm>
            <a:custGeom>
              <a:avLst/>
              <a:gdLst/>
              <a:ahLst/>
              <a:cxnLst>
                <a:cxn ang="0">
                  <a:pos x="736" y="1968"/>
                </a:cxn>
                <a:cxn ang="0">
                  <a:pos x="1379" y="1059"/>
                </a:cxn>
                <a:cxn ang="0">
                  <a:pos x="407" y="66"/>
                </a:cxn>
                <a:cxn ang="0">
                  <a:pos x="0" y="172"/>
                </a:cxn>
                <a:cxn ang="0">
                  <a:pos x="558" y="0"/>
                </a:cxn>
                <a:cxn ang="0">
                  <a:pos x="1550" y="992"/>
                </a:cxn>
                <a:cxn ang="0">
                  <a:pos x="736" y="1968"/>
                </a:cxn>
              </a:cxnLst>
              <a:rect l="0" t="0" r="r" b="b"/>
              <a:pathLst>
                <a:path w="1550" h="1968">
                  <a:moveTo>
                    <a:pt x="736" y="1968"/>
                  </a:moveTo>
                  <a:cubicBezTo>
                    <a:pt x="1110" y="1842"/>
                    <a:pt x="1379" y="1482"/>
                    <a:pt x="1379" y="1059"/>
                  </a:cubicBezTo>
                  <a:cubicBezTo>
                    <a:pt x="1379" y="529"/>
                    <a:pt x="925" y="66"/>
                    <a:pt x="407" y="66"/>
                  </a:cubicBezTo>
                  <a:cubicBezTo>
                    <a:pt x="258" y="66"/>
                    <a:pt x="121" y="105"/>
                    <a:pt x="0" y="172"/>
                  </a:cubicBezTo>
                  <a:cubicBezTo>
                    <a:pt x="159" y="63"/>
                    <a:pt x="351" y="0"/>
                    <a:pt x="558" y="0"/>
                  </a:cubicBezTo>
                  <a:cubicBezTo>
                    <a:pt x="1106" y="0"/>
                    <a:pt x="1550" y="444"/>
                    <a:pt x="1550" y="992"/>
                  </a:cubicBezTo>
                  <a:cubicBezTo>
                    <a:pt x="1550" y="1479"/>
                    <a:pt x="1199" y="1884"/>
                    <a:pt x="736" y="1968"/>
                  </a:cubicBezTo>
                  <a:close/>
                </a:path>
              </a:pathLst>
            </a:custGeom>
            <a:gradFill flip="none" rotWithShape="1">
              <a:gsLst>
                <a:gs pos="29000">
                  <a:schemeClr val="bg1"/>
                </a:gs>
                <a:gs pos="76000">
                  <a:srgbClr val="2473A8">
                    <a:lumMod val="60000"/>
                    <a:lumOff val="40000"/>
                  </a:srgbClr>
                </a:gs>
                <a:gs pos="100000">
                  <a:srgbClr val="2473A8"/>
                </a:gs>
              </a:gsLst>
              <a:lin ang="16200000" scaled="1"/>
              <a:tileRect/>
            </a:gradFill>
            <a:ln w="25400" cap="flat" cmpd="sng" algn="ctr">
              <a:noFill/>
              <a:prstDash val="solid"/>
            </a:ln>
            <a:effectLst>
              <a:outerShdw blurRad="190500" dist="50800" dir="2700000" algn="ctr" rotWithShape="0">
                <a:srgbClr val="000000">
                  <a:alpha val="30000"/>
                </a:srgbClr>
              </a:outerShdw>
            </a:effectLst>
          </p:spPr>
          <p:txBody>
            <a:bodyPr rtlCol="0" anchor="ctr" anchorCtr="0">
              <a:noAutofit/>
            </a:bodyPr>
            <a:lstStyle/>
            <a:p>
              <a:pPr algn="ctr" defTabSz="640048">
                <a:lnSpc>
                  <a:spcPct val="90000"/>
                </a:lnSpc>
              </a:pPr>
              <a:endParaRPr lang="en-US" sz="1400" b="1" kern="0" dirty="0">
                <a:solidFill>
                  <a:schemeClr val="bg1">
                    <a:alpha val="99000"/>
                  </a:schemeClr>
                </a:solidFill>
                <a:effectLst>
                  <a:outerShdw blurRad="38100" dist="38100" dir="2700000" algn="tl">
                    <a:srgbClr val="000000">
                      <a:alpha val="43137"/>
                    </a:srgbClr>
                  </a:outerShdw>
                </a:effectLst>
              </a:endParaRPr>
            </a:p>
          </p:txBody>
        </p:sp>
        <p:sp>
          <p:nvSpPr>
            <p:cNvPr id="19" name="Freeform 10"/>
            <p:cNvSpPr>
              <a:spLocks/>
            </p:cNvSpPr>
            <p:nvPr/>
          </p:nvSpPr>
          <p:spPr bwMode="auto">
            <a:xfrm>
              <a:off x="4756150" y="3478213"/>
              <a:ext cx="2262188" cy="895350"/>
            </a:xfrm>
            <a:custGeom>
              <a:avLst/>
              <a:gdLst/>
              <a:ahLst/>
              <a:cxnLst>
                <a:cxn ang="0">
                  <a:pos x="1111" y="0"/>
                </a:cxn>
                <a:cxn ang="0">
                  <a:pos x="524" y="439"/>
                </a:cxn>
                <a:cxn ang="0">
                  <a:pos x="172" y="330"/>
                </a:cxn>
                <a:cxn ang="0">
                  <a:pos x="111" y="438"/>
                </a:cxn>
                <a:cxn ang="0">
                  <a:pos x="0" y="159"/>
                </a:cxn>
                <a:cxn ang="0">
                  <a:pos x="320" y="159"/>
                </a:cxn>
                <a:cxn ang="0">
                  <a:pos x="241" y="241"/>
                </a:cxn>
                <a:cxn ang="0">
                  <a:pos x="554" y="324"/>
                </a:cxn>
                <a:cxn ang="0">
                  <a:pos x="1111" y="0"/>
                </a:cxn>
              </a:cxnLst>
              <a:rect l="0" t="0" r="r" b="b"/>
              <a:pathLst>
                <a:path w="1111" h="439">
                  <a:moveTo>
                    <a:pt x="1111" y="0"/>
                  </a:moveTo>
                  <a:cubicBezTo>
                    <a:pt x="1111" y="0"/>
                    <a:pt x="970" y="439"/>
                    <a:pt x="524" y="439"/>
                  </a:cubicBezTo>
                  <a:cubicBezTo>
                    <a:pt x="310" y="439"/>
                    <a:pt x="172" y="330"/>
                    <a:pt x="172" y="330"/>
                  </a:cubicBezTo>
                  <a:cubicBezTo>
                    <a:pt x="111" y="438"/>
                    <a:pt x="111" y="438"/>
                    <a:pt x="111" y="438"/>
                  </a:cubicBezTo>
                  <a:cubicBezTo>
                    <a:pt x="0" y="159"/>
                    <a:pt x="0" y="159"/>
                    <a:pt x="0" y="159"/>
                  </a:cubicBezTo>
                  <a:cubicBezTo>
                    <a:pt x="320" y="159"/>
                    <a:pt x="320" y="159"/>
                    <a:pt x="320" y="159"/>
                  </a:cubicBezTo>
                  <a:cubicBezTo>
                    <a:pt x="241" y="241"/>
                    <a:pt x="241" y="241"/>
                    <a:pt x="241" y="241"/>
                  </a:cubicBezTo>
                  <a:cubicBezTo>
                    <a:pt x="241" y="241"/>
                    <a:pt x="344" y="324"/>
                    <a:pt x="554" y="324"/>
                  </a:cubicBezTo>
                  <a:cubicBezTo>
                    <a:pt x="951" y="324"/>
                    <a:pt x="1111" y="0"/>
                    <a:pt x="1111" y="0"/>
                  </a:cubicBezTo>
                  <a:close/>
                </a:path>
              </a:pathLst>
            </a:custGeom>
            <a:gradFill flip="none" rotWithShape="1">
              <a:gsLst>
                <a:gs pos="29000">
                  <a:schemeClr val="bg1"/>
                </a:gs>
                <a:gs pos="76000">
                  <a:srgbClr val="2473A8">
                    <a:lumMod val="60000"/>
                    <a:lumOff val="40000"/>
                  </a:srgbClr>
                </a:gs>
                <a:gs pos="100000">
                  <a:srgbClr val="2473A8"/>
                </a:gs>
              </a:gsLst>
              <a:lin ang="10800000" scaled="1"/>
              <a:tileRect/>
            </a:gradFill>
            <a:ln w="25400" cap="flat" cmpd="sng" algn="ctr">
              <a:noFill/>
              <a:prstDash val="solid"/>
            </a:ln>
            <a:effectLst>
              <a:outerShdw blurRad="190500" dist="50800" dir="2700000" algn="ctr" rotWithShape="0">
                <a:srgbClr val="000000">
                  <a:alpha val="30000"/>
                </a:srgbClr>
              </a:outerShdw>
            </a:effectLst>
          </p:spPr>
          <p:txBody>
            <a:bodyPr rtlCol="0" anchor="ctr" anchorCtr="0">
              <a:noAutofit/>
            </a:bodyPr>
            <a:lstStyle/>
            <a:p>
              <a:pPr algn="ctr" defTabSz="640048">
                <a:lnSpc>
                  <a:spcPct val="90000"/>
                </a:lnSpc>
              </a:pPr>
              <a:endParaRPr lang="en-US" sz="1400" b="1" kern="0" dirty="0">
                <a:solidFill>
                  <a:schemeClr val="bg1">
                    <a:alpha val="99000"/>
                  </a:schemeClr>
                </a:solidFill>
                <a:effectLst>
                  <a:outerShdw blurRad="38100" dist="38100" dir="2700000" algn="tl">
                    <a:srgbClr val="000000">
                      <a:alpha val="43137"/>
                    </a:srgbClr>
                  </a:outerShdw>
                </a:effectLst>
              </a:endParaRPr>
            </a:p>
          </p:txBody>
        </p:sp>
      </p:grpSp>
      <p:grpSp>
        <p:nvGrpSpPr>
          <p:cNvPr id="7" name="Group 16"/>
          <p:cNvGrpSpPr/>
          <p:nvPr/>
        </p:nvGrpSpPr>
        <p:grpSpPr>
          <a:xfrm>
            <a:off x="3571017" y="3590301"/>
            <a:ext cx="3098629" cy="2873170"/>
            <a:chOff x="3268663" y="3316288"/>
            <a:chExt cx="4010025" cy="3167063"/>
          </a:xfrm>
          <a:scene3d>
            <a:camera prst="orthographicFront">
              <a:rot lat="0" lon="0" rev="0"/>
            </a:camera>
            <a:lightRig rig="glow" dir="t">
              <a:rot lat="0" lon="0" rev="4800000"/>
            </a:lightRig>
          </a:scene3d>
        </p:grpSpPr>
        <p:sp>
          <p:nvSpPr>
            <p:cNvPr id="16" name="Freeform 12"/>
            <p:cNvSpPr>
              <a:spLocks/>
            </p:cNvSpPr>
            <p:nvPr/>
          </p:nvSpPr>
          <p:spPr bwMode="auto">
            <a:xfrm>
              <a:off x="3619500" y="3638551"/>
              <a:ext cx="893763" cy="2270125"/>
            </a:xfrm>
            <a:custGeom>
              <a:avLst/>
              <a:gdLst/>
              <a:ahLst/>
              <a:cxnLst>
                <a:cxn ang="0">
                  <a:pos x="439" y="1112"/>
                </a:cxn>
                <a:cxn ang="0">
                  <a:pos x="0" y="524"/>
                </a:cxn>
                <a:cxn ang="0">
                  <a:pos x="108" y="172"/>
                </a:cxn>
                <a:cxn ang="0">
                  <a:pos x="1" y="111"/>
                </a:cxn>
                <a:cxn ang="0">
                  <a:pos x="280" y="0"/>
                </a:cxn>
                <a:cxn ang="0">
                  <a:pos x="280" y="320"/>
                </a:cxn>
                <a:cxn ang="0">
                  <a:pos x="197" y="241"/>
                </a:cxn>
                <a:cxn ang="0">
                  <a:pos x="115" y="554"/>
                </a:cxn>
                <a:cxn ang="0">
                  <a:pos x="439" y="1112"/>
                </a:cxn>
              </a:cxnLst>
              <a:rect l="0" t="0" r="r" b="b"/>
              <a:pathLst>
                <a:path w="439" h="1112">
                  <a:moveTo>
                    <a:pt x="439" y="1112"/>
                  </a:moveTo>
                  <a:cubicBezTo>
                    <a:pt x="439" y="1112"/>
                    <a:pt x="0" y="970"/>
                    <a:pt x="0" y="524"/>
                  </a:cubicBezTo>
                  <a:cubicBezTo>
                    <a:pt x="0" y="310"/>
                    <a:pt x="108" y="172"/>
                    <a:pt x="108" y="172"/>
                  </a:cubicBezTo>
                  <a:cubicBezTo>
                    <a:pt x="1" y="111"/>
                    <a:pt x="1" y="111"/>
                    <a:pt x="1" y="111"/>
                  </a:cubicBezTo>
                  <a:cubicBezTo>
                    <a:pt x="280" y="0"/>
                    <a:pt x="280" y="0"/>
                    <a:pt x="280" y="0"/>
                  </a:cubicBezTo>
                  <a:cubicBezTo>
                    <a:pt x="280" y="320"/>
                    <a:pt x="280" y="320"/>
                    <a:pt x="280" y="320"/>
                  </a:cubicBezTo>
                  <a:cubicBezTo>
                    <a:pt x="197" y="241"/>
                    <a:pt x="197" y="241"/>
                    <a:pt x="197" y="241"/>
                  </a:cubicBezTo>
                  <a:cubicBezTo>
                    <a:pt x="197" y="241"/>
                    <a:pt x="115" y="344"/>
                    <a:pt x="115" y="554"/>
                  </a:cubicBezTo>
                  <a:cubicBezTo>
                    <a:pt x="115" y="951"/>
                    <a:pt x="439" y="1112"/>
                    <a:pt x="439" y="1112"/>
                  </a:cubicBezTo>
                  <a:close/>
                </a:path>
              </a:pathLst>
            </a:custGeom>
            <a:gradFill flip="none" rotWithShape="1">
              <a:gsLst>
                <a:gs pos="29000">
                  <a:schemeClr val="bg1"/>
                </a:gs>
                <a:gs pos="76000">
                  <a:schemeClr val="tx2">
                    <a:lumMod val="60000"/>
                    <a:lumOff val="40000"/>
                  </a:schemeClr>
                </a:gs>
                <a:gs pos="100000">
                  <a:schemeClr val="tx2"/>
                </a:gs>
              </a:gsLst>
              <a:lin ang="16200000" scaled="1"/>
              <a:tileRect/>
            </a:gradFill>
            <a:ln w="25400" cap="flat" cmpd="sng" algn="ctr">
              <a:noFill/>
              <a:prstDash val="solid"/>
            </a:ln>
            <a:effectLst>
              <a:outerShdw blurRad="190500" dist="50800" dir="2700000" algn="ctr" rotWithShape="0">
                <a:srgbClr val="000000">
                  <a:alpha val="30000"/>
                </a:srgbClr>
              </a:outerShdw>
            </a:effectLst>
          </p:spPr>
          <p:txBody>
            <a:bodyPr rtlCol="0" anchor="ctr" anchorCtr="0">
              <a:noAutofit/>
            </a:bodyPr>
            <a:lstStyle/>
            <a:p>
              <a:pPr algn="ctr" defTabSz="640048">
                <a:lnSpc>
                  <a:spcPct val="90000"/>
                </a:lnSpc>
              </a:pPr>
              <a:endParaRPr lang="en-US" sz="1400" b="1" kern="0" dirty="0">
                <a:solidFill>
                  <a:schemeClr val="bg1">
                    <a:alpha val="99000"/>
                  </a:schemeClr>
                </a:solidFill>
                <a:effectLst>
                  <a:outerShdw blurRad="38100" dist="38100" dir="2700000" algn="tl">
                    <a:srgbClr val="000000">
                      <a:alpha val="43137"/>
                    </a:srgbClr>
                  </a:outerShdw>
                </a:effectLst>
              </a:endParaRPr>
            </a:p>
          </p:txBody>
        </p:sp>
        <p:sp>
          <p:nvSpPr>
            <p:cNvPr id="17" name="Freeform 13"/>
            <p:cNvSpPr>
              <a:spLocks/>
            </p:cNvSpPr>
            <p:nvPr/>
          </p:nvSpPr>
          <p:spPr bwMode="auto">
            <a:xfrm>
              <a:off x="3268663" y="3316288"/>
              <a:ext cx="4010025" cy="3167063"/>
            </a:xfrm>
            <a:custGeom>
              <a:avLst/>
              <a:gdLst/>
              <a:ahLst/>
              <a:cxnLst>
                <a:cxn ang="0">
                  <a:pos x="0" y="737"/>
                </a:cxn>
                <a:cxn ang="0">
                  <a:pos x="910" y="1380"/>
                </a:cxn>
                <a:cxn ang="0">
                  <a:pos x="1902" y="408"/>
                </a:cxn>
                <a:cxn ang="0">
                  <a:pos x="1797" y="0"/>
                </a:cxn>
                <a:cxn ang="0">
                  <a:pos x="1969" y="558"/>
                </a:cxn>
                <a:cxn ang="0">
                  <a:pos x="977" y="1551"/>
                </a:cxn>
                <a:cxn ang="0">
                  <a:pos x="0" y="737"/>
                </a:cxn>
              </a:cxnLst>
              <a:rect l="0" t="0" r="r" b="b"/>
              <a:pathLst>
                <a:path w="1969" h="1551">
                  <a:moveTo>
                    <a:pt x="0" y="737"/>
                  </a:moveTo>
                  <a:cubicBezTo>
                    <a:pt x="127" y="1110"/>
                    <a:pt x="486" y="1380"/>
                    <a:pt x="910" y="1380"/>
                  </a:cubicBezTo>
                  <a:cubicBezTo>
                    <a:pt x="1439" y="1380"/>
                    <a:pt x="1902" y="926"/>
                    <a:pt x="1902" y="408"/>
                  </a:cubicBezTo>
                  <a:cubicBezTo>
                    <a:pt x="1902" y="259"/>
                    <a:pt x="1864" y="121"/>
                    <a:pt x="1797" y="0"/>
                  </a:cubicBezTo>
                  <a:cubicBezTo>
                    <a:pt x="1906" y="159"/>
                    <a:pt x="1969" y="351"/>
                    <a:pt x="1969" y="558"/>
                  </a:cubicBezTo>
                  <a:cubicBezTo>
                    <a:pt x="1969" y="1106"/>
                    <a:pt x="1525" y="1551"/>
                    <a:pt x="977" y="1551"/>
                  </a:cubicBezTo>
                  <a:cubicBezTo>
                    <a:pt x="490" y="1551"/>
                    <a:pt x="85" y="1200"/>
                    <a:pt x="0" y="737"/>
                  </a:cubicBezTo>
                  <a:close/>
                </a:path>
              </a:pathLst>
            </a:custGeom>
            <a:gradFill flip="none" rotWithShape="1">
              <a:gsLst>
                <a:gs pos="29000">
                  <a:schemeClr val="bg1"/>
                </a:gs>
                <a:gs pos="76000">
                  <a:schemeClr val="tx2">
                    <a:lumMod val="60000"/>
                    <a:lumOff val="40000"/>
                  </a:schemeClr>
                </a:gs>
                <a:gs pos="100000">
                  <a:schemeClr val="tx2"/>
                </a:gs>
              </a:gsLst>
              <a:lin ang="0" scaled="1"/>
              <a:tileRect/>
            </a:gradFill>
            <a:ln w="25400" cap="flat" cmpd="sng" algn="ctr">
              <a:noFill/>
              <a:prstDash val="solid"/>
            </a:ln>
            <a:effectLst>
              <a:outerShdw blurRad="190500" dist="50800" dir="2700000" algn="ctr" rotWithShape="0">
                <a:srgbClr val="000000">
                  <a:alpha val="30000"/>
                </a:srgbClr>
              </a:outerShdw>
            </a:effectLst>
          </p:spPr>
          <p:txBody>
            <a:bodyPr rtlCol="0" anchor="ctr" anchorCtr="0">
              <a:noAutofit/>
            </a:bodyPr>
            <a:lstStyle/>
            <a:p>
              <a:pPr algn="ctr" defTabSz="640048">
                <a:lnSpc>
                  <a:spcPct val="90000"/>
                </a:lnSpc>
              </a:pPr>
              <a:endParaRPr lang="en-US" sz="1400" b="1" kern="0" dirty="0">
                <a:solidFill>
                  <a:schemeClr val="bg1">
                    <a:alpha val="99000"/>
                  </a:schemeClr>
                </a:solidFill>
                <a:effectLst>
                  <a:outerShdw blurRad="38100" dist="38100" dir="2700000" algn="tl">
                    <a:srgbClr val="000000">
                      <a:alpha val="43137"/>
                    </a:srgbClr>
                  </a:outerShdw>
                </a:effectLst>
              </a:endParaRPr>
            </a:p>
          </p:txBody>
        </p:sp>
      </p:grpSp>
      <p:grpSp>
        <p:nvGrpSpPr>
          <p:cNvPr id="8" name="Group 14"/>
          <p:cNvGrpSpPr/>
          <p:nvPr/>
        </p:nvGrpSpPr>
        <p:grpSpPr>
          <a:xfrm>
            <a:off x="2392166" y="848189"/>
            <a:ext cx="3136657" cy="3076238"/>
            <a:chOff x="1743075" y="293688"/>
            <a:chExt cx="4059238" cy="3390900"/>
          </a:xfrm>
          <a:scene3d>
            <a:camera prst="orthographicFront">
              <a:rot lat="0" lon="0" rev="0"/>
            </a:camera>
            <a:lightRig rig="glow" dir="t">
              <a:rot lat="0" lon="0" rev="4800000"/>
            </a:lightRig>
          </a:scene3d>
        </p:grpSpPr>
        <p:sp>
          <p:nvSpPr>
            <p:cNvPr id="14" name="Freeform 8"/>
            <p:cNvSpPr>
              <a:spLocks/>
            </p:cNvSpPr>
            <p:nvPr/>
          </p:nvSpPr>
          <p:spPr bwMode="auto">
            <a:xfrm>
              <a:off x="4598988" y="952501"/>
              <a:ext cx="893763" cy="2268538"/>
            </a:xfrm>
            <a:custGeom>
              <a:avLst/>
              <a:gdLst/>
              <a:ahLst/>
              <a:cxnLst>
                <a:cxn ang="0">
                  <a:pos x="0" y="0"/>
                </a:cxn>
                <a:cxn ang="0">
                  <a:pos x="439" y="587"/>
                </a:cxn>
                <a:cxn ang="0">
                  <a:pos x="330" y="939"/>
                </a:cxn>
                <a:cxn ang="0">
                  <a:pos x="438" y="1000"/>
                </a:cxn>
                <a:cxn ang="0">
                  <a:pos x="159" y="1111"/>
                </a:cxn>
                <a:cxn ang="0">
                  <a:pos x="159" y="791"/>
                </a:cxn>
                <a:cxn ang="0">
                  <a:pos x="241" y="870"/>
                </a:cxn>
                <a:cxn ang="0">
                  <a:pos x="324" y="557"/>
                </a:cxn>
                <a:cxn ang="0">
                  <a:pos x="0" y="0"/>
                </a:cxn>
              </a:cxnLst>
              <a:rect l="0" t="0" r="r" b="b"/>
              <a:pathLst>
                <a:path w="439" h="1111">
                  <a:moveTo>
                    <a:pt x="0" y="0"/>
                  </a:moveTo>
                  <a:cubicBezTo>
                    <a:pt x="0" y="0"/>
                    <a:pt x="439" y="141"/>
                    <a:pt x="439" y="587"/>
                  </a:cubicBezTo>
                  <a:cubicBezTo>
                    <a:pt x="439" y="801"/>
                    <a:pt x="330" y="939"/>
                    <a:pt x="330" y="939"/>
                  </a:cubicBezTo>
                  <a:cubicBezTo>
                    <a:pt x="438" y="1000"/>
                    <a:pt x="438" y="1000"/>
                    <a:pt x="438" y="1000"/>
                  </a:cubicBezTo>
                  <a:cubicBezTo>
                    <a:pt x="159" y="1111"/>
                    <a:pt x="159" y="1111"/>
                    <a:pt x="159" y="1111"/>
                  </a:cubicBezTo>
                  <a:cubicBezTo>
                    <a:pt x="159" y="791"/>
                    <a:pt x="159" y="791"/>
                    <a:pt x="159" y="791"/>
                  </a:cubicBezTo>
                  <a:cubicBezTo>
                    <a:pt x="241" y="870"/>
                    <a:pt x="241" y="870"/>
                    <a:pt x="241" y="870"/>
                  </a:cubicBezTo>
                  <a:cubicBezTo>
                    <a:pt x="241" y="870"/>
                    <a:pt x="324" y="767"/>
                    <a:pt x="324" y="557"/>
                  </a:cubicBezTo>
                  <a:cubicBezTo>
                    <a:pt x="324" y="160"/>
                    <a:pt x="0" y="0"/>
                    <a:pt x="0" y="0"/>
                  </a:cubicBezTo>
                  <a:close/>
                </a:path>
              </a:pathLst>
            </a:custGeom>
            <a:gradFill flip="none" rotWithShape="1">
              <a:gsLst>
                <a:gs pos="29000">
                  <a:schemeClr val="bg1"/>
                </a:gs>
                <a:gs pos="76000">
                  <a:srgbClr val="6BBD46">
                    <a:lumMod val="60000"/>
                    <a:lumOff val="40000"/>
                  </a:srgbClr>
                </a:gs>
                <a:gs pos="100000">
                  <a:srgbClr val="6BBD46"/>
                </a:gs>
              </a:gsLst>
              <a:lin ang="5400000" scaled="1"/>
              <a:tileRect/>
            </a:gradFill>
            <a:ln w="25400" cap="flat" cmpd="sng" algn="ctr">
              <a:noFill/>
              <a:prstDash val="solid"/>
            </a:ln>
            <a:effectLst>
              <a:outerShdw blurRad="190500" dist="50800" dir="2700000" algn="ctr" rotWithShape="0">
                <a:srgbClr val="000000">
                  <a:alpha val="30000"/>
                </a:srgbClr>
              </a:outerShdw>
            </a:effectLst>
          </p:spPr>
          <p:txBody>
            <a:bodyPr rtlCol="0" anchor="ctr" anchorCtr="0">
              <a:noAutofit/>
            </a:bodyPr>
            <a:lstStyle/>
            <a:p>
              <a:pPr algn="ctr" defTabSz="640048">
                <a:lnSpc>
                  <a:spcPct val="90000"/>
                </a:lnSpc>
              </a:pPr>
              <a:endParaRPr lang="en-US" sz="1100" b="1" kern="0" dirty="0">
                <a:solidFill>
                  <a:schemeClr val="bg1">
                    <a:alpha val="99000"/>
                  </a:schemeClr>
                </a:solidFill>
                <a:effectLst>
                  <a:outerShdw blurRad="38100" dist="38100" dir="2700000" algn="tl">
                    <a:srgbClr val="000000">
                      <a:alpha val="43137"/>
                    </a:srgbClr>
                  </a:outerShdw>
                </a:effectLst>
              </a:endParaRPr>
            </a:p>
          </p:txBody>
        </p:sp>
        <p:sp>
          <p:nvSpPr>
            <p:cNvPr id="15" name="Freeform 9"/>
            <p:cNvSpPr>
              <a:spLocks/>
            </p:cNvSpPr>
            <p:nvPr/>
          </p:nvSpPr>
          <p:spPr bwMode="auto">
            <a:xfrm>
              <a:off x="1743075" y="293688"/>
              <a:ext cx="4059238" cy="3390900"/>
            </a:xfrm>
            <a:custGeom>
              <a:avLst/>
              <a:gdLst/>
              <a:ahLst/>
              <a:cxnLst>
                <a:cxn ang="0">
                  <a:pos x="1993" y="767"/>
                </a:cxn>
                <a:cxn ang="0">
                  <a:pos x="1030" y="208"/>
                </a:cxn>
                <a:cxn ang="0">
                  <a:pos x="128" y="1265"/>
                </a:cxn>
                <a:cxn ang="0">
                  <a:pos x="269" y="1661"/>
                </a:cxn>
                <a:cxn ang="0">
                  <a:pos x="49" y="1120"/>
                </a:cxn>
                <a:cxn ang="0">
                  <a:pos x="948" y="44"/>
                </a:cxn>
                <a:cxn ang="0">
                  <a:pos x="1993" y="767"/>
                </a:cxn>
              </a:cxnLst>
              <a:rect l="0" t="0" r="r" b="b"/>
              <a:pathLst>
                <a:path w="1993" h="1661">
                  <a:moveTo>
                    <a:pt x="1993" y="767"/>
                  </a:moveTo>
                  <a:cubicBezTo>
                    <a:pt x="1834" y="406"/>
                    <a:pt x="1452" y="170"/>
                    <a:pt x="1030" y="208"/>
                  </a:cubicBezTo>
                  <a:cubicBezTo>
                    <a:pt x="503" y="255"/>
                    <a:pt x="82" y="749"/>
                    <a:pt x="128" y="1265"/>
                  </a:cubicBezTo>
                  <a:cubicBezTo>
                    <a:pt x="141" y="1413"/>
                    <a:pt x="192" y="1547"/>
                    <a:pt x="269" y="1661"/>
                  </a:cubicBezTo>
                  <a:cubicBezTo>
                    <a:pt x="147" y="1512"/>
                    <a:pt x="67" y="1327"/>
                    <a:pt x="49" y="1120"/>
                  </a:cubicBezTo>
                  <a:cubicBezTo>
                    <a:pt x="0" y="575"/>
                    <a:pt x="402" y="93"/>
                    <a:pt x="948" y="44"/>
                  </a:cubicBezTo>
                  <a:cubicBezTo>
                    <a:pt x="1433" y="0"/>
                    <a:pt x="1868" y="314"/>
                    <a:pt x="1993" y="767"/>
                  </a:cubicBezTo>
                  <a:close/>
                </a:path>
              </a:pathLst>
            </a:custGeom>
            <a:gradFill flip="none" rotWithShape="1">
              <a:gsLst>
                <a:gs pos="29000">
                  <a:schemeClr val="bg1"/>
                </a:gs>
                <a:gs pos="76000">
                  <a:srgbClr val="6BBD46">
                    <a:lumMod val="60000"/>
                    <a:lumOff val="40000"/>
                  </a:srgbClr>
                </a:gs>
                <a:gs pos="100000">
                  <a:srgbClr val="6BBD46"/>
                </a:gs>
              </a:gsLst>
              <a:lin ang="8100000" scaled="1"/>
              <a:tileRect/>
            </a:gradFill>
            <a:ln w="25400" cap="flat" cmpd="sng" algn="ctr">
              <a:noFill/>
              <a:prstDash val="solid"/>
            </a:ln>
            <a:effectLst>
              <a:outerShdw blurRad="190500" dist="50800" dir="2700000" algn="ctr" rotWithShape="0">
                <a:srgbClr val="000000">
                  <a:alpha val="30000"/>
                </a:srgbClr>
              </a:outerShdw>
            </a:effectLst>
          </p:spPr>
          <p:txBody>
            <a:bodyPr rtlCol="0" anchor="ctr" anchorCtr="0">
              <a:noAutofit/>
            </a:bodyPr>
            <a:lstStyle/>
            <a:p>
              <a:pPr algn="ctr" defTabSz="640048">
                <a:lnSpc>
                  <a:spcPct val="90000"/>
                </a:lnSpc>
              </a:pPr>
              <a:endParaRPr lang="en-US" sz="1100" b="1" kern="0" dirty="0">
                <a:solidFill>
                  <a:schemeClr val="bg1">
                    <a:alpha val="99000"/>
                  </a:schemeClr>
                </a:solidFill>
                <a:effectLst>
                  <a:outerShdw blurRad="38100" dist="38100" dir="2700000" algn="tl">
                    <a:srgbClr val="000000">
                      <a:alpha val="43137"/>
                    </a:srgbClr>
                  </a:outerShdw>
                </a:effectLst>
              </a:endParaRPr>
            </a:p>
          </p:txBody>
        </p:sp>
      </p:grpSp>
      <p:sp>
        <p:nvSpPr>
          <p:cNvPr id="9" name="White to White Gradient, Drop Shadow"/>
          <p:cNvSpPr/>
          <p:nvPr/>
        </p:nvSpPr>
        <p:spPr>
          <a:xfrm>
            <a:off x="3190174" y="1701008"/>
            <a:ext cx="1570368" cy="812528"/>
          </a:xfrm>
          <a:prstGeom prst="rect">
            <a:avLst/>
          </a:prstGeom>
          <a:ln>
            <a:noFill/>
          </a:ln>
          <a:effectLst/>
          <a:scene3d>
            <a:camera prst="orthographicFront">
              <a:rot lat="0" lon="0" rev="0"/>
            </a:camera>
            <a:lightRig rig="glow" dir="t">
              <a:rot lat="0" lon="0" rev="4800000"/>
            </a:lightRig>
          </a:scene3d>
          <a:sp3d prstMaterial="matte">
            <a:bevelT w="127000" h="63500"/>
          </a:sp3d>
        </p:spPr>
        <p:txBody>
          <a:bodyPr wrap="square" lIns="32003" tIns="32003" rIns="32003" bIns="32003" anchor="ctr">
            <a:spAutoFit/>
          </a:bodyPr>
          <a:lstStyle/>
          <a:p>
            <a:pPr algn="ctr" fontAlgn="base">
              <a:lnSpc>
                <a:spcPct val="90000"/>
              </a:lnSpc>
              <a:spcBef>
                <a:spcPct val="0"/>
              </a:spcBef>
              <a:spcAft>
                <a:spcPct val="0"/>
              </a:spcAft>
            </a:pPr>
            <a:r>
              <a:rPr lang="en-US" dirty="0" smtClean="0">
                <a:ln w="12700">
                  <a:solidFill>
                    <a:schemeClr val="bg1">
                      <a:alpha val="0"/>
                    </a:schemeClr>
                  </a:solidFill>
                  <a:prstDash val="solid"/>
                </a:ln>
              </a:rPr>
              <a:t>90-days </a:t>
            </a:r>
            <a:r>
              <a:rPr lang="en-US" dirty="0">
                <a:ln w="12700">
                  <a:solidFill>
                    <a:schemeClr val="bg1">
                      <a:alpha val="0"/>
                    </a:schemeClr>
                  </a:solidFill>
                  <a:prstDash val="solid"/>
                </a:ln>
              </a:rPr>
              <a:t>r</a:t>
            </a:r>
            <a:r>
              <a:rPr lang="en-US" dirty="0" smtClean="0">
                <a:ln w="12700">
                  <a:solidFill>
                    <a:schemeClr val="bg1">
                      <a:alpha val="0"/>
                    </a:schemeClr>
                  </a:solidFill>
                  <a:prstDash val="solid"/>
                </a:ln>
              </a:rPr>
              <a:t>oadmap </a:t>
            </a:r>
            <a:r>
              <a:rPr lang="en-US" dirty="0">
                <a:ln w="12700">
                  <a:solidFill>
                    <a:schemeClr val="bg1">
                      <a:alpha val="0"/>
                    </a:schemeClr>
                  </a:solidFill>
                  <a:prstDash val="solid"/>
                </a:ln>
              </a:rPr>
              <a:t>communicated</a:t>
            </a:r>
          </a:p>
        </p:txBody>
      </p:sp>
      <p:sp>
        <p:nvSpPr>
          <p:cNvPr id="10" name="White to White Gradient, Drop Shadow"/>
          <p:cNvSpPr/>
          <p:nvPr/>
        </p:nvSpPr>
        <p:spPr>
          <a:xfrm>
            <a:off x="5289616" y="2142297"/>
            <a:ext cx="1272826" cy="1311126"/>
          </a:xfrm>
          <a:prstGeom prst="rect">
            <a:avLst/>
          </a:prstGeom>
          <a:ln>
            <a:noFill/>
          </a:ln>
          <a:effectLst/>
          <a:scene3d>
            <a:camera prst="orthographicFront">
              <a:rot lat="0" lon="0" rev="0"/>
            </a:camera>
            <a:lightRig rig="glow" dir="t">
              <a:rot lat="0" lon="0" rev="4800000"/>
            </a:lightRig>
          </a:scene3d>
          <a:sp3d prstMaterial="matte">
            <a:bevelT w="127000" h="63500"/>
          </a:sp3d>
        </p:spPr>
        <p:txBody>
          <a:bodyPr wrap="square" lIns="32003" tIns="32003" rIns="32003" bIns="32003" anchor="ctr">
            <a:spAutoFit/>
          </a:bodyPr>
          <a:lstStyle/>
          <a:p>
            <a:pPr algn="ctr" fontAlgn="base">
              <a:lnSpc>
                <a:spcPct val="90000"/>
              </a:lnSpc>
              <a:spcBef>
                <a:spcPct val="0"/>
              </a:spcBef>
              <a:spcAft>
                <a:spcPct val="0"/>
              </a:spcAft>
            </a:pPr>
            <a:r>
              <a:rPr lang="en-US" dirty="0">
                <a:ln w="12700">
                  <a:solidFill>
                    <a:schemeClr val="bg1">
                      <a:alpha val="0"/>
                    </a:schemeClr>
                  </a:solidFill>
                  <a:prstDash val="solid"/>
                </a:ln>
              </a:rPr>
              <a:t>Field, </a:t>
            </a:r>
            <a:r>
              <a:rPr lang="en-US" dirty="0" smtClean="0">
                <a:ln w="12700">
                  <a:solidFill>
                    <a:schemeClr val="bg1">
                      <a:alpha val="0"/>
                    </a:schemeClr>
                  </a:solidFill>
                  <a:prstDash val="solid"/>
                </a:ln>
              </a:rPr>
              <a:t>partner, </a:t>
            </a:r>
            <a:r>
              <a:rPr lang="en-US" dirty="0">
                <a:ln w="12700">
                  <a:solidFill>
                    <a:schemeClr val="bg1">
                      <a:alpha val="0"/>
                    </a:schemeClr>
                  </a:solidFill>
                  <a:prstDash val="solid"/>
                </a:ln>
              </a:rPr>
              <a:t>and customer inputs</a:t>
            </a:r>
          </a:p>
        </p:txBody>
      </p:sp>
      <p:sp>
        <p:nvSpPr>
          <p:cNvPr id="11" name="White to White Gradient, Drop Shadow"/>
          <p:cNvSpPr/>
          <p:nvPr/>
        </p:nvSpPr>
        <p:spPr>
          <a:xfrm>
            <a:off x="4636164" y="4950903"/>
            <a:ext cx="1225270" cy="895628"/>
          </a:xfrm>
          <a:prstGeom prst="rect">
            <a:avLst/>
          </a:prstGeom>
          <a:ln>
            <a:noFill/>
          </a:ln>
          <a:effectLst/>
          <a:scene3d>
            <a:camera prst="orthographicFront">
              <a:rot lat="0" lon="0" rev="0"/>
            </a:camera>
            <a:lightRig rig="glow" dir="t">
              <a:rot lat="0" lon="0" rev="4800000"/>
            </a:lightRig>
          </a:scene3d>
          <a:sp3d prstMaterial="matte">
            <a:bevelT w="127000" h="63500"/>
          </a:sp3d>
        </p:spPr>
        <p:txBody>
          <a:bodyPr wrap="square" lIns="32003" tIns="32003" rIns="32003" bIns="32003" anchor="ctr">
            <a:spAutoFit/>
          </a:bodyPr>
          <a:lstStyle/>
          <a:p>
            <a:pPr algn="ctr" defTabSz="768090"/>
            <a:r>
              <a:rPr lang="en-US" dirty="0">
                <a:ln>
                  <a:solidFill>
                    <a:schemeClr val="bg1">
                      <a:alpha val="0"/>
                    </a:schemeClr>
                  </a:solidFill>
                </a:ln>
              </a:rPr>
              <a:t>Top feature requests identified</a:t>
            </a:r>
          </a:p>
        </p:txBody>
      </p:sp>
      <p:sp>
        <p:nvSpPr>
          <p:cNvPr id="12" name="White to White Gradient, Drop Shadow"/>
          <p:cNvSpPr/>
          <p:nvPr/>
        </p:nvSpPr>
        <p:spPr>
          <a:xfrm>
            <a:off x="2454649" y="3962027"/>
            <a:ext cx="1398970" cy="1449626"/>
          </a:xfrm>
          <a:prstGeom prst="rect">
            <a:avLst/>
          </a:prstGeom>
          <a:ln>
            <a:noFill/>
          </a:ln>
          <a:effectLst/>
          <a:scene3d>
            <a:camera prst="orthographicFront">
              <a:rot lat="0" lon="0" rev="0"/>
            </a:camera>
            <a:lightRig rig="glow" dir="t">
              <a:rot lat="0" lon="0" rev="4800000"/>
            </a:lightRig>
          </a:scene3d>
          <a:sp3d prstMaterial="matte">
            <a:bevelT w="127000" h="63500"/>
          </a:sp3d>
        </p:spPr>
        <p:txBody>
          <a:bodyPr wrap="square" lIns="32003" tIns="32003" rIns="32003" bIns="32003" anchor="ctr">
            <a:spAutoFit/>
          </a:bodyPr>
          <a:lstStyle/>
          <a:p>
            <a:pPr algn="ctr" defTabSz="768090"/>
            <a:r>
              <a:rPr lang="en-US" dirty="0">
                <a:ln>
                  <a:solidFill>
                    <a:schemeClr val="bg1">
                      <a:alpha val="0"/>
                    </a:schemeClr>
                  </a:solidFill>
                </a:ln>
              </a:rPr>
              <a:t>6-8 </a:t>
            </a:r>
            <a:r>
              <a:rPr lang="en-US" dirty="0" smtClean="0">
                <a:ln>
                  <a:solidFill>
                    <a:schemeClr val="bg1">
                      <a:alpha val="0"/>
                    </a:schemeClr>
                  </a:solidFill>
                </a:ln>
              </a:rPr>
              <a:t>weeks </a:t>
            </a:r>
            <a:r>
              <a:rPr lang="en-US" dirty="0">
                <a:ln>
                  <a:solidFill>
                    <a:schemeClr val="bg1">
                      <a:alpha val="0"/>
                    </a:schemeClr>
                  </a:solidFill>
                </a:ln>
              </a:rPr>
              <a:t>f</a:t>
            </a:r>
            <a:r>
              <a:rPr lang="en-US" dirty="0" smtClean="0">
                <a:ln>
                  <a:solidFill>
                    <a:schemeClr val="bg1">
                      <a:alpha val="0"/>
                    </a:schemeClr>
                  </a:solidFill>
                </a:ln>
              </a:rPr>
              <a:t>eature </a:t>
            </a:r>
            <a:r>
              <a:rPr lang="en-US" dirty="0">
                <a:ln>
                  <a:solidFill>
                    <a:schemeClr val="bg1">
                      <a:alpha val="0"/>
                    </a:schemeClr>
                  </a:solidFill>
                </a:ln>
              </a:rPr>
              <a:t>prioritization and dev. sprints</a:t>
            </a:r>
          </a:p>
        </p:txBody>
      </p:sp>
      <p:sp>
        <p:nvSpPr>
          <p:cNvPr id="13" name="White to White Gradient, Drop Shadow"/>
          <p:cNvSpPr/>
          <p:nvPr/>
        </p:nvSpPr>
        <p:spPr>
          <a:xfrm>
            <a:off x="2949541" y="3465703"/>
            <a:ext cx="3306436" cy="409963"/>
          </a:xfrm>
          <a:prstGeom prst="rect">
            <a:avLst/>
          </a:prstGeom>
          <a:ln>
            <a:noFill/>
          </a:ln>
          <a:effectLst/>
          <a:scene3d>
            <a:camera prst="orthographicFront">
              <a:rot lat="0" lon="0" rev="0"/>
            </a:camera>
            <a:lightRig rig="glow" dir="t">
              <a:rot lat="0" lon="0" rev="4800000"/>
            </a:lightRig>
          </a:scene3d>
          <a:sp3d prstMaterial="matte">
            <a:bevelT w="127000" h="63500"/>
          </a:sp3d>
        </p:spPr>
        <p:txBody>
          <a:bodyPr wrap="none" lIns="76812" tIns="38407" rIns="76812" bIns="38407" anchor="ctr">
            <a:spAutoFit/>
          </a:bodyPr>
          <a:lstStyle/>
          <a:p>
            <a:pPr algn="ctr" fontAlgn="base">
              <a:lnSpc>
                <a:spcPct val="90000"/>
              </a:lnSpc>
              <a:spcBef>
                <a:spcPct val="0"/>
              </a:spcBef>
              <a:spcAft>
                <a:spcPct val="0"/>
              </a:spcAft>
            </a:pPr>
            <a:r>
              <a:rPr lang="en-US" sz="2400" b="1" i="1" dirty="0">
                <a:ln w="10541" cmpd="sng">
                  <a:solidFill>
                    <a:schemeClr val="bg1">
                      <a:alpha val="0"/>
                    </a:schemeClr>
                  </a:solidFill>
                  <a:prstDash val="solid"/>
                </a:ln>
              </a:rPr>
              <a:t>Rhythm of the Service</a:t>
            </a:r>
            <a:endParaRPr lang="en-US" sz="2400" i="1" dirty="0">
              <a:ln w="10541" cmpd="sng">
                <a:solidFill>
                  <a:schemeClr val="bg1">
                    <a:alpha val="0"/>
                  </a:schemeClr>
                </a:solidFill>
                <a:prstDash val="solid"/>
              </a:ln>
            </a:endParaRPr>
          </a:p>
        </p:txBody>
      </p:sp>
    </p:spTree>
    <p:extLst>
      <p:ext uri="{BB962C8B-B14F-4D97-AF65-F5344CB8AC3E}">
        <p14:creationId xmlns:p14="http://schemas.microsoft.com/office/powerpoint/2010/main" val="3666109421"/>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89" y="353439"/>
            <a:ext cx="8550914" cy="444500"/>
          </a:xfrm>
        </p:spPr>
        <p:txBody>
          <a:bodyPr/>
          <a:lstStyle/>
          <a:p>
            <a:r>
              <a:rPr lang="en-US" dirty="0" smtClean="0"/>
              <a:t>Microsoft Office 365 Value</a:t>
            </a:r>
            <a:endParaRPr lang="en-US" dirty="0"/>
          </a:p>
        </p:txBody>
      </p:sp>
      <p:grpSp>
        <p:nvGrpSpPr>
          <p:cNvPr id="4" name="Best Productivity Tab"/>
          <p:cNvGrpSpPr/>
          <p:nvPr/>
        </p:nvGrpSpPr>
        <p:grpSpPr>
          <a:xfrm>
            <a:off x="587719" y="2047169"/>
            <a:ext cx="1526971" cy="2823636"/>
            <a:chOff x="633048" y="1380701"/>
            <a:chExt cx="2100760" cy="3884674"/>
          </a:xfrm>
        </p:grpSpPr>
        <p:grpSp>
          <p:nvGrpSpPr>
            <p:cNvPr id="5" name="Group 4"/>
            <p:cNvGrpSpPr/>
            <p:nvPr/>
          </p:nvGrpSpPr>
          <p:grpSpPr>
            <a:xfrm>
              <a:off x="633048" y="1380701"/>
              <a:ext cx="2100760" cy="3884674"/>
              <a:chOff x="633048" y="1380701"/>
              <a:chExt cx="2100760" cy="3884674"/>
            </a:xfrm>
          </p:grpSpPr>
          <p:sp>
            <p:nvSpPr>
              <p:cNvPr id="7" name="Rounded Rectangle 6"/>
              <p:cNvSpPr/>
              <p:nvPr/>
            </p:nvSpPr>
            <p:spPr>
              <a:xfrm>
                <a:off x="633048" y="1380701"/>
                <a:ext cx="2087312" cy="3870607"/>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Segoe UI"/>
                  <a:ea typeface="+mn-ea"/>
                  <a:cs typeface="+mn-cs"/>
                </a:endParaRPr>
              </a:p>
            </p:txBody>
          </p:sp>
          <p:sp>
            <p:nvSpPr>
              <p:cNvPr id="8" name="Freeform 5"/>
              <p:cNvSpPr>
                <a:spLocks/>
              </p:cNvSpPr>
              <p:nvPr/>
            </p:nvSpPr>
            <p:spPr bwMode="auto">
              <a:xfrm>
                <a:off x="732655" y="3916260"/>
                <a:ext cx="1901538" cy="1349115"/>
              </a:xfrm>
              <a:prstGeom prst="rect">
                <a:avLst/>
              </a:prstGeom>
              <a:gradFill>
                <a:gsLst>
                  <a:gs pos="0">
                    <a:schemeClr val="accent1">
                      <a:tint val="66000"/>
                      <a:satMod val="160000"/>
                      <a:alpha val="0"/>
                    </a:schemeClr>
                  </a:gs>
                  <a:gs pos="100000">
                    <a:schemeClr val="tx1">
                      <a:lumMod val="50000"/>
                      <a:lumOff val="50000"/>
                      <a:alpha val="39000"/>
                    </a:schemeClr>
                  </a:gs>
                </a:gsLst>
                <a:lin ang="5400000" scaled="0"/>
              </a:gradFill>
              <a:ln>
                <a:noFill/>
              </a:ln>
              <a:effec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633558" y="1487642"/>
                <a:ext cx="2100250" cy="1630205"/>
              </a:xfrm>
              <a:prstGeom prst="rect">
                <a:avLst/>
              </a:prstGeom>
            </p:spPr>
            <p:txBody>
              <a:bodyPr wrap="square">
                <a:spAutoFit/>
              </a:bodyPr>
              <a:lstStyle/>
              <a:p>
                <a:pPr algn="ctr"/>
                <a:r>
                  <a:rPr lang="en-US" sz="1400" dirty="0" smtClean="0">
                    <a:solidFill>
                      <a:srgbClr val="EE7816">
                        <a:alpha val="99000"/>
                      </a:srgbClr>
                    </a:solidFill>
                    <a:latin typeface="Segoe UI Semibold" pitchFamily="34" charset="0"/>
                  </a:rPr>
                  <a:t>BEST PRODUCTIVITY EXPERIENCE</a:t>
                </a:r>
              </a:p>
              <a:p>
                <a:pPr algn="ctr">
                  <a:spcBef>
                    <a:spcPts val="600"/>
                  </a:spcBef>
                </a:pPr>
                <a:r>
                  <a:rPr lang="en-US" sz="1200" dirty="0">
                    <a:solidFill>
                      <a:schemeClr val="tx2">
                        <a:lumMod val="50000"/>
                        <a:alpha val="99000"/>
                      </a:schemeClr>
                    </a:solidFill>
                  </a:rPr>
                  <a:t>Work together, smarter</a:t>
                </a:r>
              </a:p>
            </p:txBody>
          </p:sp>
          <p:cxnSp>
            <p:nvCxnSpPr>
              <p:cNvPr id="10" name="Straight Connector 9"/>
              <p:cNvCxnSpPr/>
              <p:nvPr/>
            </p:nvCxnSpPr>
            <p:spPr>
              <a:xfrm>
                <a:off x="817455" y="3194442"/>
                <a:ext cx="1758936"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875" r="20765"/>
            <a:stretch/>
          </p:blipFill>
          <p:spPr>
            <a:xfrm>
              <a:off x="633048" y="3316004"/>
              <a:ext cx="2087312" cy="1923061"/>
            </a:xfrm>
            <a:prstGeom prst="rect">
              <a:avLst/>
            </a:prstGeom>
          </p:spPr>
        </p:pic>
      </p:grpSp>
      <p:sp>
        <p:nvSpPr>
          <p:cNvPr id="11" name="Rounded Rectangle 10"/>
          <p:cNvSpPr/>
          <p:nvPr/>
        </p:nvSpPr>
        <p:spPr bwMode="auto">
          <a:xfrm>
            <a:off x="489977" y="1925762"/>
            <a:ext cx="8098455" cy="3105788"/>
          </a:xfrm>
          <a:prstGeom prst="roundRect">
            <a:avLst>
              <a:gd name="adj" fmla="val 1305"/>
            </a:avLst>
          </a:prstGeom>
          <a:noFill/>
          <a:ln w="9525" cap="flat" cmpd="sng" algn="ctr">
            <a:solidFill>
              <a:schemeClr val="tx2">
                <a:lumMod val="40000"/>
                <a:lumOff val="60000"/>
              </a:schemeClr>
            </a:solidFill>
            <a:prstDash val="sysDash"/>
          </a:ln>
          <a:effectLst/>
        </p:spPr>
        <p:txBody>
          <a:bodyPr rtlCol="0" anchor="ctr"/>
          <a:lstStyle/>
          <a:p>
            <a:pPr algn="ctr" defTabSz="914400"/>
            <a:endParaRPr lang="en-US" kern="0" dirty="0">
              <a:solidFill>
                <a:sysClr val="window" lastClr="FFFFFF"/>
              </a:solidFill>
              <a:latin typeface="Segoe UI"/>
            </a:endParaRPr>
          </a:p>
        </p:txBody>
      </p:sp>
      <p:grpSp>
        <p:nvGrpSpPr>
          <p:cNvPr id="12" name="Access Anywhere Tab"/>
          <p:cNvGrpSpPr/>
          <p:nvPr/>
        </p:nvGrpSpPr>
        <p:grpSpPr>
          <a:xfrm>
            <a:off x="2181907" y="2047169"/>
            <a:ext cx="1517198" cy="2813411"/>
            <a:chOff x="2826284" y="1380701"/>
            <a:chExt cx="2087315" cy="3870607"/>
          </a:xfrm>
        </p:grpSpPr>
        <p:sp>
          <p:nvSpPr>
            <p:cNvPr id="13" name="Rounded Rectangle 12"/>
            <p:cNvSpPr/>
            <p:nvPr/>
          </p:nvSpPr>
          <p:spPr>
            <a:xfrm>
              <a:off x="2826284" y="1380701"/>
              <a:ext cx="2087312" cy="3870607"/>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algn="ctr" defTabSz="914400"/>
              <a:endParaRPr lang="en-US" kern="0" dirty="0">
                <a:solidFill>
                  <a:sysClr val="window" lastClr="FFFFFF"/>
                </a:solidFill>
                <a:latin typeface="Segoe UI"/>
              </a:endParaRPr>
            </a:p>
          </p:txBody>
        </p:sp>
        <p:sp>
          <p:nvSpPr>
            <p:cNvPr id="14" name="Freeform 5"/>
            <p:cNvSpPr>
              <a:spLocks/>
            </p:cNvSpPr>
            <p:nvPr/>
          </p:nvSpPr>
          <p:spPr bwMode="auto">
            <a:xfrm>
              <a:off x="2826284" y="3902192"/>
              <a:ext cx="2087311" cy="1349115"/>
            </a:xfrm>
            <a:prstGeom prst="rect">
              <a:avLst/>
            </a:prstGeom>
            <a:gradFill>
              <a:gsLst>
                <a:gs pos="0">
                  <a:schemeClr val="accent1">
                    <a:tint val="66000"/>
                    <a:satMod val="160000"/>
                    <a:alpha val="0"/>
                  </a:schemeClr>
                </a:gs>
                <a:gs pos="100000">
                  <a:schemeClr val="tx1">
                    <a:lumMod val="50000"/>
                    <a:lumOff val="50000"/>
                    <a:alpha val="39000"/>
                  </a:schemeClr>
                </a:gs>
              </a:gsLst>
              <a:lin ang="5400000" scaled="0"/>
            </a:gradFill>
            <a:ln>
              <a:noFill/>
            </a:ln>
            <a:effectLst/>
          </p:spPr>
          <p:txBody>
            <a:bodyPr vert="horz" wrap="square" lIns="91440" tIns="45720" rIns="91440" bIns="45720" numCol="1" anchor="t" anchorCtr="0" compatLnSpc="1">
              <a:prstTxWarp prst="textNoShape">
                <a:avLst/>
              </a:prstTxWarp>
            </a:bodyPr>
            <a:lstStyle/>
            <a:p>
              <a:endParaRPr lang="en-US" dirty="0"/>
            </a:p>
          </p:txBody>
        </p:sp>
        <p:sp>
          <p:nvSpPr>
            <p:cNvPr id="15" name="Rectangle 14"/>
            <p:cNvSpPr/>
            <p:nvPr/>
          </p:nvSpPr>
          <p:spPr>
            <a:xfrm>
              <a:off x="2826285" y="1676797"/>
              <a:ext cx="2087314" cy="1439661"/>
            </a:xfrm>
            <a:prstGeom prst="rect">
              <a:avLst/>
            </a:prstGeom>
          </p:spPr>
          <p:txBody>
            <a:bodyPr wrap="square">
              <a:spAutoFit/>
            </a:bodyPr>
            <a:lstStyle/>
            <a:p>
              <a:pPr algn="ctr"/>
              <a:r>
                <a:rPr lang="en-US" sz="1400" dirty="0" smtClean="0">
                  <a:solidFill>
                    <a:srgbClr val="EE7816">
                      <a:alpha val="99000"/>
                    </a:srgbClr>
                  </a:solidFill>
                  <a:latin typeface="Segoe UI Semibold" pitchFamily="34" charset="0"/>
                </a:rPr>
                <a:t>ACCESS </a:t>
              </a:r>
              <a:br>
                <a:rPr lang="en-US" sz="1400" dirty="0" smtClean="0">
                  <a:solidFill>
                    <a:srgbClr val="EE7816">
                      <a:alpha val="99000"/>
                    </a:srgbClr>
                  </a:solidFill>
                  <a:latin typeface="Segoe UI Semibold" pitchFamily="34" charset="0"/>
                </a:rPr>
              </a:br>
              <a:r>
                <a:rPr lang="en-US" sz="1400" dirty="0" smtClean="0">
                  <a:solidFill>
                    <a:srgbClr val="EE7816">
                      <a:alpha val="99000"/>
                    </a:srgbClr>
                  </a:solidFill>
                  <a:latin typeface="Segoe UI Semibold" pitchFamily="34" charset="0"/>
                </a:rPr>
                <a:t>ANYWHERE*</a:t>
              </a:r>
            </a:p>
            <a:p>
              <a:pPr algn="ctr"/>
              <a:endParaRPr lang="en-US" sz="500" dirty="0" smtClean="0">
                <a:solidFill>
                  <a:srgbClr val="EE7816">
                    <a:alpha val="99000"/>
                  </a:srgbClr>
                </a:solidFill>
                <a:latin typeface="Segoe UI Semibold" pitchFamily="34" charset="0"/>
              </a:endParaRPr>
            </a:p>
            <a:p>
              <a:pPr lvl="0" algn="ctr">
                <a:spcBef>
                  <a:spcPts val="600"/>
                </a:spcBef>
              </a:pPr>
              <a:r>
                <a:rPr lang="en-US" sz="1200" dirty="0" smtClean="0">
                  <a:solidFill>
                    <a:srgbClr val="595959">
                      <a:lumMod val="50000"/>
                      <a:alpha val="99000"/>
                    </a:srgbClr>
                  </a:solidFill>
                </a:rPr>
                <a:t>Solve problems</a:t>
              </a:r>
              <a:br>
                <a:rPr lang="en-US" sz="1200" dirty="0" smtClean="0">
                  <a:solidFill>
                    <a:srgbClr val="595959">
                      <a:lumMod val="50000"/>
                      <a:alpha val="99000"/>
                    </a:srgbClr>
                  </a:solidFill>
                </a:rPr>
              </a:br>
              <a:r>
                <a:rPr lang="en-US" sz="1200" dirty="0" smtClean="0">
                  <a:solidFill>
                    <a:srgbClr val="595959">
                      <a:lumMod val="50000"/>
                      <a:alpha val="99000"/>
                    </a:srgbClr>
                  </a:solidFill>
                </a:rPr>
                <a:t>from more places</a:t>
              </a:r>
              <a:endParaRPr lang="en-US" sz="1600" dirty="0" smtClean="0">
                <a:solidFill>
                  <a:srgbClr val="EE7816">
                    <a:alpha val="99000"/>
                  </a:srgbClr>
                </a:solidFill>
                <a:latin typeface="Segoe UI Semibold" pitchFamily="34" charset="0"/>
              </a:endParaRPr>
            </a:p>
          </p:txBody>
        </p:sp>
        <p:grpSp>
          <p:nvGrpSpPr>
            <p:cNvPr id="16" name="Group 15"/>
            <p:cNvGrpSpPr/>
            <p:nvPr/>
          </p:nvGrpSpPr>
          <p:grpSpPr>
            <a:xfrm>
              <a:off x="2993842" y="3476194"/>
              <a:ext cx="1830758" cy="1741620"/>
              <a:chOff x="1089435" y="1767472"/>
              <a:chExt cx="4544743" cy="4026473"/>
            </a:xfrm>
          </p:grpSpPr>
          <p:pic>
            <p:nvPicPr>
              <p:cNvPr id="18" name="Picture 17"/>
              <p:cNvPicPr>
                <a:picLocks noChangeAspect="1" noChangeArrowheads="1"/>
              </p:cNvPicPr>
              <p:nvPr/>
            </p:nvPicPr>
            <p:blipFill>
              <a:blip r:embed="rId4"/>
              <a:stretch>
                <a:fillRect/>
              </a:stretch>
            </p:blipFill>
            <p:spPr bwMode="auto">
              <a:xfrm>
                <a:off x="1463068" y="1767472"/>
                <a:ext cx="3586978" cy="2012997"/>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descr="HTC Touch Diamond 2 - Windows Mobile 6.5 screen.png"/>
              <p:cNvPicPr>
                <a:picLocks noChangeAspect="1"/>
              </p:cNvPicPr>
              <p:nvPr/>
            </p:nvPicPr>
            <p:blipFill>
              <a:blip r:embed="rId5"/>
              <a:stretch>
                <a:fillRect/>
              </a:stretch>
            </p:blipFill>
            <p:spPr>
              <a:xfrm>
                <a:off x="1089435" y="2784866"/>
                <a:ext cx="808030" cy="1811735"/>
              </a:xfrm>
              <a:prstGeom prst="rect">
                <a:avLst/>
              </a:prstGeom>
              <a:noFill/>
              <a:ln>
                <a:noFill/>
              </a:ln>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9744" y="2950801"/>
                <a:ext cx="1824434" cy="2843144"/>
              </a:xfrm>
              <a:prstGeom prst="rect">
                <a:avLst/>
              </a:prstGeom>
              <a:noFill/>
              <a:ln>
                <a:noFill/>
              </a:ln>
              <a:effectLst/>
            </p:spPr>
          </p:pic>
        </p:grpSp>
        <p:cxnSp>
          <p:nvCxnSpPr>
            <p:cNvPr id="17" name="Straight Connector 16"/>
            <p:cNvCxnSpPr/>
            <p:nvPr/>
          </p:nvCxnSpPr>
          <p:spPr>
            <a:xfrm>
              <a:off x="3031395" y="3194442"/>
              <a:ext cx="1758938"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Works Know Tab"/>
          <p:cNvGrpSpPr/>
          <p:nvPr/>
        </p:nvGrpSpPr>
        <p:grpSpPr>
          <a:xfrm>
            <a:off x="3789744" y="2047169"/>
            <a:ext cx="1517197" cy="2813411"/>
            <a:chOff x="5019521" y="1380701"/>
            <a:chExt cx="2087314" cy="3870607"/>
          </a:xfrm>
        </p:grpSpPr>
        <p:sp>
          <p:nvSpPr>
            <p:cNvPr id="22" name="Rounded Rectangle 21"/>
            <p:cNvSpPr/>
            <p:nvPr/>
          </p:nvSpPr>
          <p:spPr>
            <a:xfrm>
              <a:off x="5019521" y="1380701"/>
              <a:ext cx="2087312" cy="3870607"/>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algn="ctr" defTabSz="914400"/>
              <a:endParaRPr lang="en-US" kern="0" dirty="0">
                <a:solidFill>
                  <a:sysClr val="window" lastClr="FFFFFF"/>
                </a:solidFill>
                <a:latin typeface="Segoe UI"/>
              </a:endParaRPr>
            </a:p>
          </p:txBody>
        </p:sp>
        <p:sp>
          <p:nvSpPr>
            <p:cNvPr id="23" name="Freeform 5"/>
            <p:cNvSpPr>
              <a:spLocks/>
            </p:cNvSpPr>
            <p:nvPr/>
          </p:nvSpPr>
          <p:spPr bwMode="auto">
            <a:xfrm>
              <a:off x="5033162" y="3902192"/>
              <a:ext cx="2073673" cy="1349115"/>
            </a:xfrm>
            <a:prstGeom prst="rect">
              <a:avLst/>
            </a:prstGeom>
            <a:gradFill>
              <a:gsLst>
                <a:gs pos="0">
                  <a:schemeClr val="accent1">
                    <a:tint val="66000"/>
                    <a:satMod val="160000"/>
                    <a:alpha val="0"/>
                  </a:schemeClr>
                </a:gs>
                <a:gs pos="100000">
                  <a:schemeClr val="tx1">
                    <a:lumMod val="50000"/>
                    <a:lumOff val="50000"/>
                    <a:alpha val="39000"/>
                  </a:schemeClr>
                </a:gs>
              </a:gsLst>
              <a:lin ang="5400000" scaled="0"/>
            </a:gradFill>
            <a:ln>
              <a:noFill/>
            </a:ln>
            <a:effectLst/>
          </p:spPr>
          <p:txBody>
            <a:bodyPr vert="horz" wrap="square" lIns="91440" tIns="45720" rIns="91440" bIns="45720" numCol="1" anchor="t" anchorCtr="0" compatLnSpc="1">
              <a:prstTxWarp prst="textNoShape">
                <a:avLst/>
              </a:prstTxWarp>
            </a:bodyPr>
            <a:lstStyle/>
            <a:p>
              <a:endParaRPr lang="en-US" dirty="0"/>
            </a:p>
          </p:txBody>
        </p:sp>
        <p:sp>
          <p:nvSpPr>
            <p:cNvPr id="24" name="Rectangle 23"/>
            <p:cNvSpPr/>
            <p:nvPr/>
          </p:nvSpPr>
          <p:spPr>
            <a:xfrm>
              <a:off x="5033160" y="1487642"/>
              <a:ext cx="2073675" cy="1376147"/>
            </a:xfrm>
            <a:prstGeom prst="rect">
              <a:avLst/>
            </a:prstGeom>
          </p:spPr>
          <p:txBody>
            <a:bodyPr wrap="square">
              <a:spAutoFit/>
            </a:bodyPr>
            <a:lstStyle/>
            <a:p>
              <a:pPr algn="ctr"/>
              <a:r>
                <a:rPr lang="en-US" sz="1400" dirty="0" smtClean="0">
                  <a:solidFill>
                    <a:srgbClr val="EE7816">
                      <a:alpha val="99000"/>
                    </a:srgbClr>
                  </a:solidFill>
                  <a:latin typeface="Segoe UI Semibold" pitchFamily="34" charset="0"/>
                </a:rPr>
                <a:t>WORKS WITH </a:t>
              </a:r>
              <a:br>
                <a:rPr lang="en-US" sz="1400" dirty="0" smtClean="0">
                  <a:solidFill>
                    <a:srgbClr val="EE7816">
                      <a:alpha val="99000"/>
                    </a:srgbClr>
                  </a:solidFill>
                  <a:latin typeface="Segoe UI Semibold" pitchFamily="34" charset="0"/>
                </a:rPr>
              </a:br>
              <a:r>
                <a:rPr lang="en-US" sz="1400" dirty="0" smtClean="0">
                  <a:solidFill>
                    <a:srgbClr val="EE7816">
                      <a:alpha val="99000"/>
                    </a:srgbClr>
                  </a:solidFill>
                  <a:latin typeface="Segoe UI Semibold" pitchFamily="34" charset="0"/>
                </a:rPr>
                <a:t>WHAT YOU KNOW</a:t>
              </a:r>
            </a:p>
            <a:p>
              <a:pPr lvl="0" algn="ctr">
                <a:spcBef>
                  <a:spcPts val="600"/>
                </a:spcBef>
              </a:pPr>
              <a:r>
                <a:rPr lang="en-US" sz="1200" dirty="0" smtClean="0">
                  <a:solidFill>
                    <a:srgbClr val="595959">
                      <a:lumMod val="50000"/>
                      <a:alpha val="99000"/>
                    </a:srgbClr>
                  </a:solidFill>
                </a:rPr>
                <a:t>Familiar tools</a:t>
              </a:r>
              <a:endParaRPr lang="en-US" sz="1600" dirty="0" smtClean="0">
                <a:solidFill>
                  <a:srgbClr val="EE7816">
                    <a:alpha val="99000"/>
                  </a:srgbClr>
                </a:solidFill>
                <a:latin typeface="Segoe UI Semibold" pitchFamily="34" charset="0"/>
              </a:endParaRPr>
            </a:p>
          </p:txBody>
        </p:sp>
        <p:grpSp>
          <p:nvGrpSpPr>
            <p:cNvPr id="25" name="Group 24"/>
            <p:cNvGrpSpPr/>
            <p:nvPr/>
          </p:nvGrpSpPr>
          <p:grpSpPr>
            <a:xfrm>
              <a:off x="5130955" y="3495206"/>
              <a:ext cx="1819633" cy="1125995"/>
              <a:chOff x="4755675" y="1940703"/>
              <a:chExt cx="2115212" cy="1308899"/>
            </a:xfrm>
          </p:grpSpPr>
          <p:pic>
            <p:nvPicPr>
              <p:cNvPr id="27" name="Picture 10" descr="\\cmcreate\brandteam\EPRO\TRANSFER\ppt\Word2010_25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9334" y="1940705"/>
                <a:ext cx="571770" cy="57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2" descr="\\cmcreate\brandteam\EPRO\TRANSFER\ppt\Excel2010_25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1426" y="1940705"/>
                <a:ext cx="571770" cy="57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6" descr="\\cmcreate\brandteam\EPRO\TRANSFER\ppt\PowerPoint2010_25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7023" y="2621531"/>
                <a:ext cx="571770" cy="57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cmcreate\brandteam\EPRO\TRANSFER\ppt\Outlook2010_256.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7244" y="1940703"/>
                <a:ext cx="571768" cy="57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4" descr="\\cmcreate\brandteam\EPRO\TRANSFER\ppt\OneNote2010_25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99117" y="2621531"/>
                <a:ext cx="571770" cy="57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755675" y="2593661"/>
                <a:ext cx="709742" cy="65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6" name="Straight Connector 25"/>
            <p:cNvCxnSpPr/>
            <p:nvPr/>
          </p:nvCxnSpPr>
          <p:spPr>
            <a:xfrm>
              <a:off x="5189914" y="3194442"/>
              <a:ext cx="1758938"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Robust Tab"/>
          <p:cNvGrpSpPr/>
          <p:nvPr/>
        </p:nvGrpSpPr>
        <p:grpSpPr>
          <a:xfrm>
            <a:off x="5383932" y="2047169"/>
            <a:ext cx="1517196" cy="2813411"/>
            <a:chOff x="7212757" y="1380701"/>
            <a:chExt cx="2087313" cy="3870607"/>
          </a:xfrm>
        </p:grpSpPr>
        <p:sp>
          <p:nvSpPr>
            <p:cNvPr id="34" name="Rounded Rectangle 33"/>
            <p:cNvSpPr/>
            <p:nvPr/>
          </p:nvSpPr>
          <p:spPr>
            <a:xfrm>
              <a:off x="7212757" y="1380701"/>
              <a:ext cx="2087312" cy="3870607"/>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algn="ctr" defTabSz="914400"/>
              <a:endParaRPr lang="en-US" kern="0" dirty="0">
                <a:solidFill>
                  <a:sysClr val="window" lastClr="FFFFFF"/>
                </a:solidFill>
                <a:latin typeface="Segoe UI"/>
              </a:endParaRPr>
            </a:p>
          </p:txBody>
        </p:sp>
        <p:sp>
          <p:nvSpPr>
            <p:cNvPr id="35" name="Freeform 5"/>
            <p:cNvSpPr>
              <a:spLocks/>
            </p:cNvSpPr>
            <p:nvPr/>
          </p:nvSpPr>
          <p:spPr bwMode="auto">
            <a:xfrm>
              <a:off x="7212758" y="3902192"/>
              <a:ext cx="2087309" cy="1349115"/>
            </a:xfrm>
            <a:prstGeom prst="rect">
              <a:avLst/>
            </a:prstGeom>
            <a:gradFill>
              <a:gsLst>
                <a:gs pos="0">
                  <a:schemeClr val="accent1">
                    <a:tint val="66000"/>
                    <a:satMod val="160000"/>
                    <a:alpha val="0"/>
                  </a:schemeClr>
                </a:gs>
                <a:gs pos="100000">
                  <a:schemeClr val="tx1">
                    <a:lumMod val="50000"/>
                    <a:lumOff val="50000"/>
                    <a:alpha val="39000"/>
                  </a:schemeClr>
                </a:gs>
              </a:gsLst>
              <a:lin ang="5400000" scaled="0"/>
            </a:gradFill>
            <a:ln>
              <a:noFill/>
            </a:ln>
            <a:effectLst/>
          </p:spPr>
          <p:txBody>
            <a:bodyPr vert="horz" wrap="square" lIns="91440" tIns="45720" rIns="91440" bIns="45720" numCol="1" anchor="t" anchorCtr="0" compatLnSpc="1">
              <a:prstTxWarp prst="textNoShape">
                <a:avLst/>
              </a:prstTxWarp>
            </a:bodyPr>
            <a:lstStyle/>
            <a:p>
              <a:endParaRPr lang="en-US" dirty="0"/>
            </a:p>
          </p:txBody>
        </p:sp>
        <p:pic>
          <p:nvPicPr>
            <p:cNvPr id="36" name="small EDC" descr="new-data-center-photo.png"/>
            <p:cNvPicPr>
              <a:picLocks noChangeAspect="1"/>
            </p:cNvPicPr>
            <p:nvPr/>
          </p:nvPicPr>
          <p:blipFill>
            <a:blip r:embed="rId13" cstate="screen"/>
            <a:stretch>
              <a:fillRect/>
            </a:stretch>
          </p:blipFill>
          <p:spPr>
            <a:xfrm flipH="1">
              <a:off x="7312800" y="3495208"/>
              <a:ext cx="1797485" cy="1483742"/>
            </a:xfrm>
            <a:prstGeom prst="rect">
              <a:avLst/>
            </a:prstGeom>
            <a:noFill/>
            <a:ln>
              <a:noFill/>
            </a:ln>
          </p:spPr>
        </p:pic>
        <p:pic>
          <p:nvPicPr>
            <p:cNvPr id="37" name="Pictur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01394" y="3433243"/>
              <a:ext cx="781890" cy="1318945"/>
            </a:xfrm>
            <a:prstGeom prst="rect">
              <a:avLst/>
            </a:prstGeom>
          </p:spPr>
        </p:pic>
        <p:sp>
          <p:nvSpPr>
            <p:cNvPr id="38" name="Rectangle 37"/>
            <p:cNvSpPr/>
            <p:nvPr/>
          </p:nvSpPr>
          <p:spPr>
            <a:xfrm>
              <a:off x="7212758" y="1487642"/>
              <a:ext cx="2087312" cy="1630205"/>
            </a:xfrm>
            <a:prstGeom prst="rect">
              <a:avLst/>
            </a:prstGeom>
          </p:spPr>
          <p:txBody>
            <a:bodyPr wrap="square">
              <a:spAutoFit/>
            </a:bodyPr>
            <a:lstStyle/>
            <a:p>
              <a:pPr algn="ctr"/>
              <a:r>
                <a:rPr lang="en-US" sz="1400" dirty="0" smtClean="0">
                  <a:solidFill>
                    <a:srgbClr val="EE7816">
                      <a:alpha val="99000"/>
                    </a:srgbClr>
                  </a:solidFill>
                  <a:latin typeface="Segoe UI Semibold" pitchFamily="34" charset="0"/>
                </a:rPr>
                <a:t>ROBUST SECURITY AND RELIABILITY</a:t>
              </a:r>
            </a:p>
            <a:p>
              <a:pPr lvl="0" algn="ctr">
                <a:spcBef>
                  <a:spcPts val="600"/>
                </a:spcBef>
              </a:pPr>
              <a:r>
                <a:rPr lang="en-US" sz="1200" dirty="0" smtClean="0">
                  <a:solidFill>
                    <a:srgbClr val="595959">
                      <a:lumMod val="50000"/>
                      <a:alpha val="99000"/>
                    </a:srgbClr>
                  </a:solidFill>
                </a:rPr>
                <a:t>99.9% uptime. </a:t>
              </a:r>
              <a:br>
                <a:rPr lang="en-US" sz="1200" dirty="0" smtClean="0">
                  <a:solidFill>
                    <a:srgbClr val="595959">
                      <a:lumMod val="50000"/>
                      <a:alpha val="99000"/>
                    </a:srgbClr>
                  </a:solidFill>
                </a:rPr>
              </a:br>
              <a:r>
                <a:rPr lang="en-US" sz="1200" dirty="0" smtClean="0">
                  <a:solidFill>
                    <a:srgbClr val="595959">
                      <a:lumMod val="50000"/>
                      <a:alpha val="99000"/>
                    </a:srgbClr>
                  </a:solidFill>
                </a:rPr>
                <a:t>Guaranteed.</a:t>
              </a:r>
              <a:endParaRPr lang="en-US" sz="1600" dirty="0" smtClean="0">
                <a:solidFill>
                  <a:srgbClr val="EE7816">
                    <a:alpha val="99000"/>
                  </a:srgbClr>
                </a:solidFill>
                <a:latin typeface="Segoe UI Semibold" pitchFamily="34" charset="0"/>
              </a:endParaRPr>
            </a:p>
          </p:txBody>
        </p:sp>
        <p:cxnSp>
          <p:nvCxnSpPr>
            <p:cNvPr id="39" name="Straight Connector 38"/>
            <p:cNvCxnSpPr/>
            <p:nvPr/>
          </p:nvCxnSpPr>
          <p:spPr>
            <a:xfrm>
              <a:off x="7370854" y="3194442"/>
              <a:ext cx="1758939"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40" name="IT Control Tab"/>
          <p:cNvGrpSpPr/>
          <p:nvPr/>
        </p:nvGrpSpPr>
        <p:grpSpPr>
          <a:xfrm>
            <a:off x="6978119" y="2047169"/>
            <a:ext cx="1517197" cy="2901051"/>
            <a:chOff x="9405992" y="1380701"/>
            <a:chExt cx="2087314" cy="3991179"/>
          </a:xfrm>
        </p:grpSpPr>
        <p:sp>
          <p:nvSpPr>
            <p:cNvPr id="41" name="Rounded Rectangle 40"/>
            <p:cNvSpPr/>
            <p:nvPr/>
          </p:nvSpPr>
          <p:spPr>
            <a:xfrm>
              <a:off x="9405992" y="1380701"/>
              <a:ext cx="2087312" cy="3870607"/>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algn="ctr" defTabSz="914400"/>
              <a:endParaRPr lang="en-US" kern="0" dirty="0">
                <a:solidFill>
                  <a:sysClr val="window" lastClr="FFFFFF"/>
                </a:solidFill>
                <a:latin typeface="Segoe UI"/>
              </a:endParaRPr>
            </a:p>
          </p:txBody>
        </p:sp>
        <p:sp>
          <p:nvSpPr>
            <p:cNvPr id="42" name="Freeform 5"/>
            <p:cNvSpPr>
              <a:spLocks/>
            </p:cNvSpPr>
            <p:nvPr/>
          </p:nvSpPr>
          <p:spPr bwMode="auto">
            <a:xfrm>
              <a:off x="9405993" y="3902192"/>
              <a:ext cx="2087311" cy="1349114"/>
            </a:xfrm>
            <a:prstGeom prst="rect">
              <a:avLst/>
            </a:prstGeom>
            <a:gradFill>
              <a:gsLst>
                <a:gs pos="0">
                  <a:schemeClr val="accent1">
                    <a:tint val="66000"/>
                    <a:satMod val="160000"/>
                    <a:alpha val="0"/>
                  </a:schemeClr>
                </a:gs>
                <a:gs pos="100000">
                  <a:schemeClr val="tx1">
                    <a:lumMod val="50000"/>
                    <a:lumOff val="50000"/>
                    <a:alpha val="39000"/>
                  </a:schemeClr>
                </a:gs>
              </a:gsLst>
              <a:lin ang="5400000" scaled="0"/>
            </a:gradFill>
            <a:ln>
              <a:noFill/>
            </a:ln>
            <a:effectLst/>
          </p:spPr>
          <p:txBody>
            <a:bodyPr vert="horz" wrap="square" lIns="91440" tIns="45720" rIns="91440" bIns="45720" numCol="1" anchor="t" anchorCtr="0" compatLnSpc="1">
              <a:prstTxWarp prst="textNoShape">
                <a:avLst/>
              </a:prstTxWarp>
            </a:bodyPr>
            <a:lstStyle/>
            <a:p>
              <a:endParaRPr lang="en-US" dirty="0"/>
            </a:p>
          </p:txBody>
        </p:sp>
        <p:sp>
          <p:nvSpPr>
            <p:cNvPr id="43" name="Rectangle 42"/>
            <p:cNvSpPr/>
            <p:nvPr/>
          </p:nvSpPr>
          <p:spPr>
            <a:xfrm>
              <a:off x="9405993" y="1487642"/>
              <a:ext cx="2087313" cy="1630205"/>
            </a:xfrm>
            <a:prstGeom prst="rect">
              <a:avLst/>
            </a:prstGeom>
          </p:spPr>
          <p:txBody>
            <a:bodyPr wrap="square">
              <a:spAutoFit/>
            </a:bodyPr>
            <a:lstStyle/>
            <a:p>
              <a:pPr algn="ctr"/>
              <a:r>
                <a:rPr lang="en-US" sz="1400" dirty="0" smtClean="0">
                  <a:solidFill>
                    <a:srgbClr val="EE7816">
                      <a:alpha val="99000"/>
                    </a:srgbClr>
                  </a:solidFill>
                  <a:latin typeface="Segoe UI Semibold" pitchFamily="34" charset="0"/>
                </a:rPr>
                <a:t>IT CONTROL </a:t>
              </a:r>
              <a:br>
                <a:rPr lang="en-US" sz="1400" dirty="0" smtClean="0">
                  <a:solidFill>
                    <a:srgbClr val="EE7816">
                      <a:alpha val="99000"/>
                    </a:srgbClr>
                  </a:solidFill>
                  <a:latin typeface="Segoe UI Semibold" pitchFamily="34" charset="0"/>
                </a:rPr>
              </a:br>
              <a:r>
                <a:rPr lang="en-US" sz="1400" dirty="0" smtClean="0">
                  <a:solidFill>
                    <a:srgbClr val="EE7816">
                      <a:alpha val="99000"/>
                    </a:srgbClr>
                  </a:solidFill>
                  <a:latin typeface="Segoe UI Semibold" pitchFamily="34" charset="0"/>
                </a:rPr>
                <a:t>AND EFFICIENCY</a:t>
              </a:r>
            </a:p>
            <a:p>
              <a:pPr lvl="0" algn="ctr">
                <a:spcBef>
                  <a:spcPts val="600"/>
                </a:spcBef>
              </a:pPr>
              <a:r>
                <a:rPr lang="en-US" sz="1200" dirty="0" smtClean="0">
                  <a:solidFill>
                    <a:srgbClr val="595959">
                      <a:lumMod val="50000"/>
                      <a:alpha val="99000"/>
                    </a:srgbClr>
                  </a:solidFill>
                </a:rPr>
                <a:t>Keeps you</a:t>
              </a:r>
              <a:br>
                <a:rPr lang="en-US" sz="1200" dirty="0" smtClean="0">
                  <a:solidFill>
                    <a:srgbClr val="595959">
                      <a:lumMod val="50000"/>
                      <a:alpha val="99000"/>
                    </a:srgbClr>
                  </a:solidFill>
                </a:rPr>
              </a:br>
              <a:r>
                <a:rPr lang="en-US" sz="1200" dirty="0" smtClean="0">
                  <a:solidFill>
                    <a:srgbClr val="595959">
                      <a:lumMod val="50000"/>
                      <a:alpha val="99000"/>
                    </a:srgbClr>
                  </a:solidFill>
                </a:rPr>
                <a:t> in control</a:t>
              </a:r>
              <a:endParaRPr lang="en-US" sz="1600" dirty="0" smtClean="0">
                <a:solidFill>
                  <a:srgbClr val="EE7816">
                    <a:alpha val="99000"/>
                  </a:srgbClr>
                </a:solidFill>
                <a:latin typeface="Segoe UI Semibold" pitchFamily="34" charset="0"/>
              </a:endParaRPr>
            </a:p>
          </p:txBody>
        </p:sp>
        <p:pic>
          <p:nvPicPr>
            <p:cNvPr id="44" name="Cloud-Main-BG" descr="cloud.png"/>
            <p:cNvPicPr>
              <a:picLocks noChangeAspect="1"/>
            </p:cNvPicPr>
            <p:nvPr/>
          </p:nvPicPr>
          <p:blipFill>
            <a:blip r:embed="rId15" cstate="print"/>
            <a:stretch>
              <a:fillRect/>
            </a:stretch>
          </p:blipFill>
          <p:spPr>
            <a:xfrm>
              <a:off x="9461729" y="3264254"/>
              <a:ext cx="2026323" cy="1047371"/>
            </a:xfrm>
            <a:prstGeom prst="rect">
              <a:avLst/>
            </a:prstGeom>
            <a:effectLst>
              <a:outerShdw blurRad="63500" sx="102000" sy="102000" algn="ctr" rotWithShape="0">
                <a:prstClr val="black">
                  <a:alpha val="40000"/>
                </a:prstClr>
              </a:outerShdw>
            </a:effectLst>
          </p:spPr>
        </p:pic>
        <p:cxnSp>
          <p:nvCxnSpPr>
            <p:cNvPr id="45" name="Straight Connector 44"/>
            <p:cNvCxnSpPr/>
            <p:nvPr/>
          </p:nvCxnSpPr>
          <p:spPr>
            <a:xfrm>
              <a:off x="9592768" y="3194442"/>
              <a:ext cx="1758938"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rotWithShape="1">
            <a:blip r:embed="rId16">
              <a:extLst>
                <a:ext uri="{28A0092B-C50C-407E-A947-70E740481C1C}">
                  <a14:useLocalDpi xmlns:a14="http://schemas.microsoft.com/office/drawing/2010/main" val="0"/>
                </a:ext>
              </a:extLst>
            </a:blip>
            <a:srcRect l="12281" r="22345"/>
            <a:stretch/>
          </p:blipFill>
          <p:spPr>
            <a:xfrm>
              <a:off x="9405993" y="3249283"/>
              <a:ext cx="2082060" cy="2122597"/>
            </a:xfrm>
            <a:prstGeom prst="rect">
              <a:avLst/>
            </a:prstGeom>
          </p:spPr>
        </p:pic>
      </p:grpSp>
      <p:sp>
        <p:nvSpPr>
          <p:cNvPr id="47" name="Freeform 6"/>
          <p:cNvSpPr>
            <a:spLocks/>
          </p:cNvSpPr>
          <p:nvPr/>
        </p:nvSpPr>
        <p:spPr bwMode="auto">
          <a:xfrm>
            <a:off x="330947" y="4532171"/>
            <a:ext cx="8489674" cy="861412"/>
          </a:xfrm>
          <a:custGeom>
            <a:avLst/>
            <a:gdLst/>
            <a:ahLst/>
            <a:cxnLst>
              <a:cxn ang="0">
                <a:pos x="1949" y="116"/>
              </a:cxn>
              <a:cxn ang="0">
                <a:pos x="1401" y="116"/>
              </a:cxn>
              <a:cxn ang="0">
                <a:pos x="1327" y="39"/>
              </a:cxn>
              <a:cxn ang="0">
                <a:pos x="1247" y="0"/>
              </a:cxn>
              <a:cxn ang="0">
                <a:pos x="746" y="0"/>
              </a:cxn>
              <a:cxn ang="0">
                <a:pos x="666" y="39"/>
              </a:cxn>
              <a:cxn ang="0">
                <a:pos x="591" y="116"/>
              </a:cxn>
              <a:cxn ang="0">
                <a:pos x="43" y="116"/>
              </a:cxn>
              <a:cxn ang="0">
                <a:pos x="0" y="159"/>
              </a:cxn>
              <a:cxn ang="0">
                <a:pos x="0" y="276"/>
              </a:cxn>
              <a:cxn ang="0">
                <a:pos x="43" y="319"/>
              </a:cxn>
              <a:cxn ang="0">
                <a:pos x="1949" y="319"/>
              </a:cxn>
              <a:cxn ang="0">
                <a:pos x="1992" y="276"/>
              </a:cxn>
              <a:cxn ang="0">
                <a:pos x="1992" y="159"/>
              </a:cxn>
              <a:cxn ang="0">
                <a:pos x="1949" y="116"/>
              </a:cxn>
            </a:cxnLst>
            <a:rect l="0" t="0" r="r" b="b"/>
            <a:pathLst>
              <a:path w="1992" h="319">
                <a:moveTo>
                  <a:pt x="1949" y="116"/>
                </a:moveTo>
                <a:cubicBezTo>
                  <a:pt x="1401" y="116"/>
                  <a:pt x="1401" y="116"/>
                  <a:pt x="1401" y="116"/>
                </a:cubicBezTo>
                <a:cubicBezTo>
                  <a:pt x="1327" y="39"/>
                  <a:pt x="1327" y="39"/>
                  <a:pt x="1327" y="39"/>
                </a:cubicBezTo>
                <a:cubicBezTo>
                  <a:pt x="1311" y="20"/>
                  <a:pt x="1287" y="0"/>
                  <a:pt x="1247" y="0"/>
                </a:cubicBezTo>
                <a:cubicBezTo>
                  <a:pt x="746" y="0"/>
                  <a:pt x="746" y="0"/>
                  <a:pt x="746" y="0"/>
                </a:cubicBezTo>
                <a:cubicBezTo>
                  <a:pt x="706" y="0"/>
                  <a:pt x="682" y="20"/>
                  <a:pt x="666" y="39"/>
                </a:cubicBezTo>
                <a:cubicBezTo>
                  <a:pt x="591" y="116"/>
                  <a:pt x="591" y="116"/>
                  <a:pt x="591" y="116"/>
                </a:cubicBezTo>
                <a:cubicBezTo>
                  <a:pt x="43" y="116"/>
                  <a:pt x="43" y="116"/>
                  <a:pt x="43" y="116"/>
                </a:cubicBezTo>
                <a:cubicBezTo>
                  <a:pt x="20" y="116"/>
                  <a:pt x="0" y="135"/>
                  <a:pt x="0" y="159"/>
                </a:cubicBezTo>
                <a:cubicBezTo>
                  <a:pt x="0" y="276"/>
                  <a:pt x="0" y="276"/>
                  <a:pt x="0" y="276"/>
                </a:cubicBezTo>
                <a:cubicBezTo>
                  <a:pt x="0" y="300"/>
                  <a:pt x="20" y="319"/>
                  <a:pt x="43" y="319"/>
                </a:cubicBezTo>
                <a:cubicBezTo>
                  <a:pt x="1949" y="319"/>
                  <a:pt x="1949" y="319"/>
                  <a:pt x="1949" y="319"/>
                </a:cubicBezTo>
                <a:cubicBezTo>
                  <a:pt x="1973" y="319"/>
                  <a:pt x="1992" y="300"/>
                  <a:pt x="1992" y="276"/>
                </a:cubicBezTo>
                <a:cubicBezTo>
                  <a:pt x="1992" y="159"/>
                  <a:pt x="1992" y="159"/>
                  <a:pt x="1992" y="159"/>
                </a:cubicBezTo>
                <a:cubicBezTo>
                  <a:pt x="1992" y="135"/>
                  <a:pt x="1973" y="116"/>
                  <a:pt x="1949" y="116"/>
                </a:cubicBezTo>
                <a:close/>
              </a:path>
            </a:pathLst>
          </a:custGeom>
          <a:solidFill>
            <a:sysClr val="window" lastClr="FFFFFF"/>
          </a:solidFill>
          <a:ln w="9525">
            <a:noFill/>
            <a:round/>
            <a:headEnd/>
            <a:tailEnd/>
          </a:ln>
          <a:effectLst>
            <a:outerShdw blurRad="50800" dist="38100" dir="16200000"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48" name="Picture 3" descr="\\192.168.1.51\Shared\ADI_Projects\Microsoft\MS_10-01094_Catherine Boeger FY11 Open PO\From_Client\Catherine Boeger_Brand Elements\brand elements\ofc365_gesture.png"/>
          <p:cNvPicPr>
            <a:picLocks noChangeAspect="1" noChangeArrowheads="1"/>
          </p:cNvPicPr>
          <p:nvPr/>
        </p:nvPicPr>
        <p:blipFill rotWithShape="1">
          <a:blip r:embed="rId17">
            <a:extLst>
              <a:ext uri="{28A0092B-C50C-407E-A947-70E740481C1C}">
                <a14:useLocalDpi xmlns:a14="http://schemas.microsoft.com/office/drawing/2010/main" val="0"/>
              </a:ext>
            </a:extLst>
          </a:blip>
          <a:srcRect l="13793" t="5954" r="11466" b="52401"/>
          <a:stretch/>
        </p:blipFill>
        <p:spPr bwMode="auto">
          <a:xfrm>
            <a:off x="0" y="5130958"/>
            <a:ext cx="9129791" cy="1727042"/>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819247" y="6324359"/>
            <a:ext cx="3565079" cy="246221"/>
          </a:xfrm>
          <a:prstGeom prst="rect">
            <a:avLst/>
          </a:prstGeom>
          <a:noFill/>
        </p:spPr>
        <p:txBody>
          <a:bodyPr wrap="none" lIns="0" tIns="0" rIns="0" bIns="0" rtlCol="0">
            <a:spAutoFit/>
          </a:bodyPr>
          <a:lstStyle/>
          <a:p>
            <a:pPr lvl="0"/>
            <a:r>
              <a:rPr lang="en-US" sz="800" i="1" dirty="0" smtClean="0">
                <a:solidFill>
                  <a:schemeClr val="tx1">
                    <a:alpha val="99000"/>
                  </a:schemeClr>
                </a:solidFill>
              </a:rPr>
              <a:t>* Access </a:t>
            </a:r>
            <a:r>
              <a:rPr lang="en-US" sz="800" i="1" dirty="0">
                <a:solidFill>
                  <a:schemeClr val="tx1">
                    <a:alpha val="99000"/>
                  </a:schemeClr>
                </a:solidFill>
              </a:rPr>
              <a:t>from mobile devices depends on carrier network quality and </a:t>
            </a:r>
            <a:r>
              <a:rPr lang="en-US" sz="800" i="1" dirty="0" smtClean="0">
                <a:solidFill>
                  <a:schemeClr val="tx1">
                    <a:alpha val="99000"/>
                  </a:schemeClr>
                </a:solidFill>
              </a:rPr>
              <a:t>availability</a:t>
            </a:r>
          </a:p>
          <a:p>
            <a:pPr lvl="0"/>
            <a:r>
              <a:rPr lang="en-US" sz="800" i="1" dirty="0">
                <a:solidFill>
                  <a:schemeClr val="tx1">
                    <a:alpha val="99000"/>
                  </a:schemeClr>
                </a:solidFill>
              </a:rPr>
              <a:t>** “Connect Securely” is not a guarantee of 100% connection security</a:t>
            </a:r>
            <a:r>
              <a:rPr lang="en-US" sz="800" i="1" dirty="0" smtClean="0">
                <a:solidFill>
                  <a:schemeClr val="tx1">
                    <a:alpha val="99000"/>
                  </a:schemeClr>
                </a:solidFill>
              </a:rPr>
              <a:t>.”</a:t>
            </a:r>
          </a:p>
        </p:txBody>
      </p:sp>
      <p:grpSp>
        <p:nvGrpSpPr>
          <p:cNvPr id="62" name="Group 61"/>
          <p:cNvGrpSpPr/>
          <p:nvPr/>
        </p:nvGrpSpPr>
        <p:grpSpPr>
          <a:xfrm>
            <a:off x="37318" y="1007130"/>
            <a:ext cx="5269621" cy="5188187"/>
            <a:chOff x="-1113274" y="4745340"/>
            <a:chExt cx="5269621" cy="5188187"/>
          </a:xfrm>
        </p:grpSpPr>
        <p:sp>
          <p:nvSpPr>
            <p:cNvPr id="63" name="Rounded Rectangle 62"/>
            <p:cNvSpPr/>
            <p:nvPr/>
          </p:nvSpPr>
          <p:spPr bwMode="auto">
            <a:xfrm>
              <a:off x="-924562" y="4745340"/>
              <a:ext cx="5080909" cy="5188187"/>
            </a:xfrm>
            <a:prstGeom prst="roundRect">
              <a:avLst>
                <a:gd name="adj" fmla="val 3042"/>
              </a:avLst>
            </a:prstGeom>
            <a:solidFill>
              <a:schemeClr val="bg1"/>
            </a:solidFill>
            <a:ln w="9525" cap="flat" cmpd="sng" algn="ctr">
              <a:solidFill>
                <a:schemeClr val="tx2">
                  <a:lumMod val="40000"/>
                  <a:lumOff val="60000"/>
                </a:schemeClr>
              </a:solidFill>
              <a:prstDash val="sysDash"/>
            </a:ln>
            <a:effectLst>
              <a:outerShdw blurRad="127000" sx="101000" sy="101000" algn="ctr" rotWithShape="0">
                <a:prstClr val="black">
                  <a:alpha val="29000"/>
                </a:prstClr>
              </a:outerShdw>
            </a:effectLst>
          </p:spPr>
          <p:txBody>
            <a:bodyPr rtlCol="0" anchor="ctr"/>
            <a:lstStyle/>
            <a:p>
              <a:pPr algn="ctr" defTabSz="914400"/>
              <a:endParaRPr lang="en-US" kern="0" dirty="0">
                <a:solidFill>
                  <a:sysClr val="window" lastClr="FFFFFF"/>
                </a:solidFill>
                <a:latin typeface="Segoe UI"/>
              </a:endParaRPr>
            </a:p>
          </p:txBody>
        </p:sp>
        <p:sp>
          <p:nvSpPr>
            <p:cNvPr id="64" name="Rounded Rectangle 63"/>
            <p:cNvSpPr/>
            <p:nvPr/>
          </p:nvSpPr>
          <p:spPr bwMode="auto">
            <a:xfrm>
              <a:off x="-843402" y="5103857"/>
              <a:ext cx="4886181" cy="2055054"/>
            </a:xfrm>
            <a:prstGeom prst="roundRect">
              <a:avLst>
                <a:gd name="adj" fmla="val 2479"/>
              </a:avLst>
            </a:prstGeom>
          </p:spPr>
          <p:txBody>
            <a:bodyPr rtlCol="0" anchor="ctr"/>
            <a:lstStyle/>
            <a:p>
              <a:pPr marL="174625" indent="-174625">
                <a:spcBef>
                  <a:spcPts val="600"/>
                </a:spcBef>
                <a:buFont typeface="Arial" pitchFamily="34" charset="0"/>
                <a:buChar char="•"/>
              </a:pPr>
              <a:r>
                <a:rPr lang="en-US" sz="1100" spc="-20" dirty="0">
                  <a:solidFill>
                    <a:schemeClr val="tx2">
                      <a:lumMod val="50000"/>
                      <a:alpha val="99000"/>
                    </a:schemeClr>
                  </a:solidFill>
                </a:rPr>
                <a:t>Premium anti-spam and antivirus protection provided by multiple virus </a:t>
              </a:r>
              <a:r>
                <a:rPr lang="en-US" sz="1100" spc="-20" dirty="0" smtClean="0">
                  <a:solidFill>
                    <a:schemeClr val="tx2">
                      <a:lumMod val="50000"/>
                      <a:alpha val="99000"/>
                    </a:schemeClr>
                  </a:solidFill>
                </a:rPr>
                <a:t/>
              </a:r>
              <a:br>
                <a:rPr lang="en-US" sz="1100" spc="-20" dirty="0" smtClean="0">
                  <a:solidFill>
                    <a:schemeClr val="tx2">
                      <a:lumMod val="50000"/>
                      <a:alpha val="99000"/>
                    </a:schemeClr>
                  </a:solidFill>
                </a:rPr>
              </a:br>
              <a:r>
                <a:rPr lang="en-US" sz="1100" spc="-20" dirty="0" smtClean="0">
                  <a:solidFill>
                    <a:schemeClr val="tx2">
                      <a:lumMod val="50000"/>
                      <a:alpha val="99000"/>
                    </a:schemeClr>
                  </a:solidFill>
                </a:rPr>
                <a:t>scanning </a:t>
              </a:r>
              <a:r>
                <a:rPr lang="en-US" sz="1100" spc="-20" dirty="0">
                  <a:solidFill>
                    <a:schemeClr val="tx2">
                      <a:lumMod val="50000"/>
                      <a:alpha val="99000"/>
                    </a:schemeClr>
                  </a:solidFill>
                </a:rPr>
                <a:t>engines</a:t>
              </a:r>
            </a:p>
            <a:p>
              <a:pPr marL="174625" indent="-174625">
                <a:spcBef>
                  <a:spcPts val="600"/>
                </a:spcBef>
                <a:buFont typeface="Arial" pitchFamily="34" charset="0"/>
                <a:buChar char="•"/>
              </a:pPr>
              <a:r>
                <a:rPr lang="en-US" sz="1100" spc="-20" dirty="0">
                  <a:solidFill>
                    <a:schemeClr val="tx2">
                      <a:lumMod val="50000"/>
                      <a:alpha val="99000"/>
                    </a:schemeClr>
                  </a:solidFill>
                </a:rPr>
                <a:t>Data is replicated in geo-redundant datacenters to protect against </a:t>
              </a:r>
              <a:r>
                <a:rPr lang="en-US" sz="1100" spc="-20" dirty="0" smtClean="0">
                  <a:solidFill>
                    <a:schemeClr val="tx2">
                      <a:lumMod val="50000"/>
                      <a:alpha val="99000"/>
                    </a:schemeClr>
                  </a:solidFill>
                </a:rPr>
                <a:t/>
              </a:r>
              <a:br>
                <a:rPr lang="en-US" sz="1100" spc="-20" dirty="0" smtClean="0">
                  <a:solidFill>
                    <a:schemeClr val="tx2">
                      <a:lumMod val="50000"/>
                      <a:alpha val="99000"/>
                    </a:schemeClr>
                  </a:solidFill>
                </a:rPr>
              </a:br>
              <a:r>
                <a:rPr lang="en-US" sz="1100" spc="-20" dirty="0" smtClean="0">
                  <a:solidFill>
                    <a:schemeClr val="tx2">
                      <a:lumMod val="50000"/>
                      <a:alpha val="99000"/>
                    </a:schemeClr>
                  </a:solidFill>
                </a:rPr>
                <a:t>datacenter </a:t>
              </a:r>
              <a:r>
                <a:rPr lang="en-US" sz="1100" spc="-20" dirty="0">
                  <a:solidFill>
                    <a:schemeClr val="tx2">
                      <a:lumMod val="50000"/>
                      <a:alpha val="99000"/>
                    </a:schemeClr>
                  </a:solidFill>
                </a:rPr>
                <a:t>wide failures</a:t>
              </a:r>
            </a:p>
            <a:p>
              <a:pPr marL="174625" indent="-174625">
                <a:spcBef>
                  <a:spcPts val="600"/>
                </a:spcBef>
                <a:buFont typeface="Arial" pitchFamily="34" charset="0"/>
                <a:buChar char="•"/>
              </a:pPr>
              <a:r>
                <a:rPr lang="en-US" sz="1100" spc="-20" dirty="0">
                  <a:solidFill>
                    <a:schemeClr val="tx2">
                      <a:lumMod val="50000"/>
                      <a:alpha val="99000"/>
                    </a:schemeClr>
                  </a:solidFill>
                </a:rPr>
                <a:t>Risk mitigation multi-dimensional approach to help safeguard services </a:t>
              </a:r>
              <a:r>
                <a:rPr lang="en-US" sz="1100" spc="-20" dirty="0" smtClean="0">
                  <a:solidFill>
                    <a:schemeClr val="tx2">
                      <a:lumMod val="50000"/>
                      <a:alpha val="99000"/>
                    </a:schemeClr>
                  </a:solidFill>
                </a:rPr>
                <a:t/>
              </a:r>
              <a:br>
                <a:rPr lang="en-US" sz="1100" spc="-20" dirty="0" smtClean="0">
                  <a:solidFill>
                    <a:schemeClr val="tx2">
                      <a:lumMod val="50000"/>
                      <a:alpha val="99000"/>
                    </a:schemeClr>
                  </a:solidFill>
                </a:rPr>
              </a:br>
              <a:r>
                <a:rPr lang="en-US" sz="1100" spc="-20" dirty="0" smtClean="0">
                  <a:solidFill>
                    <a:schemeClr val="tx2">
                      <a:lumMod val="50000"/>
                      <a:alpha val="99000"/>
                    </a:schemeClr>
                  </a:solidFill>
                </a:rPr>
                <a:t>and </a:t>
              </a:r>
              <a:r>
                <a:rPr lang="en-US" sz="1100" spc="-20" dirty="0">
                  <a:solidFill>
                    <a:schemeClr val="tx2">
                      <a:lumMod val="50000"/>
                      <a:alpha val="99000"/>
                    </a:schemeClr>
                  </a:solidFill>
                </a:rPr>
                <a:t>privacy of </a:t>
              </a:r>
              <a:r>
                <a:rPr lang="en-US" sz="1100" spc="-20" dirty="0" smtClean="0">
                  <a:solidFill>
                    <a:schemeClr val="tx2">
                      <a:lumMod val="50000"/>
                      <a:alpha val="99000"/>
                    </a:schemeClr>
                  </a:solidFill>
                </a:rPr>
                <a:t>data</a:t>
              </a:r>
            </a:p>
            <a:p>
              <a:pPr marL="174625" indent="-174625">
                <a:spcBef>
                  <a:spcPts val="600"/>
                </a:spcBef>
                <a:buFont typeface="Arial" pitchFamily="34" charset="0"/>
                <a:buChar char="•"/>
              </a:pPr>
              <a:r>
                <a:rPr lang="en-US" sz="1100" spc="-20" dirty="0" smtClean="0">
                  <a:solidFill>
                    <a:schemeClr val="tx2">
                      <a:lumMod val="50000"/>
                      <a:alpha val="99000"/>
                    </a:schemeClr>
                  </a:solidFill>
                </a:rPr>
                <a:t>Helps customers comply with ISO 27001, SAS 70 Type I, FERPA, HIPAA, FISMA, EU Safe Harbor Seal</a:t>
              </a:r>
            </a:p>
            <a:p>
              <a:pPr marL="174625" indent="-174625">
                <a:spcBef>
                  <a:spcPts val="600"/>
                </a:spcBef>
                <a:buFont typeface="Arial" pitchFamily="34" charset="0"/>
                <a:buChar char="•"/>
              </a:pPr>
              <a:r>
                <a:rPr lang="en-US" sz="1100" spc="-20" dirty="0" smtClean="0">
                  <a:solidFill>
                    <a:schemeClr val="tx2">
                      <a:lumMod val="50000"/>
                      <a:alpha val="99000"/>
                    </a:schemeClr>
                  </a:solidFill>
                </a:rPr>
                <a:t>Backed </a:t>
              </a:r>
              <a:r>
                <a:rPr lang="en-US" sz="1100" spc="-20" dirty="0">
                  <a:solidFill>
                    <a:schemeClr val="tx2">
                      <a:lumMod val="50000"/>
                      <a:alpha val="99000"/>
                    </a:schemeClr>
                  </a:solidFill>
                </a:rPr>
                <a:t>by a 99.9% financially backed Service Level </a:t>
              </a:r>
              <a:r>
                <a:rPr lang="en-US" sz="1100" spc="-20" dirty="0" smtClean="0">
                  <a:solidFill>
                    <a:schemeClr val="tx2">
                      <a:lumMod val="50000"/>
                      <a:alpha val="99000"/>
                    </a:schemeClr>
                  </a:solidFill>
                </a:rPr>
                <a:t>Agreement</a:t>
              </a:r>
              <a:endParaRPr lang="en-US" sz="1200" spc="-20" dirty="0">
                <a:solidFill>
                  <a:schemeClr val="tx2">
                    <a:lumMod val="50000"/>
                    <a:alpha val="99000"/>
                  </a:schemeClr>
                </a:solidFill>
              </a:endParaRPr>
            </a:p>
          </p:txBody>
        </p:sp>
        <p:cxnSp>
          <p:nvCxnSpPr>
            <p:cNvPr id="65" name="Straight Connector 64"/>
            <p:cNvCxnSpPr/>
            <p:nvPr/>
          </p:nvCxnSpPr>
          <p:spPr>
            <a:xfrm flipH="1">
              <a:off x="-711694" y="7220555"/>
              <a:ext cx="4663440" cy="1"/>
            </a:xfrm>
            <a:prstGeom prst="line">
              <a:avLst/>
            </a:prstGeom>
            <a:ln w="28575" cap="rnd">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1113274" y="4864070"/>
              <a:ext cx="4750776" cy="338554"/>
            </a:xfrm>
            <a:prstGeom prst="rect">
              <a:avLst/>
            </a:prstGeom>
          </p:spPr>
          <p:txBody>
            <a:bodyPr wrap="square">
              <a:spAutoFit/>
            </a:bodyPr>
            <a:lstStyle/>
            <a:p>
              <a:pPr algn="ctr"/>
              <a:r>
                <a:rPr lang="en-US" sz="1600" dirty="0" smtClean="0">
                  <a:solidFill>
                    <a:srgbClr val="EE7816">
                      <a:alpha val="99000"/>
                    </a:srgbClr>
                  </a:solidFill>
                  <a:latin typeface="Segoe UI Semibold" pitchFamily="34" charset="0"/>
                </a:rPr>
                <a:t>ENTERPRISE SECURITY AND RELIABILITY</a:t>
              </a:r>
            </a:p>
          </p:txBody>
        </p:sp>
        <p:grpSp>
          <p:nvGrpSpPr>
            <p:cNvPr id="67" name="Group 66"/>
            <p:cNvGrpSpPr/>
            <p:nvPr/>
          </p:nvGrpSpPr>
          <p:grpSpPr>
            <a:xfrm>
              <a:off x="-746370" y="7448292"/>
              <a:ext cx="4766952" cy="2300296"/>
              <a:chOff x="464560" y="2059566"/>
              <a:chExt cx="6150534" cy="2967944"/>
            </a:xfrm>
          </p:grpSpPr>
          <p:sp>
            <p:nvSpPr>
              <p:cNvPr id="70" name="Rounded Rectangle 69"/>
              <p:cNvSpPr/>
              <p:nvPr/>
            </p:nvSpPr>
            <p:spPr>
              <a:xfrm>
                <a:off x="464560" y="2059566"/>
                <a:ext cx="6150534" cy="2967944"/>
              </a:xfrm>
              <a:prstGeom prst="roundRect">
                <a:avLst>
                  <a:gd name="adj" fmla="val 4810"/>
                </a:avLst>
              </a:prstGeom>
              <a:solidFill>
                <a:sysClr val="window" lastClr="FFFFFF">
                  <a:lumMod val="95000"/>
                </a:sysClr>
              </a:solidFill>
              <a:ln w="127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endParaRPr>
              </a:p>
            </p:txBody>
          </p:sp>
          <p:pic>
            <p:nvPicPr>
              <p:cNvPr id="71" name="Picture 70" descr="David.jpg"/>
              <p:cNvPicPr>
                <a:picLocks noChangeAspect="1"/>
              </p:cNvPicPr>
              <p:nvPr/>
            </p:nvPicPr>
            <p:blipFill>
              <a:blip r:embed="rId18"/>
              <a:stretch>
                <a:fillRect/>
              </a:stretch>
            </p:blipFill>
            <p:spPr>
              <a:xfrm>
                <a:off x="3859978" y="2854372"/>
                <a:ext cx="2551597" cy="1855707"/>
              </a:xfrm>
              <a:prstGeom prst="roundRect">
                <a:avLst>
                  <a:gd name="adj" fmla="val 3111"/>
                </a:avLst>
              </a:prstGeom>
              <a:noFill/>
              <a:ln w="12700">
                <a:solidFill>
                  <a:srgbClr val="F79646"/>
                </a:solidFill>
              </a:ln>
              <a:effectLst>
                <a:outerShdw blurRad="63500" sx="102000" sy="102000" algn="ctr" rotWithShape="0">
                  <a:prstClr val="black">
                    <a:alpha val="40000"/>
                  </a:prstClr>
                </a:outerShdw>
              </a:effectLst>
            </p:spPr>
          </p:pic>
          <p:pic>
            <p:nvPicPr>
              <p:cNvPr id="72" name="Picture 71" descr="C:\Documents and Settings\sarahs\My Documents\_SSD_Business\Clients\Buzzbee\1067_Exchange2010_PPTs\map.png"/>
              <p:cNvPicPr>
                <a:picLocks noChangeAspect="1" noChangeArrowheads="1"/>
              </p:cNvPicPr>
              <p:nvPr/>
            </p:nvPicPr>
            <p:blipFill>
              <a:blip r:embed="rId19">
                <a:lum bright="-5000"/>
              </a:blip>
              <a:srcRect/>
              <a:stretch>
                <a:fillRect/>
              </a:stretch>
            </p:blipFill>
            <p:spPr bwMode="auto">
              <a:xfrm>
                <a:off x="586412" y="2926435"/>
                <a:ext cx="3061521" cy="1679290"/>
              </a:xfrm>
              <a:prstGeom prst="rect">
                <a:avLst/>
              </a:prstGeom>
              <a:noFill/>
            </p:spPr>
          </p:pic>
          <p:sp>
            <p:nvSpPr>
              <p:cNvPr id="73" name="Oval 72"/>
              <p:cNvSpPr/>
              <p:nvPr/>
            </p:nvSpPr>
            <p:spPr>
              <a:xfrm>
                <a:off x="1147415" y="3354342"/>
                <a:ext cx="267474" cy="267474"/>
              </a:xfrm>
              <a:prstGeom prst="ellipse">
                <a:avLst/>
              </a:prstGeom>
              <a:solidFill>
                <a:srgbClr val="F79646"/>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7" name="Oval 76"/>
              <p:cNvSpPr/>
              <p:nvPr/>
            </p:nvSpPr>
            <p:spPr>
              <a:xfrm>
                <a:off x="2255412" y="3241382"/>
                <a:ext cx="267474" cy="267474"/>
              </a:xfrm>
              <a:prstGeom prst="ellipse">
                <a:avLst/>
              </a:prstGeom>
              <a:solidFill>
                <a:srgbClr val="F79646"/>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9" name="Oval 78"/>
              <p:cNvSpPr/>
              <p:nvPr/>
            </p:nvSpPr>
            <p:spPr>
              <a:xfrm>
                <a:off x="2968967" y="3343235"/>
                <a:ext cx="267474" cy="267474"/>
              </a:xfrm>
              <a:prstGeom prst="ellipse">
                <a:avLst/>
              </a:prstGeom>
              <a:solidFill>
                <a:srgbClr val="F79646"/>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68" name="Rounded Rectangle 67"/>
            <p:cNvSpPr/>
            <p:nvPr/>
          </p:nvSpPr>
          <p:spPr>
            <a:xfrm>
              <a:off x="1885640" y="7617514"/>
              <a:ext cx="1977205" cy="274320"/>
            </a:xfrm>
            <a:prstGeom prst="roundRect">
              <a:avLst>
                <a:gd name="adj" fmla="val 9569"/>
              </a:avLst>
            </a:prstGeom>
            <a:solidFill>
              <a:srgbClr val="EAEAEA"/>
            </a:solidFill>
            <a:ln w="12700" cap="flat" cmpd="sng" algn="ctr">
              <a:solidFill>
                <a:srgbClr val="EE7816"/>
              </a:solidFill>
              <a:prstDash val="solid"/>
            </a:ln>
            <a:effectLst>
              <a:outerShdw blurRad="63500" sx="102000" sy="102000" algn="ctr" rotWithShape="0">
                <a:prstClr val="black">
                  <a:alpha val="40000"/>
                </a:prstClr>
              </a:outerShdw>
            </a:effectLst>
          </p:spPr>
          <p:txBody>
            <a:bodyPr rtlCol="0" anchor="ctr"/>
            <a:lstStyle/>
            <a:p>
              <a:pPr algn="ctr" defTabSz="914400"/>
              <a:r>
                <a:rPr lang="en-US" sz="1100" kern="0" dirty="0" smtClean="0">
                  <a:solidFill>
                    <a:schemeClr val="tx2">
                      <a:lumMod val="50000"/>
                      <a:alpha val="99000"/>
                    </a:schemeClr>
                  </a:solidFill>
                </a:rPr>
                <a:t>99.9% financially backed SLA</a:t>
              </a:r>
              <a:endParaRPr lang="en-US" sz="1100" kern="0" dirty="0">
                <a:solidFill>
                  <a:schemeClr val="tx2">
                    <a:lumMod val="50000"/>
                    <a:alpha val="99000"/>
                  </a:schemeClr>
                </a:solidFill>
              </a:endParaRPr>
            </a:p>
          </p:txBody>
        </p:sp>
        <p:sp>
          <p:nvSpPr>
            <p:cNvPr id="69" name="Rounded Rectangle 68"/>
            <p:cNvSpPr/>
            <p:nvPr/>
          </p:nvSpPr>
          <p:spPr>
            <a:xfrm>
              <a:off x="-562502" y="7617514"/>
              <a:ext cx="1975104" cy="274320"/>
            </a:xfrm>
            <a:prstGeom prst="roundRect">
              <a:avLst>
                <a:gd name="adj" fmla="val 9569"/>
              </a:avLst>
            </a:prstGeom>
            <a:solidFill>
              <a:srgbClr val="EAEAEA"/>
            </a:solidFill>
            <a:ln w="12700" cap="flat" cmpd="sng" algn="ctr">
              <a:solidFill>
                <a:srgbClr val="EE7816"/>
              </a:solidFill>
              <a:prstDash val="solid"/>
            </a:ln>
            <a:effectLst>
              <a:outerShdw blurRad="63500" sx="102000" sy="102000" algn="ctr" rotWithShape="0">
                <a:prstClr val="black">
                  <a:alpha val="40000"/>
                </a:prstClr>
              </a:outerShdw>
            </a:effectLst>
          </p:spPr>
          <p:txBody>
            <a:bodyPr rtlCol="0" anchor="ctr"/>
            <a:lstStyle/>
            <a:p>
              <a:pPr algn="ctr" defTabSz="914400"/>
              <a:r>
                <a:rPr lang="en-US" sz="1100" kern="0" dirty="0" smtClean="0">
                  <a:solidFill>
                    <a:schemeClr val="tx2">
                      <a:lumMod val="50000"/>
                      <a:alpha val="99000"/>
                    </a:schemeClr>
                  </a:solidFill>
                </a:rPr>
                <a:t>Geo redundant datacenters</a:t>
              </a:r>
              <a:endParaRPr lang="en-US" sz="1100" kern="0" dirty="0">
                <a:solidFill>
                  <a:schemeClr val="tx2">
                    <a:lumMod val="50000"/>
                    <a:alpha val="99000"/>
                  </a:schemeClr>
                </a:solidFill>
              </a:endParaRPr>
            </a:p>
          </p:txBody>
        </p:sp>
      </p:grpSp>
    </p:spTree>
    <p:extLst>
      <p:ext uri="{BB962C8B-B14F-4D97-AF65-F5344CB8AC3E}">
        <p14:creationId xmlns:p14="http://schemas.microsoft.com/office/powerpoint/2010/main" val="190536128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914" y="353439"/>
            <a:ext cx="8550914" cy="444500"/>
          </a:xfrm>
        </p:spPr>
        <p:txBody>
          <a:bodyPr/>
          <a:lstStyle/>
          <a:p>
            <a:r>
              <a:rPr lang="en-US" dirty="0" smtClean="0"/>
              <a:t>Microsoft Office 365 Value</a:t>
            </a:r>
            <a:endParaRPr lang="en-US" dirty="0"/>
          </a:p>
        </p:txBody>
      </p:sp>
      <p:grpSp>
        <p:nvGrpSpPr>
          <p:cNvPr id="4" name="Best Productivity Tab"/>
          <p:cNvGrpSpPr/>
          <p:nvPr/>
        </p:nvGrpSpPr>
        <p:grpSpPr>
          <a:xfrm>
            <a:off x="587719" y="2047169"/>
            <a:ext cx="1526971" cy="2823636"/>
            <a:chOff x="633048" y="1380701"/>
            <a:chExt cx="2100760" cy="3884674"/>
          </a:xfrm>
        </p:grpSpPr>
        <p:grpSp>
          <p:nvGrpSpPr>
            <p:cNvPr id="5" name="Group 4"/>
            <p:cNvGrpSpPr/>
            <p:nvPr/>
          </p:nvGrpSpPr>
          <p:grpSpPr>
            <a:xfrm>
              <a:off x="633048" y="1380701"/>
              <a:ext cx="2100760" cy="3884674"/>
              <a:chOff x="633048" y="1380701"/>
              <a:chExt cx="2100760" cy="3884674"/>
            </a:xfrm>
          </p:grpSpPr>
          <p:sp>
            <p:nvSpPr>
              <p:cNvPr id="7" name="Rounded Rectangle 6"/>
              <p:cNvSpPr/>
              <p:nvPr/>
            </p:nvSpPr>
            <p:spPr>
              <a:xfrm>
                <a:off x="633048" y="1380701"/>
                <a:ext cx="2087312" cy="3870607"/>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Segoe UI"/>
                  <a:ea typeface="+mn-ea"/>
                  <a:cs typeface="+mn-cs"/>
                </a:endParaRPr>
              </a:p>
            </p:txBody>
          </p:sp>
          <p:sp>
            <p:nvSpPr>
              <p:cNvPr id="8" name="Freeform 5"/>
              <p:cNvSpPr>
                <a:spLocks/>
              </p:cNvSpPr>
              <p:nvPr/>
            </p:nvSpPr>
            <p:spPr bwMode="auto">
              <a:xfrm>
                <a:off x="732655" y="3916260"/>
                <a:ext cx="1901538" cy="1349115"/>
              </a:xfrm>
              <a:prstGeom prst="rect">
                <a:avLst/>
              </a:prstGeom>
              <a:gradFill>
                <a:gsLst>
                  <a:gs pos="0">
                    <a:schemeClr val="accent1">
                      <a:tint val="66000"/>
                      <a:satMod val="160000"/>
                      <a:alpha val="0"/>
                    </a:schemeClr>
                  </a:gs>
                  <a:gs pos="100000">
                    <a:schemeClr val="tx1">
                      <a:lumMod val="50000"/>
                      <a:lumOff val="50000"/>
                      <a:alpha val="39000"/>
                    </a:schemeClr>
                  </a:gs>
                </a:gsLst>
                <a:lin ang="5400000" scaled="0"/>
              </a:gradFill>
              <a:ln>
                <a:noFill/>
              </a:ln>
              <a:effec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633558" y="1487642"/>
                <a:ext cx="2100250" cy="1630205"/>
              </a:xfrm>
              <a:prstGeom prst="rect">
                <a:avLst/>
              </a:prstGeom>
            </p:spPr>
            <p:txBody>
              <a:bodyPr wrap="square">
                <a:spAutoFit/>
              </a:bodyPr>
              <a:lstStyle/>
              <a:p>
                <a:pPr algn="ctr"/>
                <a:r>
                  <a:rPr lang="en-US" sz="1400" dirty="0" smtClean="0">
                    <a:solidFill>
                      <a:srgbClr val="EE7816">
                        <a:alpha val="99000"/>
                      </a:srgbClr>
                    </a:solidFill>
                    <a:latin typeface="Segoe UI Semibold" pitchFamily="34" charset="0"/>
                  </a:rPr>
                  <a:t>BEST PRODUCTIVITY EXPERIENCE</a:t>
                </a:r>
              </a:p>
              <a:p>
                <a:pPr algn="ctr">
                  <a:spcBef>
                    <a:spcPts val="600"/>
                  </a:spcBef>
                </a:pPr>
                <a:r>
                  <a:rPr lang="en-US" sz="1200" dirty="0">
                    <a:solidFill>
                      <a:schemeClr val="tx2">
                        <a:lumMod val="50000"/>
                        <a:alpha val="99000"/>
                      </a:schemeClr>
                    </a:solidFill>
                  </a:rPr>
                  <a:t>Work together, smarter</a:t>
                </a:r>
              </a:p>
            </p:txBody>
          </p:sp>
          <p:cxnSp>
            <p:nvCxnSpPr>
              <p:cNvPr id="10" name="Straight Connector 9"/>
              <p:cNvCxnSpPr/>
              <p:nvPr/>
            </p:nvCxnSpPr>
            <p:spPr>
              <a:xfrm>
                <a:off x="817455" y="3194442"/>
                <a:ext cx="1758936"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875" r="20765"/>
            <a:stretch/>
          </p:blipFill>
          <p:spPr>
            <a:xfrm>
              <a:off x="633048" y="3316004"/>
              <a:ext cx="2087312" cy="1923061"/>
            </a:xfrm>
            <a:prstGeom prst="rect">
              <a:avLst/>
            </a:prstGeom>
          </p:spPr>
        </p:pic>
      </p:grpSp>
      <p:sp>
        <p:nvSpPr>
          <p:cNvPr id="11" name="Rounded Rectangle 10"/>
          <p:cNvSpPr/>
          <p:nvPr/>
        </p:nvSpPr>
        <p:spPr bwMode="auto">
          <a:xfrm>
            <a:off x="489977" y="1925762"/>
            <a:ext cx="8098455" cy="3105788"/>
          </a:xfrm>
          <a:prstGeom prst="roundRect">
            <a:avLst>
              <a:gd name="adj" fmla="val 1305"/>
            </a:avLst>
          </a:prstGeom>
          <a:noFill/>
          <a:ln w="9525" cap="flat" cmpd="sng" algn="ctr">
            <a:solidFill>
              <a:schemeClr val="tx2">
                <a:lumMod val="40000"/>
                <a:lumOff val="60000"/>
              </a:schemeClr>
            </a:solidFill>
            <a:prstDash val="sysDash"/>
          </a:ln>
          <a:effectLst/>
        </p:spPr>
        <p:txBody>
          <a:bodyPr rtlCol="0" anchor="ctr"/>
          <a:lstStyle/>
          <a:p>
            <a:pPr algn="ctr" defTabSz="914400"/>
            <a:endParaRPr lang="en-US" kern="0" dirty="0">
              <a:solidFill>
                <a:sysClr val="window" lastClr="FFFFFF"/>
              </a:solidFill>
              <a:latin typeface="Segoe UI"/>
            </a:endParaRPr>
          </a:p>
        </p:txBody>
      </p:sp>
      <p:grpSp>
        <p:nvGrpSpPr>
          <p:cNvPr id="12" name="Access Anywhere Tab"/>
          <p:cNvGrpSpPr/>
          <p:nvPr/>
        </p:nvGrpSpPr>
        <p:grpSpPr>
          <a:xfrm>
            <a:off x="2181907" y="2047169"/>
            <a:ext cx="1517198" cy="2813411"/>
            <a:chOff x="2826284" y="1380701"/>
            <a:chExt cx="2087315" cy="3870607"/>
          </a:xfrm>
        </p:grpSpPr>
        <p:sp>
          <p:nvSpPr>
            <p:cNvPr id="13" name="Rounded Rectangle 12"/>
            <p:cNvSpPr/>
            <p:nvPr/>
          </p:nvSpPr>
          <p:spPr>
            <a:xfrm>
              <a:off x="2826284" y="1380701"/>
              <a:ext cx="2087312" cy="3870607"/>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algn="ctr" defTabSz="914400"/>
              <a:endParaRPr lang="en-US" kern="0" dirty="0">
                <a:solidFill>
                  <a:sysClr val="window" lastClr="FFFFFF"/>
                </a:solidFill>
                <a:latin typeface="Segoe UI"/>
              </a:endParaRPr>
            </a:p>
          </p:txBody>
        </p:sp>
        <p:sp>
          <p:nvSpPr>
            <p:cNvPr id="14" name="Freeform 5"/>
            <p:cNvSpPr>
              <a:spLocks/>
            </p:cNvSpPr>
            <p:nvPr/>
          </p:nvSpPr>
          <p:spPr bwMode="auto">
            <a:xfrm>
              <a:off x="2826284" y="3902192"/>
              <a:ext cx="2087311" cy="1349115"/>
            </a:xfrm>
            <a:prstGeom prst="rect">
              <a:avLst/>
            </a:prstGeom>
            <a:gradFill>
              <a:gsLst>
                <a:gs pos="0">
                  <a:schemeClr val="accent1">
                    <a:tint val="66000"/>
                    <a:satMod val="160000"/>
                    <a:alpha val="0"/>
                  </a:schemeClr>
                </a:gs>
                <a:gs pos="100000">
                  <a:schemeClr val="tx1">
                    <a:lumMod val="50000"/>
                    <a:lumOff val="50000"/>
                    <a:alpha val="39000"/>
                  </a:schemeClr>
                </a:gs>
              </a:gsLst>
              <a:lin ang="5400000" scaled="0"/>
            </a:gradFill>
            <a:ln>
              <a:noFill/>
            </a:ln>
            <a:effectLst/>
          </p:spPr>
          <p:txBody>
            <a:bodyPr vert="horz" wrap="square" lIns="91440" tIns="45720" rIns="91440" bIns="45720" numCol="1" anchor="t" anchorCtr="0" compatLnSpc="1">
              <a:prstTxWarp prst="textNoShape">
                <a:avLst/>
              </a:prstTxWarp>
            </a:bodyPr>
            <a:lstStyle/>
            <a:p>
              <a:endParaRPr lang="en-US" dirty="0"/>
            </a:p>
          </p:txBody>
        </p:sp>
        <p:sp>
          <p:nvSpPr>
            <p:cNvPr id="15" name="Rectangle 14"/>
            <p:cNvSpPr/>
            <p:nvPr/>
          </p:nvSpPr>
          <p:spPr>
            <a:xfrm>
              <a:off x="2826285" y="1676797"/>
              <a:ext cx="2087314" cy="1439661"/>
            </a:xfrm>
            <a:prstGeom prst="rect">
              <a:avLst/>
            </a:prstGeom>
          </p:spPr>
          <p:txBody>
            <a:bodyPr wrap="square">
              <a:spAutoFit/>
            </a:bodyPr>
            <a:lstStyle/>
            <a:p>
              <a:pPr algn="ctr"/>
              <a:r>
                <a:rPr lang="en-US" sz="1400" dirty="0" smtClean="0">
                  <a:solidFill>
                    <a:srgbClr val="EE7816">
                      <a:alpha val="99000"/>
                    </a:srgbClr>
                  </a:solidFill>
                  <a:latin typeface="Segoe UI Semibold" pitchFamily="34" charset="0"/>
                </a:rPr>
                <a:t>ACCESS </a:t>
              </a:r>
              <a:br>
                <a:rPr lang="en-US" sz="1400" dirty="0" smtClean="0">
                  <a:solidFill>
                    <a:srgbClr val="EE7816">
                      <a:alpha val="99000"/>
                    </a:srgbClr>
                  </a:solidFill>
                  <a:latin typeface="Segoe UI Semibold" pitchFamily="34" charset="0"/>
                </a:rPr>
              </a:br>
              <a:r>
                <a:rPr lang="en-US" sz="1400" dirty="0" smtClean="0">
                  <a:solidFill>
                    <a:srgbClr val="EE7816">
                      <a:alpha val="99000"/>
                    </a:srgbClr>
                  </a:solidFill>
                  <a:latin typeface="Segoe UI Semibold" pitchFamily="34" charset="0"/>
                </a:rPr>
                <a:t>ANYWHERE*</a:t>
              </a:r>
            </a:p>
            <a:p>
              <a:pPr algn="ctr"/>
              <a:endParaRPr lang="en-US" sz="500" dirty="0" smtClean="0">
                <a:solidFill>
                  <a:srgbClr val="EE7816">
                    <a:alpha val="99000"/>
                  </a:srgbClr>
                </a:solidFill>
                <a:latin typeface="Segoe UI Semibold" pitchFamily="34" charset="0"/>
              </a:endParaRPr>
            </a:p>
            <a:p>
              <a:pPr lvl="0" algn="ctr">
                <a:spcBef>
                  <a:spcPts val="600"/>
                </a:spcBef>
              </a:pPr>
              <a:r>
                <a:rPr lang="en-US" sz="1200" dirty="0" smtClean="0">
                  <a:solidFill>
                    <a:srgbClr val="595959">
                      <a:lumMod val="50000"/>
                      <a:alpha val="99000"/>
                    </a:srgbClr>
                  </a:solidFill>
                </a:rPr>
                <a:t>Solve problems</a:t>
              </a:r>
              <a:br>
                <a:rPr lang="en-US" sz="1200" dirty="0" smtClean="0">
                  <a:solidFill>
                    <a:srgbClr val="595959">
                      <a:lumMod val="50000"/>
                      <a:alpha val="99000"/>
                    </a:srgbClr>
                  </a:solidFill>
                </a:rPr>
              </a:br>
              <a:r>
                <a:rPr lang="en-US" sz="1200" dirty="0" smtClean="0">
                  <a:solidFill>
                    <a:srgbClr val="595959">
                      <a:lumMod val="50000"/>
                      <a:alpha val="99000"/>
                    </a:srgbClr>
                  </a:solidFill>
                </a:rPr>
                <a:t>from more places</a:t>
              </a:r>
              <a:endParaRPr lang="en-US" sz="1600" dirty="0" smtClean="0">
                <a:solidFill>
                  <a:srgbClr val="EE7816">
                    <a:alpha val="99000"/>
                  </a:srgbClr>
                </a:solidFill>
                <a:latin typeface="Segoe UI Semibold" pitchFamily="34" charset="0"/>
              </a:endParaRPr>
            </a:p>
          </p:txBody>
        </p:sp>
        <p:grpSp>
          <p:nvGrpSpPr>
            <p:cNvPr id="16" name="Group 15"/>
            <p:cNvGrpSpPr/>
            <p:nvPr/>
          </p:nvGrpSpPr>
          <p:grpSpPr>
            <a:xfrm>
              <a:off x="2993842" y="3476194"/>
              <a:ext cx="1830758" cy="1741620"/>
              <a:chOff x="1089435" y="1767472"/>
              <a:chExt cx="4544743" cy="4026473"/>
            </a:xfrm>
          </p:grpSpPr>
          <p:pic>
            <p:nvPicPr>
              <p:cNvPr id="18" name="Picture 17"/>
              <p:cNvPicPr>
                <a:picLocks noChangeAspect="1" noChangeArrowheads="1"/>
              </p:cNvPicPr>
              <p:nvPr/>
            </p:nvPicPr>
            <p:blipFill>
              <a:blip r:embed="rId4"/>
              <a:stretch>
                <a:fillRect/>
              </a:stretch>
            </p:blipFill>
            <p:spPr bwMode="auto">
              <a:xfrm>
                <a:off x="1463068" y="1767472"/>
                <a:ext cx="3586978" cy="2012997"/>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descr="HTC Touch Diamond 2 - Windows Mobile 6.5 screen.png"/>
              <p:cNvPicPr>
                <a:picLocks noChangeAspect="1"/>
              </p:cNvPicPr>
              <p:nvPr/>
            </p:nvPicPr>
            <p:blipFill>
              <a:blip r:embed="rId5"/>
              <a:stretch>
                <a:fillRect/>
              </a:stretch>
            </p:blipFill>
            <p:spPr>
              <a:xfrm>
                <a:off x="1089435" y="2784866"/>
                <a:ext cx="808030" cy="1811735"/>
              </a:xfrm>
              <a:prstGeom prst="rect">
                <a:avLst/>
              </a:prstGeom>
              <a:noFill/>
              <a:ln>
                <a:noFill/>
              </a:ln>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9744" y="2950801"/>
                <a:ext cx="1824434" cy="2843144"/>
              </a:xfrm>
              <a:prstGeom prst="rect">
                <a:avLst/>
              </a:prstGeom>
              <a:noFill/>
              <a:ln>
                <a:noFill/>
              </a:ln>
              <a:effectLst/>
            </p:spPr>
          </p:pic>
        </p:grpSp>
        <p:cxnSp>
          <p:nvCxnSpPr>
            <p:cNvPr id="17" name="Straight Connector 16"/>
            <p:cNvCxnSpPr/>
            <p:nvPr/>
          </p:nvCxnSpPr>
          <p:spPr>
            <a:xfrm>
              <a:off x="3031395" y="3194442"/>
              <a:ext cx="1758938"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Works Know Tab"/>
          <p:cNvGrpSpPr/>
          <p:nvPr/>
        </p:nvGrpSpPr>
        <p:grpSpPr>
          <a:xfrm>
            <a:off x="3789744" y="2047169"/>
            <a:ext cx="1517197" cy="2813411"/>
            <a:chOff x="5019521" y="1380701"/>
            <a:chExt cx="2087314" cy="3870607"/>
          </a:xfrm>
        </p:grpSpPr>
        <p:sp>
          <p:nvSpPr>
            <p:cNvPr id="22" name="Rounded Rectangle 21"/>
            <p:cNvSpPr/>
            <p:nvPr/>
          </p:nvSpPr>
          <p:spPr>
            <a:xfrm>
              <a:off x="5019521" y="1380701"/>
              <a:ext cx="2087312" cy="3870607"/>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algn="ctr" defTabSz="914400"/>
              <a:endParaRPr lang="en-US" kern="0" dirty="0">
                <a:solidFill>
                  <a:sysClr val="window" lastClr="FFFFFF"/>
                </a:solidFill>
                <a:latin typeface="Segoe UI"/>
              </a:endParaRPr>
            </a:p>
          </p:txBody>
        </p:sp>
        <p:sp>
          <p:nvSpPr>
            <p:cNvPr id="23" name="Freeform 5"/>
            <p:cNvSpPr>
              <a:spLocks/>
            </p:cNvSpPr>
            <p:nvPr/>
          </p:nvSpPr>
          <p:spPr bwMode="auto">
            <a:xfrm>
              <a:off x="5033162" y="3902192"/>
              <a:ext cx="2073673" cy="1349115"/>
            </a:xfrm>
            <a:prstGeom prst="rect">
              <a:avLst/>
            </a:prstGeom>
            <a:gradFill>
              <a:gsLst>
                <a:gs pos="0">
                  <a:schemeClr val="accent1">
                    <a:tint val="66000"/>
                    <a:satMod val="160000"/>
                    <a:alpha val="0"/>
                  </a:schemeClr>
                </a:gs>
                <a:gs pos="100000">
                  <a:schemeClr val="tx1">
                    <a:lumMod val="50000"/>
                    <a:lumOff val="50000"/>
                    <a:alpha val="39000"/>
                  </a:schemeClr>
                </a:gs>
              </a:gsLst>
              <a:lin ang="5400000" scaled="0"/>
            </a:gradFill>
            <a:ln>
              <a:noFill/>
            </a:ln>
            <a:effectLst/>
          </p:spPr>
          <p:txBody>
            <a:bodyPr vert="horz" wrap="square" lIns="91440" tIns="45720" rIns="91440" bIns="45720" numCol="1" anchor="t" anchorCtr="0" compatLnSpc="1">
              <a:prstTxWarp prst="textNoShape">
                <a:avLst/>
              </a:prstTxWarp>
            </a:bodyPr>
            <a:lstStyle/>
            <a:p>
              <a:endParaRPr lang="en-US" dirty="0"/>
            </a:p>
          </p:txBody>
        </p:sp>
        <p:sp>
          <p:nvSpPr>
            <p:cNvPr id="24" name="Rectangle 23"/>
            <p:cNvSpPr/>
            <p:nvPr/>
          </p:nvSpPr>
          <p:spPr>
            <a:xfrm>
              <a:off x="5033160" y="1487642"/>
              <a:ext cx="2073675" cy="1376147"/>
            </a:xfrm>
            <a:prstGeom prst="rect">
              <a:avLst/>
            </a:prstGeom>
          </p:spPr>
          <p:txBody>
            <a:bodyPr wrap="square">
              <a:spAutoFit/>
            </a:bodyPr>
            <a:lstStyle/>
            <a:p>
              <a:pPr algn="ctr"/>
              <a:r>
                <a:rPr lang="en-US" sz="1400" dirty="0" smtClean="0">
                  <a:solidFill>
                    <a:srgbClr val="EE7816">
                      <a:alpha val="99000"/>
                    </a:srgbClr>
                  </a:solidFill>
                  <a:latin typeface="Segoe UI Semibold" pitchFamily="34" charset="0"/>
                </a:rPr>
                <a:t>WORKS WITH </a:t>
              </a:r>
              <a:br>
                <a:rPr lang="en-US" sz="1400" dirty="0" smtClean="0">
                  <a:solidFill>
                    <a:srgbClr val="EE7816">
                      <a:alpha val="99000"/>
                    </a:srgbClr>
                  </a:solidFill>
                  <a:latin typeface="Segoe UI Semibold" pitchFamily="34" charset="0"/>
                </a:rPr>
              </a:br>
              <a:r>
                <a:rPr lang="en-US" sz="1400" dirty="0" smtClean="0">
                  <a:solidFill>
                    <a:srgbClr val="EE7816">
                      <a:alpha val="99000"/>
                    </a:srgbClr>
                  </a:solidFill>
                  <a:latin typeface="Segoe UI Semibold" pitchFamily="34" charset="0"/>
                </a:rPr>
                <a:t>WHAT YOU KNOW</a:t>
              </a:r>
            </a:p>
            <a:p>
              <a:pPr lvl="0" algn="ctr">
                <a:spcBef>
                  <a:spcPts val="600"/>
                </a:spcBef>
              </a:pPr>
              <a:r>
                <a:rPr lang="en-US" sz="1200" dirty="0" smtClean="0">
                  <a:solidFill>
                    <a:srgbClr val="595959">
                      <a:lumMod val="50000"/>
                      <a:alpha val="99000"/>
                    </a:srgbClr>
                  </a:solidFill>
                </a:rPr>
                <a:t>Familiar tools</a:t>
              </a:r>
              <a:endParaRPr lang="en-US" sz="1600" dirty="0" smtClean="0">
                <a:solidFill>
                  <a:srgbClr val="EE7816">
                    <a:alpha val="99000"/>
                  </a:srgbClr>
                </a:solidFill>
                <a:latin typeface="Segoe UI Semibold" pitchFamily="34" charset="0"/>
              </a:endParaRPr>
            </a:p>
          </p:txBody>
        </p:sp>
        <p:grpSp>
          <p:nvGrpSpPr>
            <p:cNvPr id="25" name="Group 24"/>
            <p:cNvGrpSpPr/>
            <p:nvPr/>
          </p:nvGrpSpPr>
          <p:grpSpPr>
            <a:xfrm>
              <a:off x="5130955" y="3495206"/>
              <a:ext cx="1819633" cy="1125995"/>
              <a:chOff x="4755675" y="1940703"/>
              <a:chExt cx="2115212" cy="1308899"/>
            </a:xfrm>
          </p:grpSpPr>
          <p:pic>
            <p:nvPicPr>
              <p:cNvPr id="27" name="Picture 10" descr="\\cmcreate\brandteam\EPRO\TRANSFER\ppt\Word2010_25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9334" y="1940705"/>
                <a:ext cx="571770" cy="57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2" descr="\\cmcreate\brandteam\EPRO\TRANSFER\ppt\Excel2010_25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1426" y="1940705"/>
                <a:ext cx="571770" cy="57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6" descr="\\cmcreate\brandteam\EPRO\TRANSFER\ppt\PowerPoint2010_25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7023" y="2621531"/>
                <a:ext cx="571770" cy="57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cmcreate\brandteam\EPRO\TRANSFER\ppt\Outlook2010_256.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7244" y="1940703"/>
                <a:ext cx="571768" cy="57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4" descr="\\cmcreate\brandteam\EPRO\TRANSFER\ppt\OneNote2010_25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99117" y="2621531"/>
                <a:ext cx="571770" cy="57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755675" y="2593661"/>
                <a:ext cx="709742" cy="65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6" name="Straight Connector 25"/>
            <p:cNvCxnSpPr/>
            <p:nvPr/>
          </p:nvCxnSpPr>
          <p:spPr>
            <a:xfrm>
              <a:off x="5189914" y="3194442"/>
              <a:ext cx="1758938"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Robust Tab"/>
          <p:cNvGrpSpPr/>
          <p:nvPr/>
        </p:nvGrpSpPr>
        <p:grpSpPr>
          <a:xfrm>
            <a:off x="5383932" y="2047169"/>
            <a:ext cx="1517196" cy="2813411"/>
            <a:chOff x="7212757" y="1380701"/>
            <a:chExt cx="2087313" cy="3870607"/>
          </a:xfrm>
        </p:grpSpPr>
        <p:sp>
          <p:nvSpPr>
            <p:cNvPr id="34" name="Rounded Rectangle 33"/>
            <p:cNvSpPr/>
            <p:nvPr/>
          </p:nvSpPr>
          <p:spPr>
            <a:xfrm>
              <a:off x="7212757" y="1380701"/>
              <a:ext cx="2087312" cy="3870607"/>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algn="ctr" defTabSz="914400"/>
              <a:endParaRPr lang="en-US" kern="0" dirty="0">
                <a:solidFill>
                  <a:sysClr val="window" lastClr="FFFFFF"/>
                </a:solidFill>
                <a:latin typeface="Segoe UI"/>
              </a:endParaRPr>
            </a:p>
          </p:txBody>
        </p:sp>
        <p:sp>
          <p:nvSpPr>
            <p:cNvPr id="35" name="Freeform 5"/>
            <p:cNvSpPr>
              <a:spLocks/>
            </p:cNvSpPr>
            <p:nvPr/>
          </p:nvSpPr>
          <p:spPr bwMode="auto">
            <a:xfrm>
              <a:off x="7212758" y="3902192"/>
              <a:ext cx="2087309" cy="1349115"/>
            </a:xfrm>
            <a:prstGeom prst="rect">
              <a:avLst/>
            </a:prstGeom>
            <a:gradFill>
              <a:gsLst>
                <a:gs pos="0">
                  <a:schemeClr val="accent1">
                    <a:tint val="66000"/>
                    <a:satMod val="160000"/>
                    <a:alpha val="0"/>
                  </a:schemeClr>
                </a:gs>
                <a:gs pos="100000">
                  <a:schemeClr val="tx1">
                    <a:lumMod val="50000"/>
                    <a:lumOff val="50000"/>
                    <a:alpha val="39000"/>
                  </a:schemeClr>
                </a:gs>
              </a:gsLst>
              <a:lin ang="5400000" scaled="0"/>
            </a:gradFill>
            <a:ln>
              <a:noFill/>
            </a:ln>
            <a:effectLst/>
          </p:spPr>
          <p:txBody>
            <a:bodyPr vert="horz" wrap="square" lIns="91440" tIns="45720" rIns="91440" bIns="45720" numCol="1" anchor="t" anchorCtr="0" compatLnSpc="1">
              <a:prstTxWarp prst="textNoShape">
                <a:avLst/>
              </a:prstTxWarp>
            </a:bodyPr>
            <a:lstStyle/>
            <a:p>
              <a:endParaRPr lang="en-US" dirty="0"/>
            </a:p>
          </p:txBody>
        </p:sp>
        <p:pic>
          <p:nvPicPr>
            <p:cNvPr id="36" name="small EDC" descr="new-data-center-photo.png"/>
            <p:cNvPicPr>
              <a:picLocks noChangeAspect="1"/>
            </p:cNvPicPr>
            <p:nvPr/>
          </p:nvPicPr>
          <p:blipFill>
            <a:blip r:embed="rId13" cstate="screen"/>
            <a:stretch>
              <a:fillRect/>
            </a:stretch>
          </p:blipFill>
          <p:spPr>
            <a:xfrm flipH="1">
              <a:off x="7312800" y="3495208"/>
              <a:ext cx="1797485" cy="1483742"/>
            </a:xfrm>
            <a:prstGeom prst="rect">
              <a:avLst/>
            </a:prstGeom>
            <a:noFill/>
            <a:ln>
              <a:noFill/>
            </a:ln>
          </p:spPr>
        </p:pic>
        <p:pic>
          <p:nvPicPr>
            <p:cNvPr id="37" name="Pictur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01394" y="3433243"/>
              <a:ext cx="781890" cy="1318945"/>
            </a:xfrm>
            <a:prstGeom prst="rect">
              <a:avLst/>
            </a:prstGeom>
          </p:spPr>
        </p:pic>
        <p:sp>
          <p:nvSpPr>
            <p:cNvPr id="38" name="Rectangle 37"/>
            <p:cNvSpPr/>
            <p:nvPr/>
          </p:nvSpPr>
          <p:spPr>
            <a:xfrm>
              <a:off x="7212758" y="1487642"/>
              <a:ext cx="2087312" cy="1630205"/>
            </a:xfrm>
            <a:prstGeom prst="rect">
              <a:avLst/>
            </a:prstGeom>
          </p:spPr>
          <p:txBody>
            <a:bodyPr wrap="square">
              <a:spAutoFit/>
            </a:bodyPr>
            <a:lstStyle/>
            <a:p>
              <a:pPr algn="ctr"/>
              <a:r>
                <a:rPr lang="en-US" sz="1400" dirty="0" smtClean="0">
                  <a:solidFill>
                    <a:srgbClr val="EE7816">
                      <a:alpha val="99000"/>
                    </a:srgbClr>
                  </a:solidFill>
                  <a:latin typeface="Segoe UI Semibold" pitchFamily="34" charset="0"/>
                </a:rPr>
                <a:t>ROBUST SECURITY AND RELIABILITY</a:t>
              </a:r>
            </a:p>
            <a:p>
              <a:pPr lvl="0" algn="ctr">
                <a:spcBef>
                  <a:spcPts val="600"/>
                </a:spcBef>
              </a:pPr>
              <a:r>
                <a:rPr lang="en-US" sz="1200" dirty="0" smtClean="0">
                  <a:solidFill>
                    <a:srgbClr val="595959">
                      <a:lumMod val="50000"/>
                      <a:alpha val="99000"/>
                    </a:srgbClr>
                  </a:solidFill>
                </a:rPr>
                <a:t>99.9% uptime. </a:t>
              </a:r>
              <a:br>
                <a:rPr lang="en-US" sz="1200" dirty="0" smtClean="0">
                  <a:solidFill>
                    <a:srgbClr val="595959">
                      <a:lumMod val="50000"/>
                      <a:alpha val="99000"/>
                    </a:srgbClr>
                  </a:solidFill>
                </a:rPr>
              </a:br>
              <a:r>
                <a:rPr lang="en-US" sz="1200" dirty="0" smtClean="0">
                  <a:solidFill>
                    <a:srgbClr val="595959">
                      <a:lumMod val="50000"/>
                      <a:alpha val="99000"/>
                    </a:srgbClr>
                  </a:solidFill>
                </a:rPr>
                <a:t>Guaranteed.</a:t>
              </a:r>
              <a:endParaRPr lang="en-US" sz="1600" dirty="0" smtClean="0">
                <a:solidFill>
                  <a:srgbClr val="EE7816">
                    <a:alpha val="99000"/>
                  </a:srgbClr>
                </a:solidFill>
                <a:latin typeface="Segoe UI Semibold" pitchFamily="34" charset="0"/>
              </a:endParaRPr>
            </a:p>
          </p:txBody>
        </p:sp>
        <p:cxnSp>
          <p:nvCxnSpPr>
            <p:cNvPr id="39" name="Straight Connector 38"/>
            <p:cNvCxnSpPr/>
            <p:nvPr/>
          </p:nvCxnSpPr>
          <p:spPr>
            <a:xfrm>
              <a:off x="7370854" y="3194442"/>
              <a:ext cx="1758939"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40" name="IT Control Tab"/>
          <p:cNvGrpSpPr/>
          <p:nvPr/>
        </p:nvGrpSpPr>
        <p:grpSpPr>
          <a:xfrm>
            <a:off x="6978119" y="2047169"/>
            <a:ext cx="1517197" cy="2901051"/>
            <a:chOff x="9405992" y="1380701"/>
            <a:chExt cx="2087314" cy="3991179"/>
          </a:xfrm>
        </p:grpSpPr>
        <p:sp>
          <p:nvSpPr>
            <p:cNvPr id="41" name="Rounded Rectangle 40"/>
            <p:cNvSpPr/>
            <p:nvPr/>
          </p:nvSpPr>
          <p:spPr>
            <a:xfrm>
              <a:off x="9405992" y="1380701"/>
              <a:ext cx="2087312" cy="3870607"/>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algn="ctr" defTabSz="914400"/>
              <a:endParaRPr lang="en-US" kern="0" dirty="0">
                <a:solidFill>
                  <a:sysClr val="window" lastClr="FFFFFF"/>
                </a:solidFill>
                <a:latin typeface="Segoe UI"/>
              </a:endParaRPr>
            </a:p>
          </p:txBody>
        </p:sp>
        <p:sp>
          <p:nvSpPr>
            <p:cNvPr id="42" name="Freeform 5"/>
            <p:cNvSpPr>
              <a:spLocks/>
            </p:cNvSpPr>
            <p:nvPr/>
          </p:nvSpPr>
          <p:spPr bwMode="auto">
            <a:xfrm>
              <a:off x="9405993" y="3902192"/>
              <a:ext cx="2087311" cy="1349114"/>
            </a:xfrm>
            <a:prstGeom prst="rect">
              <a:avLst/>
            </a:prstGeom>
            <a:gradFill>
              <a:gsLst>
                <a:gs pos="0">
                  <a:schemeClr val="accent1">
                    <a:tint val="66000"/>
                    <a:satMod val="160000"/>
                    <a:alpha val="0"/>
                  </a:schemeClr>
                </a:gs>
                <a:gs pos="100000">
                  <a:schemeClr val="tx1">
                    <a:lumMod val="50000"/>
                    <a:lumOff val="50000"/>
                    <a:alpha val="39000"/>
                  </a:schemeClr>
                </a:gs>
              </a:gsLst>
              <a:lin ang="5400000" scaled="0"/>
            </a:gradFill>
            <a:ln>
              <a:noFill/>
            </a:ln>
            <a:effectLst/>
          </p:spPr>
          <p:txBody>
            <a:bodyPr vert="horz" wrap="square" lIns="91440" tIns="45720" rIns="91440" bIns="45720" numCol="1" anchor="t" anchorCtr="0" compatLnSpc="1">
              <a:prstTxWarp prst="textNoShape">
                <a:avLst/>
              </a:prstTxWarp>
            </a:bodyPr>
            <a:lstStyle/>
            <a:p>
              <a:endParaRPr lang="en-US" dirty="0"/>
            </a:p>
          </p:txBody>
        </p:sp>
        <p:sp>
          <p:nvSpPr>
            <p:cNvPr id="43" name="Rectangle 42"/>
            <p:cNvSpPr/>
            <p:nvPr/>
          </p:nvSpPr>
          <p:spPr>
            <a:xfrm>
              <a:off x="9405993" y="1487642"/>
              <a:ext cx="2087313" cy="1630205"/>
            </a:xfrm>
            <a:prstGeom prst="rect">
              <a:avLst/>
            </a:prstGeom>
          </p:spPr>
          <p:txBody>
            <a:bodyPr wrap="square">
              <a:spAutoFit/>
            </a:bodyPr>
            <a:lstStyle/>
            <a:p>
              <a:pPr algn="ctr"/>
              <a:r>
                <a:rPr lang="en-US" sz="1400" dirty="0" smtClean="0">
                  <a:solidFill>
                    <a:srgbClr val="EE7816">
                      <a:alpha val="99000"/>
                    </a:srgbClr>
                  </a:solidFill>
                  <a:latin typeface="Segoe UI Semibold" pitchFamily="34" charset="0"/>
                </a:rPr>
                <a:t>IT CONTROL </a:t>
              </a:r>
              <a:br>
                <a:rPr lang="en-US" sz="1400" dirty="0" smtClean="0">
                  <a:solidFill>
                    <a:srgbClr val="EE7816">
                      <a:alpha val="99000"/>
                    </a:srgbClr>
                  </a:solidFill>
                  <a:latin typeface="Segoe UI Semibold" pitchFamily="34" charset="0"/>
                </a:rPr>
              </a:br>
              <a:r>
                <a:rPr lang="en-US" sz="1400" dirty="0" smtClean="0">
                  <a:solidFill>
                    <a:srgbClr val="EE7816">
                      <a:alpha val="99000"/>
                    </a:srgbClr>
                  </a:solidFill>
                  <a:latin typeface="Segoe UI Semibold" pitchFamily="34" charset="0"/>
                </a:rPr>
                <a:t>AND EFFICIENCY</a:t>
              </a:r>
            </a:p>
            <a:p>
              <a:pPr lvl="0" algn="ctr">
                <a:spcBef>
                  <a:spcPts val="600"/>
                </a:spcBef>
              </a:pPr>
              <a:r>
                <a:rPr lang="en-US" sz="1200" dirty="0" smtClean="0">
                  <a:solidFill>
                    <a:srgbClr val="595959">
                      <a:lumMod val="50000"/>
                      <a:alpha val="99000"/>
                    </a:srgbClr>
                  </a:solidFill>
                </a:rPr>
                <a:t>Keeps you</a:t>
              </a:r>
              <a:br>
                <a:rPr lang="en-US" sz="1200" dirty="0" smtClean="0">
                  <a:solidFill>
                    <a:srgbClr val="595959">
                      <a:lumMod val="50000"/>
                      <a:alpha val="99000"/>
                    </a:srgbClr>
                  </a:solidFill>
                </a:rPr>
              </a:br>
              <a:r>
                <a:rPr lang="en-US" sz="1200" dirty="0" smtClean="0">
                  <a:solidFill>
                    <a:srgbClr val="595959">
                      <a:lumMod val="50000"/>
                      <a:alpha val="99000"/>
                    </a:srgbClr>
                  </a:solidFill>
                </a:rPr>
                <a:t> in control</a:t>
              </a:r>
              <a:endParaRPr lang="en-US" sz="1600" dirty="0" smtClean="0">
                <a:solidFill>
                  <a:srgbClr val="EE7816">
                    <a:alpha val="99000"/>
                  </a:srgbClr>
                </a:solidFill>
                <a:latin typeface="Segoe UI Semibold" pitchFamily="34" charset="0"/>
              </a:endParaRPr>
            </a:p>
          </p:txBody>
        </p:sp>
        <p:pic>
          <p:nvPicPr>
            <p:cNvPr id="44" name="Cloud-Main-BG" descr="cloud.png"/>
            <p:cNvPicPr>
              <a:picLocks noChangeAspect="1"/>
            </p:cNvPicPr>
            <p:nvPr/>
          </p:nvPicPr>
          <p:blipFill>
            <a:blip r:embed="rId15" cstate="print"/>
            <a:stretch>
              <a:fillRect/>
            </a:stretch>
          </p:blipFill>
          <p:spPr>
            <a:xfrm>
              <a:off x="9461729" y="3264254"/>
              <a:ext cx="2026323" cy="1047371"/>
            </a:xfrm>
            <a:prstGeom prst="rect">
              <a:avLst/>
            </a:prstGeom>
            <a:effectLst>
              <a:outerShdw blurRad="63500" sx="102000" sy="102000" algn="ctr" rotWithShape="0">
                <a:prstClr val="black">
                  <a:alpha val="40000"/>
                </a:prstClr>
              </a:outerShdw>
            </a:effectLst>
          </p:spPr>
        </p:pic>
        <p:cxnSp>
          <p:nvCxnSpPr>
            <p:cNvPr id="45" name="Straight Connector 44"/>
            <p:cNvCxnSpPr/>
            <p:nvPr/>
          </p:nvCxnSpPr>
          <p:spPr>
            <a:xfrm>
              <a:off x="9592768" y="3194442"/>
              <a:ext cx="1758938"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rotWithShape="1">
            <a:blip r:embed="rId16">
              <a:extLst>
                <a:ext uri="{28A0092B-C50C-407E-A947-70E740481C1C}">
                  <a14:useLocalDpi xmlns:a14="http://schemas.microsoft.com/office/drawing/2010/main" val="0"/>
                </a:ext>
              </a:extLst>
            </a:blip>
            <a:srcRect l="12281" r="22345"/>
            <a:stretch/>
          </p:blipFill>
          <p:spPr>
            <a:xfrm>
              <a:off x="9405993" y="3249283"/>
              <a:ext cx="2082060" cy="2122597"/>
            </a:xfrm>
            <a:prstGeom prst="rect">
              <a:avLst/>
            </a:prstGeom>
          </p:spPr>
        </p:pic>
      </p:grpSp>
      <p:sp>
        <p:nvSpPr>
          <p:cNvPr id="47" name="Freeform 6"/>
          <p:cNvSpPr>
            <a:spLocks/>
          </p:cNvSpPr>
          <p:nvPr/>
        </p:nvSpPr>
        <p:spPr bwMode="auto">
          <a:xfrm>
            <a:off x="330947" y="4532171"/>
            <a:ext cx="8489674" cy="861412"/>
          </a:xfrm>
          <a:custGeom>
            <a:avLst/>
            <a:gdLst/>
            <a:ahLst/>
            <a:cxnLst>
              <a:cxn ang="0">
                <a:pos x="1949" y="116"/>
              </a:cxn>
              <a:cxn ang="0">
                <a:pos x="1401" y="116"/>
              </a:cxn>
              <a:cxn ang="0">
                <a:pos x="1327" y="39"/>
              </a:cxn>
              <a:cxn ang="0">
                <a:pos x="1247" y="0"/>
              </a:cxn>
              <a:cxn ang="0">
                <a:pos x="746" y="0"/>
              </a:cxn>
              <a:cxn ang="0">
                <a:pos x="666" y="39"/>
              </a:cxn>
              <a:cxn ang="0">
                <a:pos x="591" y="116"/>
              </a:cxn>
              <a:cxn ang="0">
                <a:pos x="43" y="116"/>
              </a:cxn>
              <a:cxn ang="0">
                <a:pos x="0" y="159"/>
              </a:cxn>
              <a:cxn ang="0">
                <a:pos x="0" y="276"/>
              </a:cxn>
              <a:cxn ang="0">
                <a:pos x="43" y="319"/>
              </a:cxn>
              <a:cxn ang="0">
                <a:pos x="1949" y="319"/>
              </a:cxn>
              <a:cxn ang="0">
                <a:pos x="1992" y="276"/>
              </a:cxn>
              <a:cxn ang="0">
                <a:pos x="1992" y="159"/>
              </a:cxn>
              <a:cxn ang="0">
                <a:pos x="1949" y="116"/>
              </a:cxn>
            </a:cxnLst>
            <a:rect l="0" t="0" r="r" b="b"/>
            <a:pathLst>
              <a:path w="1992" h="319">
                <a:moveTo>
                  <a:pt x="1949" y="116"/>
                </a:moveTo>
                <a:cubicBezTo>
                  <a:pt x="1401" y="116"/>
                  <a:pt x="1401" y="116"/>
                  <a:pt x="1401" y="116"/>
                </a:cubicBezTo>
                <a:cubicBezTo>
                  <a:pt x="1327" y="39"/>
                  <a:pt x="1327" y="39"/>
                  <a:pt x="1327" y="39"/>
                </a:cubicBezTo>
                <a:cubicBezTo>
                  <a:pt x="1311" y="20"/>
                  <a:pt x="1287" y="0"/>
                  <a:pt x="1247" y="0"/>
                </a:cubicBezTo>
                <a:cubicBezTo>
                  <a:pt x="746" y="0"/>
                  <a:pt x="746" y="0"/>
                  <a:pt x="746" y="0"/>
                </a:cubicBezTo>
                <a:cubicBezTo>
                  <a:pt x="706" y="0"/>
                  <a:pt x="682" y="20"/>
                  <a:pt x="666" y="39"/>
                </a:cubicBezTo>
                <a:cubicBezTo>
                  <a:pt x="591" y="116"/>
                  <a:pt x="591" y="116"/>
                  <a:pt x="591" y="116"/>
                </a:cubicBezTo>
                <a:cubicBezTo>
                  <a:pt x="43" y="116"/>
                  <a:pt x="43" y="116"/>
                  <a:pt x="43" y="116"/>
                </a:cubicBezTo>
                <a:cubicBezTo>
                  <a:pt x="20" y="116"/>
                  <a:pt x="0" y="135"/>
                  <a:pt x="0" y="159"/>
                </a:cubicBezTo>
                <a:cubicBezTo>
                  <a:pt x="0" y="276"/>
                  <a:pt x="0" y="276"/>
                  <a:pt x="0" y="276"/>
                </a:cubicBezTo>
                <a:cubicBezTo>
                  <a:pt x="0" y="300"/>
                  <a:pt x="20" y="319"/>
                  <a:pt x="43" y="319"/>
                </a:cubicBezTo>
                <a:cubicBezTo>
                  <a:pt x="1949" y="319"/>
                  <a:pt x="1949" y="319"/>
                  <a:pt x="1949" y="319"/>
                </a:cubicBezTo>
                <a:cubicBezTo>
                  <a:pt x="1973" y="319"/>
                  <a:pt x="1992" y="300"/>
                  <a:pt x="1992" y="276"/>
                </a:cubicBezTo>
                <a:cubicBezTo>
                  <a:pt x="1992" y="159"/>
                  <a:pt x="1992" y="159"/>
                  <a:pt x="1992" y="159"/>
                </a:cubicBezTo>
                <a:cubicBezTo>
                  <a:pt x="1992" y="135"/>
                  <a:pt x="1973" y="116"/>
                  <a:pt x="1949" y="116"/>
                </a:cubicBezTo>
                <a:close/>
              </a:path>
            </a:pathLst>
          </a:custGeom>
          <a:solidFill>
            <a:sysClr val="window" lastClr="FFFFFF"/>
          </a:solidFill>
          <a:ln w="9525">
            <a:noFill/>
            <a:round/>
            <a:headEnd/>
            <a:tailEnd/>
          </a:ln>
          <a:effectLst>
            <a:outerShdw blurRad="50800" dist="38100" dir="16200000" rotWithShape="0">
              <a:prstClr val="black">
                <a:alpha val="2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48" name="Picture 3" descr="\\192.168.1.51\Shared\ADI_Projects\Microsoft\MS_10-01094_Catherine Boeger FY11 Open PO\From_Client\Catherine Boeger_Brand Elements\brand elements\ofc365_gesture.png"/>
          <p:cNvPicPr>
            <a:picLocks noChangeAspect="1" noChangeArrowheads="1"/>
          </p:cNvPicPr>
          <p:nvPr/>
        </p:nvPicPr>
        <p:blipFill rotWithShape="1">
          <a:blip r:embed="rId17">
            <a:extLst>
              <a:ext uri="{28A0092B-C50C-407E-A947-70E740481C1C}">
                <a14:useLocalDpi xmlns:a14="http://schemas.microsoft.com/office/drawing/2010/main" val="0"/>
              </a:ext>
            </a:extLst>
          </a:blip>
          <a:srcRect l="13793" t="5954" r="11466" b="52401"/>
          <a:stretch/>
        </p:blipFill>
        <p:spPr bwMode="auto">
          <a:xfrm>
            <a:off x="0" y="5130958"/>
            <a:ext cx="9129791" cy="1727042"/>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819247" y="6573734"/>
            <a:ext cx="3565079" cy="246221"/>
          </a:xfrm>
          <a:prstGeom prst="rect">
            <a:avLst/>
          </a:prstGeom>
          <a:noFill/>
        </p:spPr>
        <p:txBody>
          <a:bodyPr wrap="none" lIns="0" tIns="0" rIns="0" bIns="0" rtlCol="0">
            <a:spAutoFit/>
          </a:bodyPr>
          <a:lstStyle/>
          <a:p>
            <a:pPr lvl="0"/>
            <a:r>
              <a:rPr lang="en-US" sz="800" i="1" dirty="0" smtClean="0">
                <a:solidFill>
                  <a:schemeClr val="tx1">
                    <a:alpha val="99000"/>
                  </a:schemeClr>
                </a:solidFill>
              </a:rPr>
              <a:t>* Access </a:t>
            </a:r>
            <a:r>
              <a:rPr lang="en-US" sz="800" i="1" dirty="0">
                <a:solidFill>
                  <a:schemeClr val="tx1">
                    <a:alpha val="99000"/>
                  </a:schemeClr>
                </a:solidFill>
              </a:rPr>
              <a:t>from mobile devices depends on carrier network quality and </a:t>
            </a:r>
            <a:r>
              <a:rPr lang="en-US" sz="800" i="1" dirty="0" smtClean="0">
                <a:solidFill>
                  <a:schemeClr val="tx1">
                    <a:alpha val="99000"/>
                  </a:schemeClr>
                </a:solidFill>
              </a:rPr>
              <a:t>availability</a:t>
            </a:r>
          </a:p>
          <a:p>
            <a:pPr lvl="0"/>
            <a:r>
              <a:rPr lang="en-US" sz="800" i="1" dirty="0">
                <a:solidFill>
                  <a:schemeClr val="tx1">
                    <a:alpha val="99000"/>
                  </a:schemeClr>
                </a:solidFill>
              </a:rPr>
              <a:t>** “Connect Securely” is not a guarantee of 100% connection security</a:t>
            </a:r>
            <a:r>
              <a:rPr lang="en-US" sz="800" i="1" dirty="0" smtClean="0">
                <a:solidFill>
                  <a:schemeClr val="tx1">
                    <a:alpha val="99000"/>
                  </a:schemeClr>
                </a:solidFill>
              </a:rPr>
              <a:t>.”</a:t>
            </a:r>
          </a:p>
        </p:txBody>
      </p:sp>
      <p:grpSp>
        <p:nvGrpSpPr>
          <p:cNvPr id="89" name="Group 88"/>
          <p:cNvGrpSpPr/>
          <p:nvPr/>
        </p:nvGrpSpPr>
        <p:grpSpPr>
          <a:xfrm>
            <a:off x="217384" y="1000218"/>
            <a:ext cx="6683744" cy="4804681"/>
            <a:chOff x="1173048" y="4673696"/>
            <a:chExt cx="6683744" cy="4804681"/>
          </a:xfrm>
        </p:grpSpPr>
        <p:sp>
          <p:nvSpPr>
            <p:cNvPr id="90" name="Rounded Rectangle 89"/>
            <p:cNvSpPr/>
            <p:nvPr/>
          </p:nvSpPr>
          <p:spPr bwMode="auto">
            <a:xfrm>
              <a:off x="1173048" y="4673696"/>
              <a:ext cx="6683744" cy="4804681"/>
            </a:xfrm>
            <a:prstGeom prst="roundRect">
              <a:avLst>
                <a:gd name="adj" fmla="val 3042"/>
              </a:avLst>
            </a:prstGeom>
            <a:solidFill>
              <a:schemeClr val="bg1"/>
            </a:solidFill>
            <a:ln w="9525" cap="flat" cmpd="sng" algn="ctr">
              <a:solidFill>
                <a:schemeClr val="tx2">
                  <a:lumMod val="40000"/>
                  <a:lumOff val="60000"/>
                </a:schemeClr>
              </a:solidFill>
              <a:prstDash val="sysDash"/>
            </a:ln>
            <a:effectLst>
              <a:outerShdw blurRad="127000" sx="101000" sy="101000" algn="ctr" rotWithShape="0">
                <a:prstClr val="black">
                  <a:alpha val="29000"/>
                </a:prstClr>
              </a:outerShdw>
            </a:effectLst>
          </p:spPr>
          <p:txBody>
            <a:bodyPr rtlCol="0" anchor="ctr"/>
            <a:lstStyle/>
            <a:p>
              <a:pPr algn="ctr" defTabSz="914400"/>
              <a:endParaRPr lang="en-US" kern="0" dirty="0">
                <a:solidFill>
                  <a:sysClr val="window" lastClr="FFFFFF"/>
                </a:solidFill>
                <a:latin typeface="Segoe UI"/>
              </a:endParaRPr>
            </a:p>
          </p:txBody>
        </p:sp>
        <p:sp>
          <p:nvSpPr>
            <p:cNvPr id="91" name="Rounded Rectangle 90"/>
            <p:cNvSpPr/>
            <p:nvPr/>
          </p:nvSpPr>
          <p:spPr bwMode="auto">
            <a:xfrm>
              <a:off x="1400565" y="5388759"/>
              <a:ext cx="6318279" cy="906958"/>
            </a:xfrm>
            <a:prstGeom prst="roundRect">
              <a:avLst>
                <a:gd name="adj" fmla="val 2479"/>
              </a:avLst>
            </a:prstGeom>
          </p:spPr>
          <p:txBody>
            <a:bodyPr rtlCol="0" anchor="ctr"/>
            <a:lstStyle/>
            <a:p>
              <a:pPr marL="174625" indent="-174625">
                <a:spcBef>
                  <a:spcPts val="600"/>
                </a:spcBef>
                <a:buFont typeface="Arial" pitchFamily="34" charset="0"/>
                <a:buChar char="•"/>
              </a:pPr>
              <a:r>
                <a:rPr lang="en-US" sz="1200" spc="-20" dirty="0">
                  <a:solidFill>
                    <a:schemeClr val="tx2">
                      <a:lumMod val="50000"/>
                      <a:alpha val="99000"/>
                    </a:schemeClr>
                  </a:solidFill>
                </a:rPr>
                <a:t>24/7 IT professional phone support or via electronic ticketing</a:t>
              </a:r>
            </a:p>
            <a:p>
              <a:pPr marL="174625" indent="-174625">
                <a:spcBef>
                  <a:spcPts val="600"/>
                </a:spcBef>
                <a:buFont typeface="Arial" pitchFamily="34" charset="0"/>
                <a:buChar char="•"/>
              </a:pPr>
              <a:r>
                <a:rPr lang="en-US" sz="1200" spc="-20" dirty="0" smtClean="0">
                  <a:solidFill>
                    <a:schemeClr val="tx2">
                      <a:lumMod val="50000"/>
                      <a:alpha val="99000"/>
                    </a:schemeClr>
                  </a:solidFill>
                </a:rPr>
                <a:t>Service </a:t>
              </a:r>
              <a:r>
                <a:rPr lang="en-US" sz="1200" spc="-20" dirty="0">
                  <a:solidFill>
                    <a:schemeClr val="tx2">
                      <a:lumMod val="50000"/>
                      <a:alpha val="99000"/>
                    </a:schemeClr>
                  </a:solidFill>
                </a:rPr>
                <a:t>health portal and RSS feeds to provide up to date service availability information</a:t>
              </a:r>
            </a:p>
            <a:p>
              <a:pPr marL="174625" indent="-174625">
                <a:spcBef>
                  <a:spcPts val="600"/>
                </a:spcBef>
                <a:buFont typeface="Arial" pitchFamily="34" charset="0"/>
                <a:buChar char="•"/>
              </a:pPr>
              <a:r>
                <a:rPr lang="en-US" sz="1200" spc="-20" dirty="0" smtClean="0">
                  <a:solidFill>
                    <a:schemeClr val="tx2">
                      <a:lumMod val="50000"/>
                      <a:alpha val="99000"/>
                    </a:schemeClr>
                  </a:solidFill>
                </a:rPr>
                <a:t>Simplified </a:t>
              </a:r>
              <a:r>
                <a:rPr lang="en-US" sz="1200" spc="-20" dirty="0">
                  <a:solidFill>
                    <a:schemeClr val="tx2">
                      <a:lumMod val="50000"/>
                      <a:alpha val="99000"/>
                    </a:schemeClr>
                  </a:solidFill>
                </a:rPr>
                <a:t>management with a single administration center with role based access </a:t>
              </a:r>
            </a:p>
            <a:p>
              <a:pPr marL="174625" indent="-174625">
                <a:spcBef>
                  <a:spcPts val="600"/>
                </a:spcBef>
                <a:buFont typeface="Arial" pitchFamily="34" charset="0"/>
                <a:buChar char="•"/>
              </a:pPr>
              <a:r>
                <a:rPr lang="en-US" sz="1200" spc="-20" dirty="0" smtClean="0">
                  <a:solidFill>
                    <a:schemeClr val="tx2">
                      <a:lumMod val="50000"/>
                      <a:alpha val="99000"/>
                    </a:schemeClr>
                  </a:solidFill>
                </a:rPr>
                <a:t>Remote </a:t>
              </a:r>
              <a:r>
                <a:rPr lang="en-US" sz="1200" spc="-20" dirty="0">
                  <a:solidFill>
                    <a:schemeClr val="tx2">
                      <a:lumMod val="50000"/>
                      <a:alpha val="99000"/>
                    </a:schemeClr>
                  </a:solidFill>
                </a:rPr>
                <a:t>PowerShell to allow scripting of routine tasks and access to raw data for reports</a:t>
              </a:r>
            </a:p>
            <a:p>
              <a:pPr marL="174625" indent="-174625">
                <a:spcBef>
                  <a:spcPts val="600"/>
                </a:spcBef>
                <a:buFont typeface="Arial" pitchFamily="34" charset="0"/>
                <a:buChar char="•"/>
              </a:pPr>
              <a:r>
                <a:rPr lang="en-US" sz="1200" spc="-20" dirty="0" smtClean="0">
                  <a:solidFill>
                    <a:schemeClr val="tx2">
                      <a:lumMod val="50000"/>
                      <a:alpha val="99000"/>
                    </a:schemeClr>
                  </a:solidFill>
                </a:rPr>
                <a:t>IT </a:t>
              </a:r>
              <a:r>
                <a:rPr lang="en-US" sz="1200" spc="-20" dirty="0">
                  <a:solidFill>
                    <a:schemeClr val="tx2">
                      <a:lumMod val="50000"/>
                      <a:alpha val="99000"/>
                    </a:schemeClr>
                  </a:solidFill>
                </a:rPr>
                <a:t>friendly service update policies that put you in control</a:t>
              </a:r>
            </a:p>
          </p:txBody>
        </p:sp>
        <p:cxnSp>
          <p:nvCxnSpPr>
            <p:cNvPr id="92" name="Straight Connector 91"/>
            <p:cNvCxnSpPr/>
            <p:nvPr/>
          </p:nvCxnSpPr>
          <p:spPr>
            <a:xfrm flipH="1">
              <a:off x="1449125" y="6648226"/>
              <a:ext cx="6126480" cy="0"/>
            </a:xfrm>
            <a:prstGeom prst="line">
              <a:avLst/>
            </a:prstGeom>
            <a:ln w="28575" cap="rnd">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1398077" y="4828711"/>
              <a:ext cx="4579962" cy="338554"/>
            </a:xfrm>
            <a:prstGeom prst="rect">
              <a:avLst/>
            </a:prstGeom>
          </p:spPr>
          <p:txBody>
            <a:bodyPr wrap="square">
              <a:spAutoFit/>
            </a:bodyPr>
            <a:lstStyle/>
            <a:p>
              <a:r>
                <a:rPr lang="en-US" sz="1600" dirty="0" smtClean="0">
                  <a:solidFill>
                    <a:srgbClr val="EE7816">
                      <a:alpha val="99000"/>
                    </a:srgbClr>
                  </a:solidFill>
                  <a:latin typeface="Segoe UI Semibold" pitchFamily="34" charset="0"/>
                </a:rPr>
                <a:t>IT CONTROL AND EFFICIENCY</a:t>
              </a:r>
            </a:p>
          </p:txBody>
        </p:sp>
        <p:pic>
          <p:nvPicPr>
            <p:cNvPr id="94" name="Picture 1" descr="image00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45641" y="7218555"/>
              <a:ext cx="2780223" cy="1954388"/>
            </a:xfrm>
            <a:prstGeom prst="roundRect">
              <a:avLst>
                <a:gd name="adj" fmla="val 1137"/>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9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467074" y="7220101"/>
              <a:ext cx="3097184" cy="1952842"/>
            </a:xfrm>
            <a:prstGeom prst="roundRect">
              <a:avLst>
                <a:gd name="adj" fmla="val 2181"/>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Rounded Rectangle 95"/>
            <p:cNvSpPr/>
            <p:nvPr/>
          </p:nvSpPr>
          <p:spPr>
            <a:xfrm>
              <a:off x="1449125" y="6788163"/>
              <a:ext cx="2776740" cy="279856"/>
            </a:xfrm>
            <a:prstGeom prst="roundRect">
              <a:avLst>
                <a:gd name="adj" fmla="val 9569"/>
              </a:avLst>
            </a:prstGeom>
            <a:solidFill>
              <a:srgbClr val="EAEAEA"/>
            </a:solidFill>
            <a:ln w="12700" cap="flat" cmpd="sng" algn="ctr">
              <a:solidFill>
                <a:srgbClr val="EE7816"/>
              </a:solidFill>
              <a:prstDash val="solid"/>
            </a:ln>
            <a:effectLst>
              <a:outerShdw blurRad="63500" sx="102000" sy="102000" algn="ctr" rotWithShape="0">
                <a:prstClr val="black">
                  <a:alpha val="40000"/>
                </a:prstClr>
              </a:outerShdw>
            </a:effectLst>
          </p:spPr>
          <p:txBody>
            <a:bodyPr rtlCol="0" anchor="ctr"/>
            <a:lstStyle/>
            <a:p>
              <a:pPr algn="ctr" defTabSz="914400"/>
              <a:r>
                <a:rPr lang="en-US" sz="1100" kern="0" dirty="0" smtClean="0">
                  <a:solidFill>
                    <a:schemeClr val="tx2">
                      <a:lumMod val="50000"/>
                      <a:alpha val="99000"/>
                    </a:schemeClr>
                  </a:solidFill>
                </a:rPr>
                <a:t>Service health portal</a:t>
              </a:r>
              <a:endParaRPr lang="en-US" sz="1100" kern="0" dirty="0">
                <a:solidFill>
                  <a:schemeClr val="tx2">
                    <a:lumMod val="50000"/>
                    <a:alpha val="99000"/>
                  </a:schemeClr>
                </a:solidFill>
              </a:endParaRPr>
            </a:p>
          </p:txBody>
        </p:sp>
        <p:sp>
          <p:nvSpPr>
            <p:cNvPr id="97" name="Rounded Rectangle 96"/>
            <p:cNvSpPr/>
            <p:nvPr/>
          </p:nvSpPr>
          <p:spPr>
            <a:xfrm>
              <a:off x="4467074" y="6788163"/>
              <a:ext cx="3097184" cy="279856"/>
            </a:xfrm>
            <a:prstGeom prst="roundRect">
              <a:avLst>
                <a:gd name="adj" fmla="val 9569"/>
              </a:avLst>
            </a:prstGeom>
            <a:solidFill>
              <a:srgbClr val="EAEAEA"/>
            </a:solidFill>
            <a:ln w="12700" cap="flat" cmpd="sng" algn="ctr">
              <a:solidFill>
                <a:srgbClr val="EE7816"/>
              </a:solidFill>
              <a:prstDash val="solid"/>
            </a:ln>
            <a:effectLst>
              <a:outerShdw blurRad="63500" sx="102000" sy="102000" algn="ctr" rotWithShape="0">
                <a:prstClr val="black">
                  <a:alpha val="40000"/>
                </a:prstClr>
              </a:outerShdw>
            </a:effectLst>
          </p:spPr>
          <p:txBody>
            <a:bodyPr rtlCol="0" anchor="ctr"/>
            <a:lstStyle/>
            <a:p>
              <a:pPr algn="ctr" defTabSz="914400"/>
              <a:r>
                <a:rPr lang="en-US" sz="1100" kern="0" dirty="0" smtClean="0">
                  <a:solidFill>
                    <a:schemeClr val="tx2">
                      <a:lumMod val="50000"/>
                      <a:alpha val="99000"/>
                    </a:schemeClr>
                  </a:solidFill>
                </a:rPr>
                <a:t>Simplified Management</a:t>
              </a:r>
              <a:endParaRPr lang="en-US" sz="1100" kern="0" dirty="0">
                <a:solidFill>
                  <a:schemeClr val="tx2">
                    <a:lumMod val="50000"/>
                    <a:alpha val="99000"/>
                  </a:schemeClr>
                </a:solidFill>
              </a:endParaRPr>
            </a:p>
          </p:txBody>
        </p:sp>
      </p:grpSp>
    </p:spTree>
    <p:extLst>
      <p:ext uri="{BB962C8B-B14F-4D97-AF65-F5344CB8AC3E}">
        <p14:creationId xmlns:p14="http://schemas.microsoft.com/office/powerpoint/2010/main" val="424557778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2884" y="353292"/>
            <a:ext cx="8229600" cy="443198"/>
          </a:xfrm>
        </p:spPr>
        <p:txBody>
          <a:bodyPr/>
          <a:lstStyle/>
          <a:p>
            <a:r>
              <a:rPr lang="en-US" dirty="0" smtClean="0"/>
              <a:t>Agenda</a:t>
            </a:r>
            <a:endParaRPr lang="en-US" dirty="0"/>
          </a:p>
        </p:txBody>
      </p:sp>
      <p:sp>
        <p:nvSpPr>
          <p:cNvPr id="6" name="Content Placeholder 5"/>
          <p:cNvSpPr>
            <a:spLocks noGrp="1"/>
          </p:cNvSpPr>
          <p:nvPr>
            <p:ph idx="1"/>
          </p:nvPr>
        </p:nvSpPr>
        <p:spPr>
          <a:xfrm>
            <a:off x="316789" y="1198565"/>
            <a:ext cx="8550914" cy="7728269"/>
          </a:xfrm>
        </p:spPr>
        <p:txBody>
          <a:bodyPr/>
          <a:lstStyle/>
          <a:p>
            <a:r>
              <a:rPr lang="en-US" dirty="0" smtClean="0"/>
              <a:t>Overview </a:t>
            </a:r>
            <a:r>
              <a:rPr lang="en-US" dirty="0" smtClean="0"/>
              <a:t>of the Cloud</a:t>
            </a:r>
          </a:p>
          <a:p>
            <a:pPr lvl="1"/>
            <a:r>
              <a:rPr lang="en-US" dirty="0" smtClean="0"/>
              <a:t>Why the Cloud?</a:t>
            </a:r>
          </a:p>
          <a:p>
            <a:pPr lvl="1"/>
            <a:r>
              <a:rPr lang="en-US" dirty="0" smtClean="0"/>
              <a:t>How Microsoft differs from other </a:t>
            </a:r>
            <a:r>
              <a:rPr lang="en-US" dirty="0" err="1" smtClean="0"/>
              <a:t>SaaS</a:t>
            </a:r>
            <a:r>
              <a:rPr lang="en-US" dirty="0" smtClean="0"/>
              <a:t> </a:t>
            </a:r>
            <a:r>
              <a:rPr lang="en-US" dirty="0" smtClean="0"/>
              <a:t>Providers</a:t>
            </a:r>
          </a:p>
          <a:p>
            <a:pPr lvl="1"/>
            <a:r>
              <a:rPr lang="en-US" dirty="0" smtClean="0"/>
              <a:t>Microsoft’s long term vision</a:t>
            </a:r>
          </a:p>
          <a:p>
            <a:pPr lvl="1"/>
            <a:r>
              <a:rPr lang="en-US" dirty="0" smtClean="0"/>
              <a:t>Cloud computing taxonomy </a:t>
            </a:r>
          </a:p>
          <a:p>
            <a:r>
              <a:rPr lang="en-US" dirty="0" smtClean="0"/>
              <a:t>Windows Azure Platform</a:t>
            </a:r>
          </a:p>
          <a:p>
            <a:pPr lvl="1"/>
            <a:r>
              <a:rPr lang="en-US" dirty="0" smtClean="0"/>
              <a:t>Programming Support</a:t>
            </a:r>
          </a:p>
          <a:p>
            <a:pPr lvl="1"/>
            <a:r>
              <a:rPr lang="en-US" dirty="0" smtClean="0"/>
              <a:t>Service Offerings</a:t>
            </a:r>
            <a:endParaRPr lang="en-US" dirty="0" smtClean="0"/>
          </a:p>
          <a:p>
            <a:r>
              <a:rPr lang="en-US" dirty="0" smtClean="0"/>
              <a:t>Office 365</a:t>
            </a:r>
          </a:p>
          <a:p>
            <a:pPr lvl="1"/>
            <a:r>
              <a:rPr lang="en-US" dirty="0" smtClean="0"/>
              <a:t>Understanding the components</a:t>
            </a:r>
          </a:p>
          <a:p>
            <a:pPr lvl="1"/>
            <a:r>
              <a:rPr lang="en-US" dirty="0" smtClean="0"/>
              <a:t>What’s new in Office 365?</a:t>
            </a:r>
          </a:p>
          <a:p>
            <a:pPr lvl="1"/>
            <a:r>
              <a:rPr lang="en-US" dirty="0" smtClean="0"/>
              <a:t>Microsoft Data Centers and SLA’s</a:t>
            </a:r>
          </a:p>
          <a:p>
            <a:pPr lvl="1"/>
            <a:r>
              <a:rPr lang="en-US" dirty="0" smtClean="0"/>
              <a:t>Certifications</a:t>
            </a:r>
          </a:p>
          <a:p>
            <a:pPr lvl="1"/>
            <a:r>
              <a:rPr lang="en-US" dirty="0" smtClean="0"/>
              <a:t>References</a:t>
            </a:r>
          </a:p>
          <a:p>
            <a:r>
              <a:rPr lang="en-US" dirty="0" smtClean="0"/>
              <a:t>How to buy Office 365 – suites, standalones, licensing and pricing</a:t>
            </a:r>
          </a:p>
          <a:p>
            <a:r>
              <a:rPr lang="en-US" dirty="0" smtClean="0"/>
              <a:t>Demonstration</a:t>
            </a:r>
          </a:p>
          <a:p>
            <a:r>
              <a:rPr lang="en-US" dirty="0" smtClean="0"/>
              <a:t>Next Steps – where to go for more information </a:t>
            </a:r>
          </a:p>
          <a:p>
            <a:endParaRPr lang="en-US" dirty="0" smtClean="0"/>
          </a:p>
          <a:p>
            <a:endParaRPr lang="en-US" dirty="0"/>
          </a:p>
        </p:txBody>
      </p:sp>
    </p:spTree>
    <p:extLst>
      <p:ext uri="{BB962C8B-B14F-4D97-AF65-F5344CB8AC3E}">
        <p14:creationId xmlns:p14="http://schemas.microsoft.com/office/powerpoint/2010/main" val="3632996497"/>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457200" y="-609600"/>
            <a:ext cx="8229600" cy="1143000"/>
          </a:xfrm>
          <a:prstGeom prst="rect">
            <a:avLst/>
          </a:prstGeom>
        </p:spPr>
        <p:txBody>
          <a:bodyPr vert="horz" lIns="0" tIns="45716" rIns="0" bIns="0" anchor="b">
            <a:normAutofit/>
          </a:bodyPr>
          <a:lstStyle/>
          <a:p>
            <a:pPr lvl="0">
              <a:spcBef>
                <a:spcPct val="0"/>
              </a:spcBef>
              <a:defRPr/>
            </a:pP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egoe UI" pitchFamily="34" charset="0"/>
              <a:ea typeface="+mj-ea"/>
              <a:cs typeface="Segoe UI" pitchFamily="34" charset="0"/>
            </a:endParaRPr>
          </a:p>
        </p:txBody>
      </p:sp>
      <p:sp>
        <p:nvSpPr>
          <p:cNvPr id="31" name="Title 1"/>
          <p:cNvSpPr>
            <a:spLocks noGrp="1"/>
          </p:cNvSpPr>
          <p:nvPr>
            <p:ph type="title"/>
          </p:nvPr>
        </p:nvSpPr>
        <p:spPr>
          <a:xfrm>
            <a:off x="293039" y="365314"/>
            <a:ext cx="8550914" cy="444500"/>
          </a:xfrm>
        </p:spPr>
        <p:txBody>
          <a:bodyPr>
            <a:normAutofit/>
          </a:bodyPr>
          <a:lstStyle/>
          <a:p>
            <a:r>
              <a:rPr lang="en-US" dirty="0" smtClean="0">
                <a:solidFill>
                  <a:schemeClr val="accent1"/>
                </a:solidFill>
              </a:rPr>
              <a:t>World-Class Data Centers</a:t>
            </a:r>
            <a:endParaRPr lang="en-US" dirty="0">
              <a:solidFill>
                <a:schemeClr val="accent1"/>
              </a:solidFill>
            </a:endParaRPr>
          </a:p>
        </p:txBody>
      </p:sp>
      <p:sp>
        <p:nvSpPr>
          <p:cNvPr id="3" name="TextBox 2"/>
          <p:cNvSpPr txBox="1"/>
          <p:nvPr/>
        </p:nvSpPr>
        <p:spPr>
          <a:xfrm>
            <a:off x="2243889" y="4453018"/>
            <a:ext cx="6789223" cy="1969770"/>
          </a:xfrm>
          <a:prstGeom prst="rect">
            <a:avLst/>
          </a:prstGeom>
          <a:noFill/>
        </p:spPr>
        <p:txBody>
          <a:bodyPr wrap="square" lIns="0" tIns="0" rIns="0" bIns="0" rtlCol="0">
            <a:spAutoFit/>
          </a:bodyPr>
          <a:lstStyle/>
          <a:p>
            <a:pPr marL="271436" indent="-271436" defTabSz="914272">
              <a:lnSpc>
                <a:spcPct val="90000"/>
              </a:lnSpc>
              <a:spcBef>
                <a:spcPct val="20000"/>
              </a:spcBef>
              <a:buSzPct val="90000"/>
              <a:buFont typeface="Arial" pitchFamily="34" charset="0"/>
              <a:buChar char="•"/>
            </a:pPr>
            <a:r>
              <a:rPr lang="en-US" sz="1700" dirty="0">
                <a:gradFill>
                  <a:gsLst>
                    <a:gs pos="0">
                      <a:schemeClr val="tx1"/>
                    </a:gs>
                    <a:gs pos="86000">
                      <a:schemeClr val="tx1"/>
                    </a:gs>
                  </a:gsLst>
                  <a:lin ang="5400000" scaled="0"/>
                </a:gradFill>
                <a:latin typeface="Segoe UI Light" pitchFamily="34" charset="0"/>
              </a:rPr>
              <a:t>$2.3B+ investment in cloud infrastructure</a:t>
            </a:r>
          </a:p>
          <a:p>
            <a:pPr marL="271436" indent="-271436" defTabSz="914272">
              <a:lnSpc>
                <a:spcPct val="90000"/>
              </a:lnSpc>
              <a:spcBef>
                <a:spcPct val="20000"/>
              </a:spcBef>
              <a:buSzPct val="90000"/>
              <a:buFont typeface="Arial" pitchFamily="34" charset="0"/>
              <a:buChar char="•"/>
            </a:pPr>
            <a:r>
              <a:rPr lang="en-US" sz="1700" dirty="0">
                <a:gradFill>
                  <a:gsLst>
                    <a:gs pos="0">
                      <a:schemeClr val="tx1"/>
                    </a:gs>
                    <a:gs pos="86000">
                      <a:schemeClr val="tx1"/>
                    </a:gs>
                  </a:gsLst>
                  <a:lin ang="5400000" scaled="0"/>
                </a:gradFill>
                <a:latin typeface="Segoe UI Light" pitchFamily="34" charset="0"/>
              </a:rPr>
              <a:t>Geo-redundant data centers</a:t>
            </a:r>
          </a:p>
          <a:p>
            <a:pPr marL="271436" indent="-271436" defTabSz="914272">
              <a:lnSpc>
                <a:spcPct val="90000"/>
              </a:lnSpc>
              <a:spcBef>
                <a:spcPct val="20000"/>
              </a:spcBef>
              <a:buSzPct val="90000"/>
              <a:buFont typeface="Arial" pitchFamily="34" charset="0"/>
              <a:buChar char="•"/>
            </a:pPr>
            <a:r>
              <a:rPr lang="en-US" sz="1700" dirty="0">
                <a:gradFill>
                  <a:gsLst>
                    <a:gs pos="0">
                      <a:schemeClr val="tx1"/>
                    </a:gs>
                    <a:gs pos="86000">
                      <a:schemeClr val="tx1"/>
                    </a:gs>
                  </a:gsLst>
                  <a:lin ang="5400000" scaled="0"/>
                </a:gradFill>
                <a:latin typeface="Segoe UI Light" pitchFamily="34" charset="0"/>
              </a:rPr>
              <a:t>Locations in North America, Europe, and Asia to provide optimal performance</a:t>
            </a:r>
          </a:p>
          <a:p>
            <a:pPr marL="271436" indent="-271436" defTabSz="914272">
              <a:lnSpc>
                <a:spcPct val="90000"/>
              </a:lnSpc>
              <a:spcBef>
                <a:spcPct val="20000"/>
              </a:spcBef>
              <a:buSzPct val="90000"/>
              <a:buFont typeface="Arial" pitchFamily="34" charset="0"/>
              <a:buChar char="•"/>
            </a:pPr>
            <a:r>
              <a:rPr lang="en-US" sz="1700" dirty="0">
                <a:gradFill>
                  <a:gsLst>
                    <a:gs pos="0">
                      <a:schemeClr val="tx1"/>
                    </a:gs>
                    <a:gs pos="86000">
                      <a:schemeClr val="tx1"/>
                    </a:gs>
                  </a:gsLst>
                  <a:lin ang="5400000" scaled="0"/>
                </a:gradFill>
                <a:latin typeface="Segoe UI Light" pitchFamily="34" charset="0"/>
              </a:rPr>
              <a:t>99.9% guaranteed uptime (99.95% actual)</a:t>
            </a:r>
          </a:p>
          <a:p>
            <a:pPr marL="271436" indent="-271436" defTabSz="914272">
              <a:lnSpc>
                <a:spcPct val="90000"/>
              </a:lnSpc>
              <a:spcBef>
                <a:spcPct val="20000"/>
              </a:spcBef>
              <a:buSzPct val="90000"/>
              <a:buFont typeface="Arial" pitchFamily="34" charset="0"/>
              <a:buChar char="•"/>
            </a:pPr>
            <a:r>
              <a:rPr lang="en-US" sz="1700" dirty="0">
                <a:gradFill>
                  <a:gsLst>
                    <a:gs pos="0">
                      <a:schemeClr val="tx1"/>
                    </a:gs>
                    <a:gs pos="86000">
                      <a:schemeClr val="tx1"/>
                    </a:gs>
                  </a:gsLst>
                  <a:lin ang="5400000" scaled="0"/>
                </a:gradFill>
                <a:latin typeface="Segoe UI Light" pitchFamily="34" charset="0"/>
              </a:rPr>
              <a:t>Secure infrastructure</a:t>
            </a:r>
          </a:p>
          <a:p>
            <a:pPr marL="271436" indent="-271436" defTabSz="914272">
              <a:lnSpc>
                <a:spcPct val="90000"/>
              </a:lnSpc>
              <a:spcBef>
                <a:spcPct val="20000"/>
              </a:spcBef>
              <a:buSzPct val="90000"/>
              <a:buFont typeface="Arial" pitchFamily="34" charset="0"/>
              <a:buChar char="•"/>
            </a:pPr>
            <a:r>
              <a:rPr lang="en-US" sz="1700" dirty="0">
                <a:gradFill>
                  <a:gsLst>
                    <a:gs pos="0">
                      <a:schemeClr val="tx1"/>
                    </a:gs>
                    <a:gs pos="86000">
                      <a:schemeClr val="tx1"/>
                    </a:gs>
                  </a:gsLst>
                  <a:lin ang="5400000" scaled="0"/>
                </a:gradFill>
                <a:latin typeface="Segoe UI Light" pitchFamily="34" charset="0"/>
              </a:rPr>
              <a:t>Built from the ground up to be environmentally sustainable</a:t>
            </a:r>
          </a:p>
        </p:txBody>
      </p:sp>
      <p:pic>
        <p:nvPicPr>
          <p:cNvPr id="5" name="Picture 4" descr="3D-World-Map-Edg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25588" y="1067887"/>
            <a:ext cx="7757103" cy="3842332"/>
          </a:xfrm>
          <a:prstGeom prst="rect">
            <a:avLst/>
          </a:prstGeom>
          <a:noFill/>
        </p:spPr>
      </p:pic>
      <p:pic>
        <p:nvPicPr>
          <p:cNvPr id="6" name="Picture 2" descr="C:\Users\alexbrad\Documents\Logos\DVD_ART34\Artwork_Imagery\Icons - Illustrations\_XML ICONS\Servers computer.png"/>
          <p:cNvPicPr>
            <a:picLocks noChangeAspect="1" noChangeArrowheads="1"/>
          </p:cNvPicPr>
          <p:nvPr/>
        </p:nvPicPr>
        <p:blipFill>
          <a:blip r:embed="rId4" cstate="print"/>
          <a:srcRect/>
          <a:stretch>
            <a:fillRect/>
          </a:stretch>
        </p:blipFill>
        <p:spPr bwMode="auto">
          <a:xfrm>
            <a:off x="1078086" y="1325094"/>
            <a:ext cx="571500" cy="843008"/>
          </a:xfrm>
          <a:prstGeom prst="rect">
            <a:avLst/>
          </a:prstGeom>
          <a:noFill/>
          <a:effectLst>
            <a:glow rad="101600">
              <a:schemeClr val="accent5">
                <a:satMod val="175000"/>
                <a:alpha val="40000"/>
              </a:schemeClr>
            </a:glow>
          </a:effectLst>
        </p:spPr>
      </p:pic>
      <p:pic>
        <p:nvPicPr>
          <p:cNvPr id="7" name="Picture 2" descr="C:\Users\alexbrad\Documents\Logos\DVD_ART34\Artwork_Imagery\Icons - Illustrations\_XML ICONS\Servers computer.png"/>
          <p:cNvPicPr>
            <a:picLocks noChangeAspect="1" noChangeArrowheads="1"/>
          </p:cNvPicPr>
          <p:nvPr/>
        </p:nvPicPr>
        <p:blipFill>
          <a:blip r:embed="rId4" cstate="print"/>
          <a:srcRect/>
          <a:stretch>
            <a:fillRect/>
          </a:stretch>
        </p:blipFill>
        <p:spPr bwMode="auto">
          <a:xfrm>
            <a:off x="1230486" y="1477494"/>
            <a:ext cx="571500" cy="843008"/>
          </a:xfrm>
          <a:prstGeom prst="rect">
            <a:avLst/>
          </a:prstGeom>
          <a:noFill/>
          <a:effectLst>
            <a:glow rad="101600">
              <a:schemeClr val="accent5">
                <a:satMod val="175000"/>
                <a:alpha val="40000"/>
              </a:schemeClr>
            </a:glow>
          </a:effectLst>
        </p:spPr>
      </p:pic>
      <p:pic>
        <p:nvPicPr>
          <p:cNvPr id="8" name="Picture 2" descr="C:\Users\alexbrad\Documents\Logos\DVD_ART34\Artwork_Imagery\Icons - Illustrations\_XML ICONS\Servers computer.png"/>
          <p:cNvPicPr>
            <a:picLocks noChangeAspect="1" noChangeArrowheads="1"/>
          </p:cNvPicPr>
          <p:nvPr/>
        </p:nvPicPr>
        <p:blipFill>
          <a:blip r:embed="rId4" cstate="print"/>
          <a:srcRect/>
          <a:stretch>
            <a:fillRect/>
          </a:stretch>
        </p:blipFill>
        <p:spPr bwMode="auto">
          <a:xfrm>
            <a:off x="3783186" y="1211333"/>
            <a:ext cx="571500" cy="843008"/>
          </a:xfrm>
          <a:prstGeom prst="rect">
            <a:avLst/>
          </a:prstGeom>
          <a:noFill/>
          <a:effectLst>
            <a:glow rad="101600">
              <a:schemeClr val="accent5">
                <a:satMod val="175000"/>
                <a:alpha val="40000"/>
              </a:schemeClr>
            </a:glow>
          </a:effectLst>
        </p:spPr>
      </p:pic>
      <p:pic>
        <p:nvPicPr>
          <p:cNvPr id="9" name="Picture 2" descr="C:\Users\alexbrad\Documents\Logos\DVD_ART34\Artwork_Imagery\Icons - Illustrations\_XML ICONS\Servers computer.png"/>
          <p:cNvPicPr>
            <a:picLocks noChangeAspect="1" noChangeArrowheads="1"/>
          </p:cNvPicPr>
          <p:nvPr/>
        </p:nvPicPr>
        <p:blipFill>
          <a:blip r:embed="rId4" cstate="print"/>
          <a:srcRect/>
          <a:stretch>
            <a:fillRect/>
          </a:stretch>
        </p:blipFill>
        <p:spPr bwMode="auto">
          <a:xfrm>
            <a:off x="3935586" y="1363733"/>
            <a:ext cx="571500" cy="843008"/>
          </a:xfrm>
          <a:prstGeom prst="rect">
            <a:avLst/>
          </a:prstGeom>
          <a:noFill/>
          <a:effectLst>
            <a:glow rad="101600">
              <a:schemeClr val="accent5">
                <a:satMod val="175000"/>
                <a:alpha val="40000"/>
              </a:schemeClr>
            </a:glow>
          </a:effectLst>
        </p:spPr>
      </p:pic>
      <p:pic>
        <p:nvPicPr>
          <p:cNvPr id="10" name="Picture 2" descr="C:\Users\alexbrad\Documents\Logos\DVD_ART34\Artwork_Imagery\Icons - Illustrations\_XML ICONS\Servers computer.png"/>
          <p:cNvPicPr>
            <a:picLocks noChangeAspect="1" noChangeArrowheads="1"/>
          </p:cNvPicPr>
          <p:nvPr/>
        </p:nvPicPr>
        <p:blipFill>
          <a:blip r:embed="rId4" cstate="print"/>
          <a:srcRect/>
          <a:stretch>
            <a:fillRect/>
          </a:stretch>
        </p:blipFill>
        <p:spPr bwMode="auto">
          <a:xfrm>
            <a:off x="5992986" y="1525814"/>
            <a:ext cx="571500" cy="843008"/>
          </a:xfrm>
          <a:prstGeom prst="rect">
            <a:avLst/>
          </a:prstGeom>
          <a:noFill/>
          <a:effectLst>
            <a:glow rad="101600">
              <a:schemeClr val="accent5">
                <a:satMod val="175000"/>
                <a:alpha val="40000"/>
              </a:schemeClr>
            </a:glow>
          </a:effectLst>
        </p:spPr>
      </p:pic>
      <p:pic>
        <p:nvPicPr>
          <p:cNvPr id="11" name="Picture 2" descr="C:\Users\alexbrad\Documents\Logos\DVD_ART34\Artwork_Imagery\Icons - Illustrations\_XML ICONS\Servers computer.png"/>
          <p:cNvPicPr>
            <a:picLocks noChangeAspect="1" noChangeArrowheads="1"/>
          </p:cNvPicPr>
          <p:nvPr/>
        </p:nvPicPr>
        <p:blipFill>
          <a:blip r:embed="rId4" cstate="print"/>
          <a:srcRect/>
          <a:stretch>
            <a:fillRect/>
          </a:stretch>
        </p:blipFill>
        <p:spPr bwMode="auto">
          <a:xfrm>
            <a:off x="6145386" y="1678214"/>
            <a:ext cx="571500" cy="843008"/>
          </a:xfrm>
          <a:prstGeom prst="rect">
            <a:avLst/>
          </a:prstGeom>
          <a:noFill/>
          <a:effectLst>
            <a:glow rad="101600">
              <a:schemeClr val="accent5">
                <a:satMod val="175000"/>
                <a:alpha val="40000"/>
              </a:schemeClr>
            </a:glow>
          </a:effectLst>
        </p:spPr>
      </p:pic>
    </p:spTree>
    <p:extLst>
      <p:ext uri="{BB962C8B-B14F-4D97-AF65-F5344CB8AC3E}">
        <p14:creationId xmlns:p14="http://schemas.microsoft.com/office/powerpoint/2010/main" val="822865665"/>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Connector 79"/>
          <p:cNvCxnSpPr/>
          <p:nvPr/>
        </p:nvCxnSpPr>
        <p:spPr>
          <a:xfrm>
            <a:off x="1676400" y="1378888"/>
            <a:ext cx="7467600" cy="1588"/>
          </a:xfrm>
          <a:prstGeom prst="line">
            <a:avLst/>
          </a:prstGeom>
          <a:noFill/>
          <a:ln w="63500" cap="flat" cmpd="sng" algn="ctr">
            <a:gradFill>
              <a:gsLst>
                <a:gs pos="0">
                  <a:srgbClr val="FFFFFF">
                    <a:alpha val="11000"/>
                  </a:srgbClr>
                </a:gs>
                <a:gs pos="50000">
                  <a:srgbClr val="FFFFFF"/>
                </a:gs>
                <a:gs pos="100000">
                  <a:srgbClr val="FFFFFF">
                    <a:alpha val="0"/>
                  </a:srgbClr>
                </a:gs>
              </a:gsLst>
              <a:lin ang="0" scaled="0"/>
            </a:gradFill>
            <a:prstDash val="solid"/>
          </a:ln>
          <a:effectLst>
            <a:outerShdw blurRad="50800" dist="50800" dir="5400000" algn="ctr" rotWithShape="0">
              <a:srgbClr val="000000">
                <a:alpha val="71000"/>
              </a:srgbClr>
            </a:outerShdw>
          </a:effectLst>
        </p:spPr>
      </p:cxnSp>
      <p:sp>
        <p:nvSpPr>
          <p:cNvPr id="69" name="Rectangle 68"/>
          <p:cNvSpPr/>
          <p:nvPr/>
        </p:nvSpPr>
        <p:spPr bwMode="auto">
          <a:xfrm>
            <a:off x="1836687" y="1416999"/>
            <a:ext cx="7307317" cy="830580"/>
          </a:xfrm>
          <a:prstGeom prst="rect">
            <a:avLst/>
          </a:prstGeom>
          <a:gradFill flip="none" rotWithShape="1">
            <a:gsLst>
              <a:gs pos="0">
                <a:schemeClr val="accent5"/>
              </a:gs>
              <a:gs pos="75000">
                <a:srgbClr val="000000">
                  <a:alpha val="48000"/>
                </a:srgbClr>
              </a:gs>
            </a:gsLst>
            <a:lin ang="0" scaled="1"/>
            <a:tileRect/>
          </a:gradFill>
          <a:ln w="9525" cap="flat" cmpd="sng" algn="ctr">
            <a:noFill/>
            <a:prstDash val="solid"/>
            <a:round/>
            <a:headEnd type="none" w="med" len="med"/>
            <a:tailEnd type="none" w="med" len="med"/>
          </a:ln>
          <a:effectLst/>
        </p:spPr>
        <p:txBody>
          <a:bodyPr lIns="76819" tIns="38410" rIns="76819" bIns="38410"/>
          <a:lstStyle/>
          <a:p>
            <a:pPr eaLnBrk="0" hangingPunct="0">
              <a:defRPr/>
            </a:pPr>
            <a:endParaRPr lang="en-US" i="1" dirty="0">
              <a:solidFill>
                <a:srgbClr val="FFFFFF"/>
              </a:solidFill>
              <a:effectLst>
                <a:outerShdw blurRad="38100" dist="38100" dir="2700000" algn="tl">
                  <a:srgbClr val="000000">
                    <a:alpha val="43137"/>
                  </a:srgbClr>
                </a:outerShdw>
              </a:effectLst>
              <a:latin typeface="+mj-lt"/>
              <a:cs typeface="+mn-cs"/>
            </a:endParaRPr>
          </a:p>
        </p:txBody>
      </p:sp>
      <p:cxnSp>
        <p:nvCxnSpPr>
          <p:cNvPr id="71" name="Straight Connector 70"/>
          <p:cNvCxnSpPr/>
          <p:nvPr/>
        </p:nvCxnSpPr>
        <p:spPr>
          <a:xfrm>
            <a:off x="1676400" y="2275639"/>
            <a:ext cx="7467600" cy="1588"/>
          </a:xfrm>
          <a:prstGeom prst="line">
            <a:avLst/>
          </a:prstGeom>
          <a:noFill/>
          <a:ln w="63500" cap="flat" cmpd="sng" algn="ctr">
            <a:gradFill>
              <a:gsLst>
                <a:gs pos="0">
                  <a:srgbClr val="FFFFFF">
                    <a:alpha val="11000"/>
                  </a:srgbClr>
                </a:gs>
                <a:gs pos="50000">
                  <a:srgbClr val="FFFFFF"/>
                </a:gs>
                <a:gs pos="100000">
                  <a:srgbClr val="FFFFFF">
                    <a:alpha val="0"/>
                  </a:srgbClr>
                </a:gs>
              </a:gsLst>
              <a:lin ang="0" scaled="0"/>
            </a:gradFill>
            <a:prstDash val="solid"/>
          </a:ln>
          <a:effectLst>
            <a:outerShdw blurRad="50800" dist="50800" dir="5400000" algn="ctr" rotWithShape="0">
              <a:srgbClr val="000000">
                <a:alpha val="71000"/>
              </a:srgbClr>
            </a:outerShdw>
          </a:effectLst>
        </p:spPr>
      </p:cxnSp>
      <p:sp>
        <p:nvSpPr>
          <p:cNvPr id="29" name="Title 28"/>
          <p:cNvSpPr>
            <a:spLocks noGrp="1"/>
          </p:cNvSpPr>
          <p:nvPr>
            <p:ph type="title"/>
          </p:nvPr>
        </p:nvSpPr>
        <p:spPr>
          <a:xfrm>
            <a:off x="314759" y="365167"/>
            <a:ext cx="8229600" cy="443198"/>
          </a:xfrm>
        </p:spPr>
        <p:txBody>
          <a:bodyPr>
            <a:noAutofit/>
          </a:bodyPr>
          <a:lstStyle/>
          <a:p>
            <a:r>
              <a:rPr lang="en-US" dirty="0">
                <a:sym typeface="Wingdings" pitchFamily="2" charset="2"/>
              </a:rPr>
              <a:t>Highly Secured Datacenters</a:t>
            </a:r>
            <a:endParaRPr lang="en-US" dirty="0"/>
          </a:p>
        </p:txBody>
      </p:sp>
      <p:sp>
        <p:nvSpPr>
          <p:cNvPr id="60" name="Rectangle 59"/>
          <p:cNvSpPr/>
          <p:nvPr/>
        </p:nvSpPr>
        <p:spPr>
          <a:xfrm>
            <a:off x="381000" y="3352800"/>
            <a:ext cx="5105400" cy="888561"/>
          </a:xfrm>
          <a:prstGeom prst="rect">
            <a:avLst/>
          </a:prstGeom>
        </p:spPr>
        <p:txBody>
          <a:bodyPr wrap="square" lIns="76819" tIns="38410" rIns="76819" bIns="38410">
            <a:spAutoFit/>
          </a:bodyPr>
          <a:lstStyle/>
          <a:p>
            <a:pPr marL="242730" indent="-242730" defTabSz="768167" fontAlgn="base">
              <a:lnSpc>
                <a:spcPct val="90000"/>
              </a:lnSpc>
              <a:spcBef>
                <a:spcPct val="20000"/>
              </a:spcBef>
              <a:spcAft>
                <a:spcPct val="0"/>
              </a:spcAft>
              <a:buClr>
                <a:srgbClr val="FFFF99"/>
              </a:buClr>
              <a:buBlip>
                <a:blip r:embed="rId3"/>
              </a:buBlip>
            </a:pPr>
            <a:endParaRPr lang="en-US" sz="1700" dirty="0">
              <a:solidFill>
                <a:srgbClr val="FFFFFF"/>
              </a:solidFill>
              <a:effectLst>
                <a:outerShdw blurRad="38100" dist="38100" dir="2700000" algn="tl">
                  <a:srgbClr val="000000">
                    <a:alpha val="43137"/>
                  </a:srgbClr>
                </a:outerShdw>
              </a:effectLst>
              <a:sym typeface="Wingdings" pitchFamily="2" charset="2"/>
            </a:endParaRPr>
          </a:p>
          <a:p>
            <a:pPr marL="242730" indent="-242730" defTabSz="768167" fontAlgn="base">
              <a:lnSpc>
                <a:spcPct val="90000"/>
              </a:lnSpc>
              <a:spcBef>
                <a:spcPct val="20000"/>
              </a:spcBef>
              <a:spcAft>
                <a:spcPct val="0"/>
              </a:spcAft>
              <a:buClr>
                <a:srgbClr val="FFFF99"/>
              </a:buClr>
              <a:buBlip>
                <a:blip r:embed="rId3"/>
              </a:buBlip>
            </a:pPr>
            <a:endParaRPr lang="en-US" sz="1700" dirty="0">
              <a:solidFill>
                <a:srgbClr val="FFFFFF"/>
              </a:solidFill>
              <a:effectLst>
                <a:outerShdw blurRad="38100" dist="38100" dir="2700000" algn="tl">
                  <a:srgbClr val="000000">
                    <a:alpha val="43137"/>
                  </a:srgbClr>
                </a:outerShdw>
              </a:effectLst>
              <a:latin typeface="Arial" charset="0"/>
              <a:sym typeface="Wingdings" pitchFamily="2" charset="2"/>
            </a:endParaRPr>
          </a:p>
          <a:p>
            <a:pPr marL="242730" indent="-242730" defTabSz="768167" fontAlgn="base">
              <a:lnSpc>
                <a:spcPct val="90000"/>
              </a:lnSpc>
              <a:spcBef>
                <a:spcPct val="20000"/>
              </a:spcBef>
              <a:spcAft>
                <a:spcPct val="0"/>
              </a:spcAft>
              <a:buClr>
                <a:srgbClr val="FFFF99"/>
              </a:buClr>
              <a:buBlip>
                <a:blip r:embed="rId3"/>
              </a:buBlip>
            </a:pPr>
            <a:endParaRPr lang="en-US" sz="1700" dirty="0">
              <a:solidFill>
                <a:srgbClr val="FFFFFF"/>
              </a:solidFill>
              <a:effectLst>
                <a:outerShdw blurRad="38100" dist="38100" dir="2700000" algn="tl">
                  <a:srgbClr val="000000">
                    <a:alpha val="43137"/>
                  </a:srgbClr>
                </a:outerShdw>
              </a:effectLst>
              <a:latin typeface="Arial" charset="0"/>
              <a:sym typeface="Wingdings" pitchFamily="2" charset="2"/>
            </a:endParaRPr>
          </a:p>
        </p:txBody>
      </p:sp>
      <p:grpSp>
        <p:nvGrpSpPr>
          <p:cNvPr id="2" name="Group 64"/>
          <p:cNvGrpSpPr>
            <a:grpSpLocks noChangeAspect="1"/>
          </p:cNvGrpSpPr>
          <p:nvPr/>
        </p:nvGrpSpPr>
        <p:grpSpPr>
          <a:xfrm>
            <a:off x="387350" y="1058027"/>
            <a:ext cx="1512426" cy="1540976"/>
            <a:chOff x="5504411" y="2666999"/>
            <a:chExt cx="2326808" cy="2370732"/>
          </a:xfrm>
        </p:grpSpPr>
        <p:grpSp>
          <p:nvGrpSpPr>
            <p:cNvPr id="3" name="Group 38"/>
            <p:cNvGrpSpPr/>
            <p:nvPr/>
          </p:nvGrpSpPr>
          <p:grpSpPr>
            <a:xfrm>
              <a:off x="5504411" y="2666999"/>
              <a:ext cx="2326808" cy="2370732"/>
              <a:chOff x="6146718" y="1604689"/>
              <a:chExt cx="2778347" cy="4090389"/>
            </a:xfrm>
          </p:grpSpPr>
          <p:sp>
            <p:nvSpPr>
              <p:cNvPr id="57" name="Rounded Rectangle 56"/>
              <p:cNvSpPr/>
              <p:nvPr/>
            </p:nvSpPr>
            <p:spPr bwMode="auto">
              <a:xfrm>
                <a:off x="6146718" y="1604689"/>
                <a:ext cx="2652350" cy="4090389"/>
              </a:xfrm>
              <a:prstGeom prst="roundRect">
                <a:avLst>
                  <a:gd name="adj" fmla="val 18856"/>
                </a:avLst>
              </a:prstGeom>
              <a:gradFill flip="none" rotWithShape="1">
                <a:gsLst>
                  <a:gs pos="0">
                    <a:srgbClr val="FFFFFF">
                      <a:alpha val="92000"/>
                    </a:srgbClr>
                  </a:gs>
                  <a:gs pos="8000">
                    <a:srgbClr val="0070C0">
                      <a:alpha val="63000"/>
                    </a:srgbClr>
                  </a:gs>
                  <a:gs pos="16000">
                    <a:srgbClr val="000000">
                      <a:alpha val="68000"/>
                    </a:srgbClr>
                  </a:gs>
                  <a:gs pos="64000">
                    <a:srgbClr val="0070C0">
                      <a:alpha val="33000"/>
                    </a:srgbClr>
                  </a:gs>
                  <a:gs pos="89000">
                    <a:srgbClr val="0070C0"/>
                  </a:gs>
                  <a:gs pos="100000">
                    <a:srgbClr val="FFFFFF"/>
                  </a:gs>
                </a:gsLst>
                <a:lin ang="4800000" scaled="0"/>
                <a:tileRect/>
              </a:gradFill>
              <a:ln w="12700" cap="flat" cmpd="sng" algn="ctr">
                <a:gradFill>
                  <a:gsLst>
                    <a:gs pos="0">
                      <a:srgbClr val="FFFFFF">
                        <a:alpha val="58000"/>
                      </a:srgbClr>
                    </a:gs>
                    <a:gs pos="50000">
                      <a:srgbClr val="FFFFFF">
                        <a:alpha val="0"/>
                      </a:srgbClr>
                    </a:gs>
                    <a:gs pos="100000">
                      <a:srgbClr val="000000">
                        <a:alpha val="45000"/>
                      </a:srgbClr>
                    </a:gs>
                  </a:gsLst>
                  <a:lin ang="54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brightRoom" dir="t"/>
              </a:scene3d>
              <a:sp3d prstMaterial="powder">
                <a:bevelT w="95250" h="95250"/>
                <a:bevelB w="165100" h="127000" prst="slope"/>
              </a:sp3d>
            </p:spPr>
            <p:txBody>
              <a:bodyPr vert="horz" wrap="none" lIns="0" tIns="182880" rIns="0" bIns="0" numCol="1" rtlCol="0" anchor="ctr" anchorCtr="0" compatLnSpc="1">
                <a:prstTxWarp prst="textNoShape">
                  <a:avLst/>
                </a:prstTxWarp>
                <a:flatTx/>
              </a:bodyPr>
              <a:lstStyle/>
              <a:p>
                <a:pPr algn="ctr" defTabSz="768107" fontAlgn="base">
                  <a:lnSpc>
                    <a:spcPct val="90000"/>
                  </a:lnSpc>
                  <a:spcBef>
                    <a:spcPts val="530"/>
                  </a:spcBef>
                  <a:spcAft>
                    <a:spcPct val="0"/>
                  </a:spcAft>
                  <a:defRPr/>
                </a:pPr>
                <a:endParaRPr lang="en-US" altLang="zh-CN" dirty="0">
                  <a:effectLst>
                    <a:outerShdw blurRad="38100" dist="38100" dir="2700000" algn="tl">
                      <a:srgbClr val="000000">
                        <a:alpha val="43137"/>
                      </a:srgbClr>
                    </a:outerShdw>
                  </a:effectLst>
                  <a:latin typeface="Segoe UI" pitchFamily="34" charset="0"/>
                  <a:cs typeface="Segoe UI" pitchFamily="34" charset="0"/>
                </a:endParaRPr>
              </a:p>
            </p:txBody>
          </p:sp>
          <p:sp>
            <p:nvSpPr>
              <p:cNvPr id="58" name="Rectangle 57"/>
              <p:cNvSpPr/>
              <p:nvPr/>
            </p:nvSpPr>
            <p:spPr>
              <a:xfrm>
                <a:off x="6281470" y="1644197"/>
                <a:ext cx="2643595" cy="1678798"/>
              </a:xfrm>
              <a:prstGeom prst="rect">
                <a:avLst/>
              </a:prstGeom>
              <a:noFill/>
              <a:ln w="9525" algn="ctr">
                <a:noFill/>
                <a:miter lim="800000"/>
                <a:headEnd/>
                <a:tailEnd/>
              </a:ln>
            </p:spPr>
            <p:txBody>
              <a:bodyPr wrap="square" lIns="91410" tIns="45707" rIns="91410" bIns="45707">
                <a:spAutoFit/>
                <a:scene3d>
                  <a:camera prst="orthographicFront"/>
                  <a:lightRig rig="glow" dir="t"/>
                </a:scene3d>
                <a:sp3d>
                  <a:contourClr>
                    <a:srgbClr val="DDDDDD"/>
                  </a:contourClr>
                </a:sp3d>
              </a:bodyPr>
              <a:lstStyle/>
              <a:p>
                <a:pPr>
                  <a:lnSpc>
                    <a:spcPct val="90000"/>
                  </a:lnSpc>
                  <a:defRPr/>
                </a:pPr>
                <a:r>
                  <a:rPr lang="en-US" altLang="zh-CN" sz="1300" dirty="0">
                    <a:ln w="3175">
                      <a:noFill/>
                    </a:ln>
                    <a:gradFill flip="none" rotWithShape="1">
                      <a:gsLst>
                        <a:gs pos="0">
                          <a:srgbClr val="FFFFFF"/>
                        </a:gs>
                        <a:gs pos="36000">
                          <a:srgbClr val="FFFFBD"/>
                        </a:gs>
                        <a:gs pos="86000">
                          <a:srgbClr val="F6AE1E"/>
                        </a:gs>
                      </a:gsLst>
                      <a:lin ang="5400000" scaled="1"/>
                      <a:tileRect/>
                    </a:gradFill>
                    <a:latin typeface="Segoe UI" pitchFamily="34" charset="0"/>
                    <a:cs typeface="Segoe UI" pitchFamily="34" charset="0"/>
                    <a:sym typeface="Wingdings" pitchFamily="2" charset="2"/>
                  </a:rPr>
                  <a:t>Business Class Reliability and Security</a:t>
                </a:r>
              </a:p>
            </p:txBody>
          </p:sp>
        </p:grpSp>
        <p:sp>
          <p:nvSpPr>
            <p:cNvPr id="61" name="Rounded Rectangle 60"/>
            <p:cNvSpPr/>
            <p:nvPr/>
          </p:nvSpPr>
          <p:spPr bwMode="auto">
            <a:xfrm>
              <a:off x="5812966" y="3701676"/>
              <a:ext cx="1426039" cy="1022724"/>
            </a:xfrm>
            <a:prstGeom prst="roundRect">
              <a:avLst>
                <a:gd name="adj" fmla="val 25641"/>
              </a:avLst>
            </a:prstGeom>
            <a:gradFill flip="none" rotWithShape="1">
              <a:gsLst>
                <a:gs pos="0">
                  <a:srgbClr val="FFFFFF">
                    <a:alpha val="92000"/>
                  </a:srgbClr>
                </a:gs>
                <a:gs pos="8000">
                  <a:srgbClr val="0070C0">
                    <a:alpha val="63000"/>
                  </a:srgbClr>
                </a:gs>
                <a:gs pos="100000">
                  <a:srgbClr val="FFFFFF"/>
                </a:gs>
              </a:gsLst>
              <a:lin ang="4800000" scaled="0"/>
              <a:tileRect/>
            </a:gradFill>
            <a:ln w="12700" cap="flat" cmpd="sng" algn="ctr">
              <a:gradFill>
                <a:gsLst>
                  <a:gs pos="0">
                    <a:srgbClr val="FFFFFF">
                      <a:alpha val="58000"/>
                    </a:srgbClr>
                  </a:gs>
                  <a:gs pos="50000">
                    <a:srgbClr val="FFFFFF">
                      <a:alpha val="0"/>
                    </a:srgbClr>
                  </a:gs>
                  <a:gs pos="100000">
                    <a:srgbClr val="000000">
                      <a:alpha val="45000"/>
                    </a:srgbClr>
                  </a:gs>
                </a:gsLst>
                <a:lin ang="54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brightRoom" dir="t"/>
            </a:scene3d>
            <a:sp3d prstMaterial="powder">
              <a:bevelT/>
              <a:bevelB w="88900" h="88900" prst="slope"/>
            </a:sp3d>
          </p:spPr>
          <p:txBody>
            <a:bodyPr vert="horz" wrap="none" lIns="0" tIns="182880" rIns="0" bIns="0" numCol="1" rtlCol="0" anchor="ctr" anchorCtr="0" compatLnSpc="1">
              <a:prstTxWarp prst="textNoShape">
                <a:avLst/>
              </a:prstTxWarp>
              <a:flatTx/>
            </a:bodyPr>
            <a:lstStyle/>
            <a:p>
              <a:pPr algn="ctr" defTabSz="768107" fontAlgn="base">
                <a:lnSpc>
                  <a:spcPct val="90000"/>
                </a:lnSpc>
                <a:spcBef>
                  <a:spcPts val="530"/>
                </a:spcBef>
                <a:spcAft>
                  <a:spcPct val="0"/>
                </a:spcAft>
                <a:defRPr/>
              </a:pPr>
              <a:endParaRPr lang="en-US" altLang="zh-CN" sz="2200" dirty="0">
                <a:effectLst>
                  <a:outerShdw blurRad="38100" dist="38100" dir="2700000" algn="tl">
                    <a:srgbClr val="000000">
                      <a:alpha val="43137"/>
                    </a:srgbClr>
                  </a:outerShdw>
                </a:effectLst>
                <a:latin typeface="Segoe UI" pitchFamily="34" charset="0"/>
                <a:cs typeface="Segoe UI" pitchFamily="34" charset="0"/>
              </a:endParaRPr>
            </a:p>
          </p:txBody>
        </p:sp>
      </p:grpSp>
      <p:sp>
        <p:nvSpPr>
          <p:cNvPr id="68" name="TextBox 1026063"/>
          <p:cNvSpPr txBox="1">
            <a:spLocks noChangeArrowheads="1"/>
          </p:cNvSpPr>
          <p:nvPr/>
        </p:nvSpPr>
        <p:spPr bwMode="auto">
          <a:xfrm>
            <a:off x="1905002" y="1478352"/>
            <a:ext cx="7043422" cy="600790"/>
          </a:xfrm>
          <a:prstGeom prst="rect">
            <a:avLst/>
          </a:prstGeom>
          <a:noFill/>
          <a:ln w="9525">
            <a:noFill/>
            <a:miter lim="800000"/>
            <a:headEnd/>
            <a:tailEnd/>
          </a:ln>
        </p:spPr>
        <p:txBody>
          <a:bodyPr wrap="square" lIns="76819" tIns="38410" rIns="76819" bIns="38410">
            <a:spAutoFit/>
          </a:bodyPr>
          <a:lstStyle/>
          <a:p>
            <a:pPr lvl="0">
              <a:defRPr/>
            </a:pPr>
            <a:r>
              <a:rPr lang="en-US" sz="1700" dirty="0">
                <a:ln w="3175">
                  <a:noFill/>
                </a:ln>
                <a:solidFill>
                  <a:schemeClr val="bg1"/>
                </a:solidFill>
                <a:latin typeface="Segoe UI" pitchFamily="34" charset="0"/>
                <a:cs typeface="Segoe UI" pitchFamily="34" charset="0"/>
                <a:sym typeface="Wingdings" pitchFamily="2" charset="2"/>
              </a:rPr>
              <a:t>Delivering highly secure, private, and reliable computing experiences based on sound business practices</a:t>
            </a:r>
          </a:p>
        </p:txBody>
      </p:sp>
      <p:pic>
        <p:nvPicPr>
          <p:cNvPr id="73" name="Picture 4" descr="J:\Illustrations-Icons\Windows_Vista_Icons_ for_Marketing_use\Vista Icons off the web - not approved to reuse\iisres.dll_I4e88_0409.png"/>
          <p:cNvPicPr>
            <a:picLocks noChangeAspect="1" noChangeArrowheads="1"/>
          </p:cNvPicPr>
          <p:nvPr/>
        </p:nvPicPr>
        <p:blipFill>
          <a:blip r:embed="rId4" cstate="print"/>
          <a:srcRect/>
          <a:stretch>
            <a:fillRect/>
          </a:stretch>
        </p:blipFill>
        <p:spPr bwMode="auto">
          <a:xfrm>
            <a:off x="739784" y="1798620"/>
            <a:ext cx="654499" cy="558204"/>
          </a:xfrm>
          <a:prstGeom prst="rect">
            <a:avLst/>
          </a:prstGeom>
          <a:noFill/>
        </p:spPr>
      </p:pic>
      <p:pic>
        <p:nvPicPr>
          <p:cNvPr id="74" name="Picture 5" descr="J:\Illustrations-Icons\Windows_Vista_Icons_ for_Marketing_use\Vista Icons off the web - not approved to reuse\Firewall.cpl_I2969_0409.png"/>
          <p:cNvPicPr>
            <a:picLocks noChangeAspect="1" noChangeArrowheads="1"/>
          </p:cNvPicPr>
          <p:nvPr/>
        </p:nvPicPr>
        <p:blipFill>
          <a:blip r:embed="rId5" cstate="print"/>
          <a:srcRect/>
          <a:stretch>
            <a:fillRect/>
          </a:stretch>
        </p:blipFill>
        <p:spPr bwMode="auto">
          <a:xfrm>
            <a:off x="1180177" y="1815654"/>
            <a:ext cx="345949" cy="295051"/>
          </a:xfrm>
          <a:prstGeom prst="rect">
            <a:avLst/>
          </a:prstGeom>
          <a:noFill/>
        </p:spPr>
      </p:pic>
      <p:pic>
        <p:nvPicPr>
          <p:cNvPr id="19" name="Picture 4" descr="inside glow vertical bar clear two-thirds"/>
          <p:cNvPicPr>
            <a:picLocks noChangeAspect="1" noChangeArrowheads="1"/>
          </p:cNvPicPr>
          <p:nvPr/>
        </p:nvPicPr>
        <p:blipFill>
          <a:blip r:embed="rId6"/>
          <a:srcRect/>
          <a:stretch>
            <a:fillRect/>
          </a:stretch>
        </p:blipFill>
        <p:spPr bwMode="auto">
          <a:xfrm>
            <a:off x="4060940" y="4886610"/>
            <a:ext cx="5181603" cy="212322"/>
          </a:xfrm>
          <a:prstGeom prst="rect">
            <a:avLst/>
          </a:prstGeom>
          <a:noFill/>
        </p:spPr>
      </p:pic>
      <p:pic>
        <p:nvPicPr>
          <p:cNvPr id="22" name="Picture 4" descr="inside glow vertical bar clear two-thirds"/>
          <p:cNvPicPr>
            <a:picLocks noChangeAspect="1" noChangeArrowheads="1"/>
          </p:cNvPicPr>
          <p:nvPr/>
        </p:nvPicPr>
        <p:blipFill>
          <a:blip r:embed="rId6">
            <a:duotone>
              <a:schemeClr val="accent2">
                <a:shade val="45000"/>
                <a:satMod val="135000"/>
              </a:schemeClr>
              <a:prstClr val="white"/>
            </a:duotone>
          </a:blip>
          <a:srcRect/>
          <a:stretch>
            <a:fillRect/>
          </a:stretch>
        </p:blipFill>
        <p:spPr bwMode="auto">
          <a:xfrm>
            <a:off x="4060934" y="4694529"/>
            <a:ext cx="4972050" cy="182255"/>
          </a:xfrm>
          <a:prstGeom prst="rect">
            <a:avLst/>
          </a:prstGeom>
          <a:noFill/>
        </p:spPr>
      </p:pic>
      <p:pic>
        <p:nvPicPr>
          <p:cNvPr id="33" name="Picture 4" descr="inside glow vertical bar clear two-thirds"/>
          <p:cNvPicPr>
            <a:picLocks noChangeAspect="1" noChangeArrowheads="1"/>
          </p:cNvPicPr>
          <p:nvPr/>
        </p:nvPicPr>
        <p:blipFill>
          <a:blip r:embed="rId6"/>
          <a:srcRect/>
          <a:stretch>
            <a:fillRect/>
          </a:stretch>
        </p:blipFill>
        <p:spPr bwMode="auto">
          <a:xfrm>
            <a:off x="4051088" y="4489290"/>
            <a:ext cx="4886325" cy="179112"/>
          </a:xfrm>
          <a:prstGeom prst="rect">
            <a:avLst/>
          </a:prstGeom>
          <a:noFill/>
        </p:spPr>
      </p:pic>
      <p:pic>
        <p:nvPicPr>
          <p:cNvPr id="18" name="Picture 17" descr="server-room-purple.png"/>
          <p:cNvPicPr>
            <a:picLocks noChangeAspect="1"/>
          </p:cNvPicPr>
          <p:nvPr/>
        </p:nvPicPr>
        <p:blipFill>
          <a:blip r:embed="rId7" cstate="print">
            <a:grayscl/>
          </a:blip>
          <a:srcRect b="2380"/>
          <a:stretch>
            <a:fillRect/>
          </a:stretch>
        </p:blipFill>
        <p:spPr>
          <a:xfrm>
            <a:off x="4186775" y="5201789"/>
            <a:ext cx="4363224" cy="1329867"/>
          </a:xfrm>
          <a:prstGeom prst="rect">
            <a:avLst/>
          </a:prstGeom>
          <a:noFill/>
          <a:ln>
            <a:noFill/>
          </a:ln>
        </p:spPr>
      </p:pic>
      <p:grpSp>
        <p:nvGrpSpPr>
          <p:cNvPr id="4" name="Group 3"/>
          <p:cNvGrpSpPr/>
          <p:nvPr/>
        </p:nvGrpSpPr>
        <p:grpSpPr>
          <a:xfrm>
            <a:off x="2895601" y="2934121"/>
            <a:ext cx="6248405" cy="2419592"/>
            <a:chOff x="4632961" y="3773202"/>
            <a:chExt cx="9143994" cy="2307566"/>
          </a:xfrm>
        </p:grpSpPr>
        <p:pic>
          <p:nvPicPr>
            <p:cNvPr id="35" name="Picture 4" descr="inside glow vertical bar clear two-thirds"/>
            <p:cNvPicPr>
              <a:picLocks noChangeAspect="1" noChangeArrowheads="1"/>
            </p:cNvPicPr>
            <p:nvPr/>
          </p:nvPicPr>
          <p:blipFill>
            <a:blip r:embed="rId6">
              <a:duotone>
                <a:schemeClr val="accent2">
                  <a:shade val="45000"/>
                  <a:satMod val="135000"/>
                </a:schemeClr>
                <a:prstClr val="white"/>
              </a:duotone>
            </a:blip>
            <a:srcRect/>
            <a:stretch>
              <a:fillRect/>
            </a:stretch>
          </p:blipFill>
          <p:spPr bwMode="auto">
            <a:xfrm>
              <a:off x="6339835" y="5027707"/>
              <a:ext cx="7437120" cy="237131"/>
            </a:xfrm>
            <a:prstGeom prst="rect">
              <a:avLst/>
            </a:prstGeom>
            <a:noFill/>
          </p:spPr>
        </p:pic>
        <p:pic>
          <p:nvPicPr>
            <p:cNvPr id="37" name="Picture 4" descr="inside glow vertical bar clear two-thirds"/>
            <p:cNvPicPr>
              <a:picLocks noChangeAspect="1" noChangeArrowheads="1"/>
            </p:cNvPicPr>
            <p:nvPr/>
          </p:nvPicPr>
          <p:blipFill>
            <a:blip r:embed="rId6"/>
            <a:srcRect/>
            <a:stretch>
              <a:fillRect/>
            </a:stretch>
          </p:blipFill>
          <p:spPr bwMode="auto">
            <a:xfrm>
              <a:off x="6339846" y="4815779"/>
              <a:ext cx="7117080" cy="224854"/>
            </a:xfrm>
            <a:prstGeom prst="rect">
              <a:avLst/>
            </a:prstGeom>
            <a:noFill/>
          </p:spPr>
        </p:pic>
        <p:pic>
          <p:nvPicPr>
            <p:cNvPr id="40" name="Picture 4" descr="inside glow vertical bar clear two-thirds"/>
            <p:cNvPicPr>
              <a:picLocks noChangeAspect="1" noChangeArrowheads="1"/>
            </p:cNvPicPr>
            <p:nvPr/>
          </p:nvPicPr>
          <p:blipFill>
            <a:blip r:embed="rId6">
              <a:duotone>
                <a:schemeClr val="accent2">
                  <a:shade val="45000"/>
                  <a:satMod val="135000"/>
                </a:schemeClr>
                <a:prstClr val="white"/>
              </a:duotone>
            </a:blip>
            <a:srcRect/>
            <a:stretch>
              <a:fillRect/>
            </a:stretch>
          </p:blipFill>
          <p:spPr bwMode="auto">
            <a:xfrm>
              <a:off x="6339847" y="4553747"/>
              <a:ext cx="6812283" cy="232419"/>
            </a:xfrm>
            <a:prstGeom prst="rect">
              <a:avLst/>
            </a:prstGeom>
            <a:noFill/>
          </p:spPr>
        </p:pic>
        <p:pic>
          <p:nvPicPr>
            <p:cNvPr id="42" name="Picture 4" descr="inside glow vertical bar clear two-thirds"/>
            <p:cNvPicPr>
              <a:picLocks noChangeAspect="1" noChangeArrowheads="1"/>
            </p:cNvPicPr>
            <p:nvPr/>
          </p:nvPicPr>
          <p:blipFill>
            <a:blip r:embed="rId6"/>
            <a:srcRect/>
            <a:stretch>
              <a:fillRect/>
            </a:stretch>
          </p:blipFill>
          <p:spPr bwMode="auto">
            <a:xfrm>
              <a:off x="6339835" y="4291703"/>
              <a:ext cx="6553200" cy="211718"/>
            </a:xfrm>
            <a:prstGeom prst="rect">
              <a:avLst/>
            </a:prstGeom>
            <a:noFill/>
          </p:spPr>
        </p:pic>
        <p:pic>
          <p:nvPicPr>
            <p:cNvPr id="44" name="Picture 4" descr="inside glow vertical bar clear two-thirds"/>
            <p:cNvPicPr>
              <a:picLocks noChangeAspect="1" noChangeArrowheads="1"/>
            </p:cNvPicPr>
            <p:nvPr/>
          </p:nvPicPr>
          <p:blipFill>
            <a:blip r:embed="rId6">
              <a:duotone>
                <a:schemeClr val="accent2">
                  <a:shade val="45000"/>
                  <a:satMod val="135000"/>
                </a:schemeClr>
                <a:prstClr val="white"/>
              </a:duotone>
            </a:blip>
            <a:srcRect/>
            <a:stretch>
              <a:fillRect/>
            </a:stretch>
          </p:blipFill>
          <p:spPr bwMode="auto">
            <a:xfrm>
              <a:off x="6339835" y="4029671"/>
              <a:ext cx="6370320" cy="210859"/>
            </a:xfrm>
            <a:prstGeom prst="rect">
              <a:avLst/>
            </a:prstGeom>
            <a:noFill/>
          </p:spPr>
        </p:pic>
        <p:pic>
          <p:nvPicPr>
            <p:cNvPr id="46" name="Picture 4" descr="inside glow vertical bar clear two-thirds"/>
            <p:cNvPicPr>
              <a:picLocks noChangeAspect="1" noChangeArrowheads="1"/>
            </p:cNvPicPr>
            <p:nvPr/>
          </p:nvPicPr>
          <p:blipFill>
            <a:blip r:embed="rId6"/>
            <a:srcRect/>
            <a:stretch>
              <a:fillRect/>
            </a:stretch>
          </p:blipFill>
          <p:spPr bwMode="auto">
            <a:xfrm>
              <a:off x="6339835" y="3789649"/>
              <a:ext cx="6217920" cy="222290"/>
            </a:xfrm>
            <a:prstGeom prst="rect">
              <a:avLst/>
            </a:prstGeom>
            <a:noFill/>
          </p:spPr>
        </p:pic>
        <p:sp>
          <p:nvSpPr>
            <p:cNvPr id="48" name="Isosceles Triangle 47"/>
            <p:cNvSpPr/>
            <p:nvPr/>
          </p:nvSpPr>
          <p:spPr bwMode="auto">
            <a:xfrm rot="16200000">
              <a:off x="4305301" y="4122428"/>
              <a:ext cx="2286000" cy="1630680"/>
            </a:xfrm>
            <a:prstGeom prst="triangle">
              <a:avLst/>
            </a:prstGeom>
            <a:gradFill>
              <a:gsLst>
                <a:gs pos="100000">
                  <a:schemeClr val="bg1">
                    <a:lumMod val="95000"/>
                    <a:alpha val="0"/>
                  </a:schemeClr>
                </a:gs>
                <a:gs pos="0">
                  <a:schemeClr val="accent1">
                    <a:lumMod val="75000"/>
                    <a:alpha val="48000"/>
                  </a:schemeClr>
                </a:gs>
              </a:gsLst>
              <a:lin ang="16200000" scaled="0"/>
            </a:gradFill>
            <a:ln>
              <a:gradFill>
                <a:gsLst>
                  <a:gs pos="0">
                    <a:schemeClr val="accent1">
                      <a:tint val="66000"/>
                      <a:satMod val="160000"/>
                    </a:schemeClr>
                  </a:gs>
                  <a:gs pos="100000">
                    <a:schemeClr val="accent1">
                      <a:tint val="23500"/>
                      <a:satMod val="160000"/>
                      <a:alpha val="0"/>
                    </a:schemeClr>
                  </a:gs>
                </a:gsLst>
                <a:lin ang="5400000" scaled="0"/>
              </a:gradFill>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109738" tIns="54869" rIns="109738" bIns="54869" numCol="1" rtlCol="0" anchor="ctr" anchorCtr="0" compatLnSpc="1">
              <a:prstTxWarp prst="textNoShape">
                <a:avLst/>
              </a:prstTxWarp>
            </a:bodyPr>
            <a:lstStyle/>
            <a:p>
              <a:pPr algn="ctr" defTabSz="767946" fontAlgn="base">
                <a:spcBef>
                  <a:spcPct val="0"/>
                </a:spcBef>
                <a:spcAft>
                  <a:spcPct val="0"/>
                </a:spcAft>
              </a:pPr>
              <a:endParaRPr lang="en-US" sz="1000" dirty="0">
                <a:solidFill>
                  <a:schemeClr val="tx1"/>
                </a:solidFill>
                <a:latin typeface="Segoe" pitchFamily="34" charset="0"/>
              </a:endParaRPr>
            </a:p>
          </p:txBody>
        </p:sp>
        <p:sp>
          <p:nvSpPr>
            <p:cNvPr id="21" name="TextBox 20"/>
            <p:cNvSpPr txBox="1"/>
            <p:nvPr/>
          </p:nvSpPr>
          <p:spPr>
            <a:xfrm>
              <a:off x="6451990" y="5628428"/>
              <a:ext cx="2711512" cy="259295"/>
            </a:xfrm>
            <a:prstGeom prst="rect">
              <a:avLst/>
            </a:prstGeom>
            <a:noFill/>
          </p:spPr>
          <p:txBody>
            <a:bodyPr wrap="square" lIns="109742" tIns="54872" rIns="109742" bIns="54872" rtlCol="0">
              <a:spAutoFit/>
            </a:bodyPr>
            <a:lstStyle/>
            <a:p>
              <a:r>
                <a:rPr lang="en-US" sz="1000" b="1" spc="43" dirty="0">
                  <a:latin typeface="Segoe UI" pitchFamily="34" charset="0"/>
                  <a:cs typeface="Segoe UI" pitchFamily="34" charset="0"/>
                </a:rPr>
                <a:t>Authentication to Data</a:t>
              </a:r>
            </a:p>
          </p:txBody>
        </p:sp>
        <p:sp>
          <p:nvSpPr>
            <p:cNvPr id="23" name="TextBox 22"/>
            <p:cNvSpPr txBox="1"/>
            <p:nvPr/>
          </p:nvSpPr>
          <p:spPr>
            <a:xfrm>
              <a:off x="6451982" y="5422565"/>
              <a:ext cx="2970557" cy="259295"/>
            </a:xfrm>
            <a:prstGeom prst="rect">
              <a:avLst/>
            </a:prstGeom>
            <a:noFill/>
          </p:spPr>
          <p:txBody>
            <a:bodyPr wrap="square" lIns="109742" tIns="54872" rIns="109742" bIns="54872" rtlCol="0">
              <a:spAutoFit/>
            </a:bodyPr>
            <a:lstStyle/>
            <a:p>
              <a:r>
                <a:rPr lang="en-US" sz="1000" b="1" spc="43" dirty="0">
                  <a:latin typeface="Segoe UI" pitchFamily="34" charset="0"/>
                  <a:cs typeface="Segoe UI" pitchFamily="34" charset="0"/>
                </a:rPr>
                <a:t>Separate Data Networks</a:t>
              </a:r>
            </a:p>
          </p:txBody>
        </p:sp>
        <p:sp>
          <p:nvSpPr>
            <p:cNvPr id="34" name="TextBox 33"/>
            <p:cNvSpPr txBox="1"/>
            <p:nvPr/>
          </p:nvSpPr>
          <p:spPr>
            <a:xfrm>
              <a:off x="6451990" y="5231852"/>
              <a:ext cx="2711512" cy="259295"/>
            </a:xfrm>
            <a:prstGeom prst="rect">
              <a:avLst/>
            </a:prstGeom>
            <a:noFill/>
          </p:spPr>
          <p:txBody>
            <a:bodyPr wrap="square" lIns="109742" tIns="54872" rIns="109742" bIns="54872" rtlCol="0">
              <a:spAutoFit/>
            </a:bodyPr>
            <a:lstStyle/>
            <a:p>
              <a:r>
                <a:rPr lang="en-US" sz="1000" b="1" spc="43" dirty="0">
                  <a:latin typeface="Segoe UI" pitchFamily="34" charset="0"/>
                  <a:cs typeface="Segoe UI" pitchFamily="34" charset="0"/>
                </a:rPr>
                <a:t>Virus Scanning</a:t>
              </a:r>
            </a:p>
          </p:txBody>
        </p:sp>
        <p:sp>
          <p:nvSpPr>
            <p:cNvPr id="36" name="TextBox 35"/>
            <p:cNvSpPr txBox="1"/>
            <p:nvPr/>
          </p:nvSpPr>
          <p:spPr>
            <a:xfrm>
              <a:off x="6451982" y="4999829"/>
              <a:ext cx="4993261" cy="259295"/>
            </a:xfrm>
            <a:prstGeom prst="rect">
              <a:avLst/>
            </a:prstGeom>
            <a:noFill/>
          </p:spPr>
          <p:txBody>
            <a:bodyPr wrap="square" lIns="109742" tIns="54872" rIns="109742" bIns="54872" rtlCol="0">
              <a:spAutoFit/>
            </a:bodyPr>
            <a:lstStyle/>
            <a:p>
              <a:r>
                <a:rPr lang="en-US" sz="1000" b="1" spc="43" dirty="0">
                  <a:latin typeface="Segoe UI" pitchFamily="34" charset="0"/>
                  <a:cs typeface="Segoe UI" pitchFamily="34" charset="0"/>
                </a:rPr>
                <a:t>Application Level Counter-measures</a:t>
              </a:r>
            </a:p>
          </p:txBody>
        </p:sp>
        <p:sp>
          <p:nvSpPr>
            <p:cNvPr id="38" name="TextBox 37"/>
            <p:cNvSpPr txBox="1"/>
            <p:nvPr/>
          </p:nvSpPr>
          <p:spPr>
            <a:xfrm>
              <a:off x="6451981" y="4771528"/>
              <a:ext cx="5511421" cy="259295"/>
            </a:xfrm>
            <a:prstGeom prst="rect">
              <a:avLst/>
            </a:prstGeom>
            <a:noFill/>
          </p:spPr>
          <p:txBody>
            <a:bodyPr wrap="square" lIns="109742" tIns="54872" rIns="109742" bIns="54872" rtlCol="0">
              <a:spAutoFit/>
            </a:bodyPr>
            <a:lstStyle/>
            <a:p>
              <a:r>
                <a:rPr lang="en-US" sz="1000" b="1" spc="43" dirty="0">
                  <a:latin typeface="Segoe UI" pitchFamily="34" charset="0"/>
                  <a:cs typeface="Segoe UI" pitchFamily="34" charset="0"/>
                </a:rPr>
                <a:t>Application Authentication</a:t>
              </a:r>
            </a:p>
          </p:txBody>
        </p:sp>
        <p:sp>
          <p:nvSpPr>
            <p:cNvPr id="41" name="TextBox 40"/>
            <p:cNvSpPr txBox="1"/>
            <p:nvPr/>
          </p:nvSpPr>
          <p:spPr>
            <a:xfrm>
              <a:off x="6451982" y="4537306"/>
              <a:ext cx="2970557" cy="259295"/>
            </a:xfrm>
            <a:prstGeom prst="rect">
              <a:avLst/>
            </a:prstGeom>
            <a:noFill/>
          </p:spPr>
          <p:txBody>
            <a:bodyPr wrap="square" lIns="109742" tIns="54872" rIns="109742" bIns="54872" rtlCol="0">
              <a:spAutoFit/>
            </a:bodyPr>
            <a:lstStyle/>
            <a:p>
              <a:r>
                <a:rPr lang="en-US" sz="1000" b="1" spc="43" dirty="0">
                  <a:latin typeface="Segoe UI" pitchFamily="34" charset="0"/>
                  <a:cs typeface="Segoe UI" pitchFamily="34" charset="0"/>
                </a:rPr>
                <a:t>System Level Security</a:t>
              </a:r>
            </a:p>
          </p:txBody>
        </p:sp>
        <p:sp>
          <p:nvSpPr>
            <p:cNvPr id="43" name="TextBox 42"/>
            <p:cNvSpPr txBox="1"/>
            <p:nvPr/>
          </p:nvSpPr>
          <p:spPr>
            <a:xfrm>
              <a:off x="6451981" y="4270314"/>
              <a:ext cx="4155059" cy="259295"/>
            </a:xfrm>
            <a:prstGeom prst="rect">
              <a:avLst/>
            </a:prstGeom>
            <a:noFill/>
          </p:spPr>
          <p:txBody>
            <a:bodyPr wrap="square" lIns="109742" tIns="54872" rIns="109742" bIns="54872" rtlCol="0">
              <a:spAutoFit/>
            </a:bodyPr>
            <a:lstStyle/>
            <a:p>
              <a:r>
                <a:rPr lang="en-US" sz="1000" b="1" spc="43" dirty="0">
                  <a:latin typeface="Segoe UI" pitchFamily="34" charset="0"/>
                  <a:cs typeface="Segoe UI" pitchFamily="34" charset="0"/>
                </a:rPr>
                <a:t>Intrusion Detection System</a:t>
              </a:r>
            </a:p>
          </p:txBody>
        </p:sp>
        <p:sp>
          <p:nvSpPr>
            <p:cNvPr id="45" name="TextBox 44"/>
            <p:cNvSpPr txBox="1"/>
            <p:nvPr/>
          </p:nvSpPr>
          <p:spPr>
            <a:xfrm>
              <a:off x="6451982" y="4013231"/>
              <a:ext cx="2970557" cy="259295"/>
            </a:xfrm>
            <a:prstGeom prst="rect">
              <a:avLst/>
            </a:prstGeom>
            <a:noFill/>
          </p:spPr>
          <p:txBody>
            <a:bodyPr wrap="square" lIns="109742" tIns="54872" rIns="109742" bIns="54872" rtlCol="0">
              <a:spAutoFit/>
            </a:bodyPr>
            <a:lstStyle/>
            <a:p>
              <a:r>
                <a:rPr lang="en-US" sz="1000" b="1" spc="43" dirty="0">
                  <a:latin typeface="Segoe UI" pitchFamily="34" charset="0"/>
                  <a:cs typeface="Segoe UI" pitchFamily="34" charset="0"/>
                </a:rPr>
                <a:t>Firewalls</a:t>
              </a:r>
            </a:p>
          </p:txBody>
        </p:sp>
        <p:sp>
          <p:nvSpPr>
            <p:cNvPr id="47" name="TextBox 46"/>
            <p:cNvSpPr txBox="1"/>
            <p:nvPr/>
          </p:nvSpPr>
          <p:spPr>
            <a:xfrm>
              <a:off x="6451982" y="3773202"/>
              <a:ext cx="2970557" cy="259295"/>
            </a:xfrm>
            <a:prstGeom prst="rect">
              <a:avLst/>
            </a:prstGeom>
            <a:noFill/>
          </p:spPr>
          <p:txBody>
            <a:bodyPr wrap="square" lIns="109742" tIns="54872" rIns="109742" bIns="54872" rtlCol="0">
              <a:spAutoFit/>
            </a:bodyPr>
            <a:lstStyle/>
            <a:p>
              <a:r>
                <a:rPr lang="en-US" sz="1000" b="1" spc="43" dirty="0">
                  <a:latin typeface="Segoe UI" pitchFamily="34" charset="0"/>
                  <a:cs typeface="Segoe UI" pitchFamily="34" charset="0"/>
                </a:rPr>
                <a:t>Filtering Routers</a:t>
              </a:r>
            </a:p>
          </p:txBody>
        </p:sp>
      </p:grpSp>
      <p:sp>
        <p:nvSpPr>
          <p:cNvPr id="17" name="Rectangle 16"/>
          <p:cNvSpPr/>
          <p:nvPr/>
        </p:nvSpPr>
        <p:spPr>
          <a:xfrm>
            <a:off x="287237" y="2955969"/>
            <a:ext cx="4114800" cy="2624421"/>
          </a:xfrm>
          <a:prstGeom prst="rect">
            <a:avLst/>
          </a:prstGeom>
        </p:spPr>
        <p:txBody>
          <a:bodyPr wrap="square" lIns="76819" tIns="38410" rIns="76819" bIns="38410">
            <a:spAutoFit/>
          </a:bodyPr>
          <a:lstStyle/>
          <a:p>
            <a:pPr marL="292076" indent="-292076" defTabSz="768167">
              <a:spcBef>
                <a:spcPct val="20000"/>
              </a:spcBef>
              <a:buClr>
                <a:srgbClr val="FFFF99"/>
              </a:buClr>
            </a:pPr>
            <a:r>
              <a:rPr lang="en-US" sz="1700" dirty="0">
                <a:solidFill>
                  <a:srgbClr val="FF0000"/>
                </a:solidFill>
                <a:latin typeface="Segoe UI" pitchFamily="34" charset="0"/>
                <a:cs typeface="Segoe UI" pitchFamily="34" charset="0"/>
                <a:sym typeface="Wingdings" pitchFamily="2" charset="2"/>
              </a:rPr>
              <a:t>Key Features</a:t>
            </a:r>
          </a:p>
          <a:p>
            <a:pPr marL="289408" indent="-289408" defTabSz="768167">
              <a:lnSpc>
                <a:spcPct val="90000"/>
              </a:lnSpc>
              <a:spcBef>
                <a:spcPct val="20000"/>
              </a:spcBef>
              <a:buClr>
                <a:srgbClr val="FFFF99"/>
              </a:buClr>
              <a:buSzPct val="90000"/>
              <a:buFont typeface="Arial" pitchFamily="34" charset="0"/>
              <a:buChar char="•"/>
            </a:pPr>
            <a:r>
              <a:rPr lang="en-US" sz="1500" dirty="0">
                <a:latin typeface="Segoe UI" pitchFamily="34" charset="0"/>
                <a:cs typeface="Segoe UI" pitchFamily="34" charset="0"/>
                <a:sym typeface="Wingdings" pitchFamily="2" charset="2"/>
              </a:rPr>
              <a:t>Geo-redundant datacenters</a:t>
            </a:r>
          </a:p>
          <a:p>
            <a:pPr marL="289408" indent="-289408" defTabSz="768167">
              <a:lnSpc>
                <a:spcPct val="90000"/>
              </a:lnSpc>
              <a:spcBef>
                <a:spcPct val="20000"/>
              </a:spcBef>
              <a:buClr>
                <a:srgbClr val="FFFF99"/>
              </a:buClr>
              <a:buSzPct val="90000"/>
              <a:buFont typeface="Arial" pitchFamily="34" charset="0"/>
              <a:buChar char="•"/>
            </a:pPr>
            <a:r>
              <a:rPr lang="en-US" sz="1500" dirty="0">
                <a:latin typeface="Segoe UI" pitchFamily="34" charset="0"/>
                <a:cs typeface="Segoe UI" pitchFamily="34" charset="0"/>
                <a:sym typeface="Wingdings" pitchFamily="2" charset="2"/>
              </a:rPr>
              <a:t>N+1 architecture</a:t>
            </a:r>
          </a:p>
          <a:p>
            <a:pPr marL="289408" indent="-289408" defTabSz="768167">
              <a:lnSpc>
                <a:spcPct val="90000"/>
              </a:lnSpc>
              <a:spcBef>
                <a:spcPct val="20000"/>
              </a:spcBef>
              <a:buClr>
                <a:srgbClr val="FFFF99"/>
              </a:buClr>
              <a:buSzPct val="90000"/>
              <a:buFont typeface="Arial" pitchFamily="34" charset="0"/>
              <a:buChar char="•"/>
            </a:pPr>
            <a:r>
              <a:rPr lang="en-US" sz="1500" dirty="0">
                <a:latin typeface="Segoe UI" pitchFamily="34" charset="0"/>
                <a:cs typeface="Segoe UI" pitchFamily="34" charset="0"/>
                <a:sym typeface="Wingdings" pitchFamily="2" charset="2"/>
              </a:rPr>
              <a:t>9 layers data security</a:t>
            </a:r>
          </a:p>
          <a:p>
            <a:pPr marL="289408" indent="-289408" defTabSz="768167">
              <a:lnSpc>
                <a:spcPct val="90000"/>
              </a:lnSpc>
              <a:spcBef>
                <a:spcPct val="20000"/>
              </a:spcBef>
              <a:buClr>
                <a:srgbClr val="FFFF99"/>
              </a:buClr>
              <a:buSzPct val="90000"/>
              <a:buFont typeface="Arial" pitchFamily="34" charset="0"/>
              <a:buChar char="•"/>
            </a:pPr>
            <a:r>
              <a:rPr lang="en-US" sz="1500" dirty="0">
                <a:latin typeface="Segoe UI" pitchFamily="34" charset="0"/>
                <a:cs typeface="Segoe UI" pitchFamily="34" charset="0"/>
                <a:sym typeface="Wingdings" pitchFamily="2" charset="2"/>
              </a:rPr>
              <a:t>CyberTrust certified</a:t>
            </a:r>
          </a:p>
          <a:p>
            <a:pPr marL="289408" indent="-289408" defTabSz="768167">
              <a:lnSpc>
                <a:spcPct val="90000"/>
              </a:lnSpc>
              <a:spcBef>
                <a:spcPct val="20000"/>
              </a:spcBef>
              <a:buClr>
                <a:srgbClr val="FFFF99"/>
              </a:buClr>
              <a:buSzPct val="90000"/>
              <a:buFont typeface="Arial" pitchFamily="34" charset="0"/>
              <a:buChar char="•"/>
            </a:pPr>
            <a:r>
              <a:rPr lang="en-US" sz="1500" dirty="0">
                <a:latin typeface="Segoe UI" pitchFamily="34" charset="0"/>
                <a:cs typeface="Segoe UI" pitchFamily="34" charset="0"/>
                <a:sym typeface="Wingdings" pitchFamily="2" charset="2"/>
              </a:rPr>
              <a:t>Secure access via SSL</a:t>
            </a:r>
          </a:p>
          <a:p>
            <a:pPr marL="289408" indent="-289408" defTabSz="768167">
              <a:lnSpc>
                <a:spcPct val="90000"/>
              </a:lnSpc>
              <a:spcBef>
                <a:spcPct val="20000"/>
              </a:spcBef>
              <a:buClr>
                <a:srgbClr val="FFFF99"/>
              </a:buClr>
              <a:buSzPct val="90000"/>
              <a:buFont typeface="Arial" pitchFamily="34" charset="0"/>
              <a:buChar char="•"/>
            </a:pPr>
            <a:r>
              <a:rPr lang="en-US" sz="1500" dirty="0">
                <a:latin typeface="Segoe UI" pitchFamily="34" charset="0"/>
                <a:cs typeface="Segoe UI" pitchFamily="34" charset="0"/>
                <a:sym typeface="Wingdings" pitchFamily="2" charset="2"/>
              </a:rPr>
              <a:t>ITIL/MOF operational practices</a:t>
            </a:r>
          </a:p>
          <a:p>
            <a:pPr marL="289408" indent="-289408" defTabSz="768167">
              <a:lnSpc>
                <a:spcPct val="90000"/>
              </a:lnSpc>
              <a:spcBef>
                <a:spcPct val="20000"/>
              </a:spcBef>
              <a:buClr>
                <a:srgbClr val="FFFF99"/>
              </a:buClr>
              <a:buSzPct val="90000"/>
              <a:buFont typeface="Arial" pitchFamily="34" charset="0"/>
              <a:buChar char="•"/>
            </a:pPr>
            <a:r>
              <a:rPr lang="en-US" sz="1500" dirty="0">
                <a:latin typeface="Segoe UI" pitchFamily="34" charset="0"/>
                <a:cs typeface="Segoe UI" pitchFamily="34" charset="0"/>
                <a:sym typeface="Wingdings" pitchFamily="2" charset="2"/>
              </a:rPr>
              <a:t>24x7x365 support</a:t>
            </a:r>
          </a:p>
          <a:p>
            <a:pPr marL="289408" indent="-289408" defTabSz="768167">
              <a:lnSpc>
                <a:spcPct val="90000"/>
              </a:lnSpc>
              <a:spcBef>
                <a:spcPct val="20000"/>
              </a:spcBef>
              <a:buClr>
                <a:srgbClr val="FFFF99"/>
              </a:buClr>
              <a:buSzPct val="90000"/>
              <a:buFont typeface="Arial" pitchFamily="34" charset="0"/>
              <a:buChar char="•"/>
            </a:pPr>
            <a:r>
              <a:rPr lang="en-US" sz="1500" dirty="0">
                <a:latin typeface="Segoe UI" pitchFamily="34" charset="0"/>
                <a:cs typeface="Segoe UI" pitchFamily="34" charset="0"/>
                <a:sym typeface="Wingdings" pitchFamily="2" charset="2"/>
              </a:rPr>
              <a:t>Backed by 99.9% uptime SLA</a:t>
            </a:r>
          </a:p>
          <a:p>
            <a:pPr marL="289408" indent="-289408" defTabSz="768167">
              <a:lnSpc>
                <a:spcPct val="90000"/>
              </a:lnSpc>
              <a:spcBef>
                <a:spcPct val="20000"/>
              </a:spcBef>
              <a:buClr>
                <a:srgbClr val="FFFF99"/>
              </a:buClr>
              <a:buSzPct val="90000"/>
              <a:buFont typeface="Arial" pitchFamily="34" charset="0"/>
              <a:buChar char="•"/>
            </a:pPr>
            <a:r>
              <a:rPr lang="en-US" sz="1500" dirty="0">
                <a:latin typeface="Segoe UI" pitchFamily="34" charset="0"/>
                <a:cs typeface="Segoe UI" pitchFamily="34" charset="0"/>
                <a:sym typeface="Wingdings" pitchFamily="2" charset="2"/>
              </a:rPr>
              <a:t>4 hour  RTO, 2 hour RPO</a:t>
            </a:r>
          </a:p>
        </p:txBody>
      </p:sp>
    </p:spTree>
    <p:extLst>
      <p:ext uri="{BB962C8B-B14F-4D97-AF65-F5344CB8AC3E}">
        <p14:creationId xmlns:p14="http://schemas.microsoft.com/office/powerpoint/2010/main" val="1299444266"/>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763" y="345688"/>
            <a:ext cx="8223250" cy="443198"/>
          </a:xfrm>
        </p:spPr>
        <p:txBody>
          <a:bodyPr/>
          <a:lstStyle/>
          <a:p>
            <a:r>
              <a:rPr lang="en-US" dirty="0" smtClean="0"/>
              <a:t>Certifications in Office 365</a:t>
            </a:r>
            <a:endParaRPr lang="en-US" sz="2000" i="1" dirty="0"/>
          </a:p>
        </p:txBody>
      </p:sp>
      <p:graphicFrame>
        <p:nvGraphicFramePr>
          <p:cNvPr id="4" name="Table 3"/>
          <p:cNvGraphicFramePr>
            <a:graphicFrameLocks noGrp="1"/>
          </p:cNvGraphicFramePr>
          <p:nvPr>
            <p:extLst>
              <p:ext uri="{D42A27DB-BD31-4B8C-83A1-F6EECF244321}">
                <p14:modId xmlns:p14="http://schemas.microsoft.com/office/powerpoint/2010/main" val="3820162804"/>
              </p:ext>
            </p:extLst>
          </p:nvPr>
        </p:nvGraphicFramePr>
        <p:xfrm>
          <a:off x="438912" y="965200"/>
          <a:ext cx="8229600" cy="5394960"/>
        </p:xfrm>
        <a:graphic>
          <a:graphicData uri="http://schemas.openxmlformats.org/drawingml/2006/table">
            <a:tbl>
              <a:tblPr firstRow="1" bandRow="1">
                <a:tableStyleId>{3B4B98B0-60AC-42C2-AFA5-B58CD77FA1E5}</a:tableStyleId>
              </a:tblPr>
              <a:tblGrid>
                <a:gridCol w="2057400"/>
                <a:gridCol w="1981200"/>
                <a:gridCol w="1524000"/>
                <a:gridCol w="2667000"/>
              </a:tblGrid>
              <a:tr h="536035">
                <a:tc>
                  <a:txBody>
                    <a:bodyPr/>
                    <a:lstStyle/>
                    <a:p>
                      <a:r>
                        <a:rPr lang="en-US" sz="1500" dirty="0" smtClean="0"/>
                        <a:t>Certification</a:t>
                      </a:r>
                      <a:endParaRPr lang="en-US" sz="1500" dirty="0"/>
                    </a:p>
                  </a:txBody>
                  <a:tcPr/>
                </a:tc>
                <a:tc>
                  <a:txBody>
                    <a:bodyPr/>
                    <a:lstStyle/>
                    <a:p>
                      <a:r>
                        <a:rPr lang="en-US" sz="1500" dirty="0" smtClean="0"/>
                        <a:t>Audience</a:t>
                      </a:r>
                      <a:endParaRPr lang="en-US" sz="1500" dirty="0"/>
                    </a:p>
                  </a:txBody>
                  <a:tcPr/>
                </a:tc>
                <a:tc>
                  <a:txBody>
                    <a:bodyPr/>
                    <a:lstStyle/>
                    <a:p>
                      <a:r>
                        <a:rPr lang="en-US" sz="1500" dirty="0" smtClean="0"/>
                        <a:t>BPOS</a:t>
                      </a:r>
                    </a:p>
                    <a:p>
                      <a:r>
                        <a:rPr lang="en-US" sz="1500" dirty="0" smtClean="0"/>
                        <a:t>Standard</a:t>
                      </a:r>
                      <a:r>
                        <a:rPr lang="en-US" sz="1500" baseline="0" dirty="0" smtClean="0"/>
                        <a:t> </a:t>
                      </a:r>
                      <a:endParaRPr lang="en-US" sz="1500" dirty="0"/>
                    </a:p>
                  </a:txBody>
                  <a:tcPr/>
                </a:tc>
                <a:tc>
                  <a:txBody>
                    <a:bodyPr/>
                    <a:lstStyle/>
                    <a:p>
                      <a:r>
                        <a:rPr lang="en-US" sz="1500" dirty="0" smtClean="0"/>
                        <a:t>Office 365</a:t>
                      </a:r>
                      <a:endParaRPr lang="en-US" sz="1500" dirty="0"/>
                    </a:p>
                  </a:txBody>
                  <a:tcPr/>
                </a:tc>
              </a:tr>
              <a:tr h="312687">
                <a:tc>
                  <a:txBody>
                    <a:bodyPr/>
                    <a:lstStyle/>
                    <a:p>
                      <a:r>
                        <a:rPr lang="en-US" sz="1500" dirty="0" smtClean="0"/>
                        <a:t>ISO 270001</a:t>
                      </a:r>
                      <a:endParaRPr lang="en-US" sz="1500" dirty="0"/>
                    </a:p>
                  </a:txBody>
                  <a:tcPr/>
                </a:tc>
                <a:tc>
                  <a:txBody>
                    <a:bodyPr/>
                    <a:lstStyle/>
                    <a:p>
                      <a:r>
                        <a:rPr lang="en-US" sz="1500" dirty="0" smtClean="0"/>
                        <a:t>All customers</a:t>
                      </a:r>
                      <a:endParaRPr lang="en-US" sz="1500" dirty="0"/>
                    </a:p>
                  </a:txBody>
                  <a:tcPr/>
                </a:tc>
                <a:tc>
                  <a:txBody>
                    <a:bodyPr/>
                    <a:lstStyle/>
                    <a:p>
                      <a:r>
                        <a:rPr lang="en-US" sz="1500" dirty="0" smtClean="0"/>
                        <a:t>Yes</a:t>
                      </a:r>
                      <a:endParaRPr lang="en-US" sz="1500" dirty="0"/>
                    </a:p>
                  </a:txBody>
                  <a:tcPr/>
                </a:tc>
                <a:tc>
                  <a:txBody>
                    <a:bodyPr/>
                    <a:lstStyle/>
                    <a:p>
                      <a:r>
                        <a:rPr lang="en-US" sz="1500" dirty="0" smtClean="0"/>
                        <a:t>GA</a:t>
                      </a:r>
                      <a:endParaRPr lang="en-US" sz="1500" dirty="0"/>
                    </a:p>
                  </a:txBody>
                  <a:tcPr/>
                </a:tc>
              </a:tr>
              <a:tr h="312687">
                <a:tc>
                  <a:txBody>
                    <a:bodyPr/>
                    <a:lstStyle/>
                    <a:p>
                      <a:r>
                        <a:rPr lang="en-US" sz="1500" dirty="0" smtClean="0"/>
                        <a:t>EU Safe Harbor</a:t>
                      </a:r>
                      <a:endParaRPr lang="en-US" sz="1500" dirty="0"/>
                    </a:p>
                  </a:txBody>
                  <a:tcPr/>
                </a:tc>
                <a:tc>
                  <a:txBody>
                    <a:bodyPr/>
                    <a:lstStyle/>
                    <a:p>
                      <a:r>
                        <a:rPr lang="en-US" sz="1500" dirty="0" smtClean="0"/>
                        <a:t>EU customers</a:t>
                      </a:r>
                      <a:endParaRPr lang="en-US" sz="1500" dirty="0"/>
                    </a:p>
                  </a:txBody>
                  <a:tcPr/>
                </a:tc>
                <a:tc>
                  <a:txBody>
                    <a:bodyPr/>
                    <a:lstStyle/>
                    <a:p>
                      <a:r>
                        <a:rPr lang="en-US" sz="1500" dirty="0" smtClean="0"/>
                        <a:t>Yes</a:t>
                      </a:r>
                      <a:endParaRPr lang="en-US" sz="1500" dirty="0"/>
                    </a:p>
                  </a:txBody>
                  <a:tcPr/>
                </a:tc>
                <a:tc>
                  <a:txBody>
                    <a:bodyPr/>
                    <a:lstStyle/>
                    <a:p>
                      <a:r>
                        <a:rPr lang="en-US" sz="1500" dirty="0" smtClean="0"/>
                        <a:t>GA</a:t>
                      </a:r>
                      <a:endParaRPr lang="en-US" sz="1500" dirty="0"/>
                    </a:p>
                  </a:txBody>
                  <a:tcPr/>
                </a:tc>
              </a:tr>
              <a:tr h="536035">
                <a:tc>
                  <a:txBody>
                    <a:bodyPr/>
                    <a:lstStyle/>
                    <a:p>
                      <a:r>
                        <a:rPr lang="en-US" sz="1500" dirty="0" smtClean="0"/>
                        <a:t>SAS-70 Type</a:t>
                      </a:r>
                      <a:r>
                        <a:rPr lang="en-US" sz="1500" baseline="0" dirty="0" smtClean="0"/>
                        <a:t> I </a:t>
                      </a:r>
                    </a:p>
                    <a:p>
                      <a:r>
                        <a:rPr lang="en-US" sz="1500" baseline="0" dirty="0" smtClean="0"/>
                        <a:t>(SSAE SOC 1 Type I)</a:t>
                      </a:r>
                      <a:endParaRPr lang="en-US" sz="1500" dirty="0"/>
                    </a:p>
                  </a:txBody>
                  <a:tcPr/>
                </a:tc>
                <a:tc>
                  <a:txBody>
                    <a:bodyPr/>
                    <a:lstStyle/>
                    <a:p>
                      <a:r>
                        <a:rPr lang="en-US" sz="1500" dirty="0" smtClean="0"/>
                        <a:t>Primarily</a:t>
                      </a:r>
                      <a:r>
                        <a:rPr lang="en-US" sz="1500" baseline="0" dirty="0" smtClean="0"/>
                        <a:t> US customers</a:t>
                      </a:r>
                      <a:endParaRPr lang="en-US" sz="1500" dirty="0"/>
                    </a:p>
                  </a:txBody>
                  <a:tcPr/>
                </a:tc>
                <a:tc>
                  <a:txBody>
                    <a:bodyPr/>
                    <a:lstStyle/>
                    <a:p>
                      <a:r>
                        <a:rPr lang="en-US" sz="1500" dirty="0" smtClean="0"/>
                        <a:t>Yes</a:t>
                      </a:r>
                      <a:endParaRPr lang="en-US" sz="1500" dirty="0"/>
                    </a:p>
                  </a:txBody>
                  <a:tcPr/>
                </a:tc>
                <a:tc>
                  <a:txBody>
                    <a:bodyPr/>
                    <a:lstStyle/>
                    <a:p>
                      <a:r>
                        <a:rPr lang="en-US" sz="1500" dirty="0" smtClean="0"/>
                        <a:t>Q4</a:t>
                      </a:r>
                      <a:r>
                        <a:rPr lang="en-US" sz="1500" baseline="0" dirty="0" smtClean="0"/>
                        <a:t> CY2011</a:t>
                      </a:r>
                      <a:endParaRPr lang="en-US" sz="1500" dirty="0"/>
                    </a:p>
                  </a:txBody>
                  <a:tcPr/>
                </a:tc>
              </a:tr>
              <a:tr h="536035">
                <a:tc>
                  <a:txBody>
                    <a:bodyPr/>
                    <a:lstStyle/>
                    <a:p>
                      <a:r>
                        <a:rPr lang="en-US" sz="1500" dirty="0" smtClean="0"/>
                        <a:t>SAS-70 Type</a:t>
                      </a:r>
                      <a:r>
                        <a:rPr lang="en-US" sz="1500" baseline="0" dirty="0" smtClean="0"/>
                        <a:t> II</a:t>
                      </a:r>
                    </a:p>
                    <a:p>
                      <a:r>
                        <a:rPr lang="en-US" sz="1500" baseline="0" dirty="0" smtClean="0"/>
                        <a:t>(SSAE SOC 1 Type II)</a:t>
                      </a:r>
                      <a:endParaRPr lang="en-US" sz="1500" dirty="0"/>
                    </a:p>
                  </a:txBody>
                  <a:tcPr/>
                </a:tc>
                <a:tc>
                  <a:txBody>
                    <a:bodyPr/>
                    <a:lstStyle/>
                    <a:p>
                      <a:r>
                        <a:rPr lang="en-US" sz="1500" dirty="0" smtClean="0"/>
                        <a:t>Primarily</a:t>
                      </a:r>
                      <a:r>
                        <a:rPr lang="en-US" sz="1500" baseline="0" dirty="0" smtClean="0"/>
                        <a:t> US customers</a:t>
                      </a:r>
                      <a:endParaRPr lang="en-US" sz="1500" dirty="0"/>
                    </a:p>
                  </a:txBody>
                  <a:tcPr/>
                </a:tc>
                <a:tc>
                  <a:txBody>
                    <a:bodyPr/>
                    <a:lstStyle/>
                    <a:p>
                      <a:r>
                        <a:rPr lang="en-US" sz="1500" dirty="0" smtClean="0"/>
                        <a:t>No</a:t>
                      </a:r>
                      <a:endParaRPr lang="en-US" sz="1500" dirty="0"/>
                    </a:p>
                  </a:txBody>
                  <a:tcPr/>
                </a:tc>
                <a:tc>
                  <a:txBody>
                    <a:bodyPr/>
                    <a:lstStyle/>
                    <a:p>
                      <a:r>
                        <a:rPr lang="en-US" sz="1500" dirty="0" smtClean="0"/>
                        <a:t>H2</a:t>
                      </a:r>
                      <a:r>
                        <a:rPr lang="en-US" sz="1500" baseline="0" dirty="0" smtClean="0"/>
                        <a:t> CY2012</a:t>
                      </a:r>
                      <a:endParaRPr lang="en-US" sz="1500" dirty="0"/>
                    </a:p>
                  </a:txBody>
                  <a:tcPr/>
                </a:tc>
              </a:tr>
              <a:tr h="312687">
                <a:tc>
                  <a:txBody>
                    <a:bodyPr/>
                    <a:lstStyle/>
                    <a:p>
                      <a:r>
                        <a:rPr lang="en-US" sz="1500" dirty="0" smtClean="0"/>
                        <a:t>FISMA</a:t>
                      </a:r>
                      <a:endParaRPr lang="en-US" sz="1500" dirty="0"/>
                    </a:p>
                  </a:txBody>
                  <a:tcPr/>
                </a:tc>
                <a:tc>
                  <a:txBody>
                    <a:bodyPr/>
                    <a:lstStyle/>
                    <a:p>
                      <a:r>
                        <a:rPr lang="en-US" sz="1500" dirty="0" smtClean="0"/>
                        <a:t>US Government</a:t>
                      </a:r>
                      <a:endParaRPr lang="en-US" sz="1500" dirty="0"/>
                    </a:p>
                  </a:txBody>
                  <a:tcPr/>
                </a:tc>
                <a:tc>
                  <a:txBody>
                    <a:bodyPr/>
                    <a:lstStyle/>
                    <a:p>
                      <a:r>
                        <a:rPr lang="en-US" sz="1500" dirty="0" smtClean="0"/>
                        <a:t>No</a:t>
                      </a:r>
                      <a:endParaRPr lang="en-US" sz="1500" dirty="0"/>
                    </a:p>
                  </a:txBody>
                  <a:tcPr/>
                </a:tc>
                <a:tc>
                  <a:txBody>
                    <a:bodyPr/>
                    <a:lstStyle/>
                    <a:p>
                      <a:r>
                        <a:rPr lang="en-US" sz="1500" dirty="0" smtClean="0"/>
                        <a:t>H1</a:t>
                      </a:r>
                      <a:r>
                        <a:rPr lang="en-US" sz="1500" baseline="0" dirty="0" smtClean="0"/>
                        <a:t> CY2012</a:t>
                      </a:r>
                      <a:endParaRPr lang="en-US" sz="1500" dirty="0"/>
                    </a:p>
                  </a:txBody>
                  <a:tcPr/>
                </a:tc>
              </a:tr>
              <a:tr h="1206078">
                <a:tc>
                  <a:txBody>
                    <a:bodyPr/>
                    <a:lstStyle/>
                    <a:p>
                      <a:r>
                        <a:rPr lang="en-US" sz="1500" dirty="0" smtClean="0"/>
                        <a:t>HIPAA/BAA</a:t>
                      </a:r>
                      <a:endParaRPr lang="en-US" sz="1500" dirty="0"/>
                    </a:p>
                  </a:txBody>
                  <a:tcPr/>
                </a:tc>
                <a:tc>
                  <a:txBody>
                    <a:bodyPr/>
                    <a:lstStyle/>
                    <a:p>
                      <a:r>
                        <a:rPr lang="en-US" sz="1500" dirty="0" smtClean="0"/>
                        <a:t>US</a:t>
                      </a:r>
                      <a:r>
                        <a:rPr lang="en-US" sz="1500" baseline="0" dirty="0" smtClean="0"/>
                        <a:t> Life Sciences</a:t>
                      </a:r>
                      <a:endParaRPr lang="en-US" sz="1500" dirty="0"/>
                    </a:p>
                  </a:txBody>
                  <a:tcPr/>
                </a:tc>
                <a:tc>
                  <a:txBody>
                    <a:bodyPr/>
                    <a:lstStyle/>
                    <a:p>
                      <a:r>
                        <a:rPr lang="en-US" sz="1500" dirty="0" smtClean="0"/>
                        <a:t>No</a:t>
                      </a:r>
                      <a:endParaRPr lang="en-US" sz="1500" dirty="0"/>
                    </a:p>
                  </a:txBody>
                  <a:tcPr/>
                </a:tc>
                <a:tc>
                  <a:txBody>
                    <a:bodyPr/>
                    <a:lstStyle/>
                    <a:p>
                      <a:r>
                        <a:rPr lang="en-US" sz="1500" dirty="0" smtClean="0"/>
                        <a:t>Exchange</a:t>
                      </a:r>
                      <a:r>
                        <a:rPr lang="en-US" sz="1500" baseline="0" dirty="0" smtClean="0"/>
                        <a:t> Online: June 1 via escalation</a:t>
                      </a:r>
                    </a:p>
                    <a:p>
                      <a:r>
                        <a:rPr lang="en-US" sz="1500" baseline="0" dirty="0" smtClean="0"/>
                        <a:t>Lync Online: Q4 CY2011</a:t>
                      </a:r>
                    </a:p>
                    <a:p>
                      <a:r>
                        <a:rPr lang="en-US" sz="1500" baseline="0" dirty="0" smtClean="0"/>
                        <a:t>SharePoint Online: H1 CY2012</a:t>
                      </a:r>
                      <a:endParaRPr lang="en-US" sz="1500" dirty="0"/>
                    </a:p>
                  </a:txBody>
                  <a:tcPr/>
                </a:tc>
              </a:tr>
              <a:tr h="982730">
                <a:tc>
                  <a:txBody>
                    <a:bodyPr/>
                    <a:lstStyle/>
                    <a:p>
                      <a:r>
                        <a:rPr lang="en-US" sz="1500" dirty="0" smtClean="0"/>
                        <a:t>EU Model</a:t>
                      </a:r>
                      <a:r>
                        <a:rPr lang="en-US" sz="1500" baseline="0" dirty="0" smtClean="0"/>
                        <a:t> Clauses</a:t>
                      </a:r>
                      <a:endParaRPr lang="en-US" sz="1500" dirty="0"/>
                    </a:p>
                  </a:txBody>
                  <a:tcPr/>
                </a:tc>
                <a:tc>
                  <a:txBody>
                    <a:bodyPr/>
                    <a:lstStyle/>
                    <a:p>
                      <a:r>
                        <a:rPr lang="en-US" sz="1500" dirty="0" smtClean="0"/>
                        <a:t>EU Customers</a:t>
                      </a:r>
                      <a:endParaRPr lang="en-US" sz="1500" dirty="0"/>
                    </a:p>
                  </a:txBody>
                  <a:tcPr/>
                </a:tc>
                <a:tc>
                  <a:txBody>
                    <a:bodyPr/>
                    <a:lstStyle/>
                    <a:p>
                      <a:r>
                        <a:rPr lang="en-US" sz="1500" dirty="0" smtClean="0"/>
                        <a:t>No</a:t>
                      </a:r>
                      <a:endParaRPr lang="en-US" sz="1500" dirty="0"/>
                    </a:p>
                  </a:txBody>
                  <a:tcPr/>
                </a:tc>
                <a:tc>
                  <a:txBody>
                    <a:bodyPr/>
                    <a:lstStyle/>
                    <a:p>
                      <a:r>
                        <a:rPr lang="en-US" sz="1500" dirty="0" smtClean="0"/>
                        <a:t>EA</a:t>
                      </a:r>
                      <a:r>
                        <a:rPr lang="en-US" sz="1500" baseline="0" dirty="0" smtClean="0"/>
                        <a:t> customers can sign June 1, effective Q4 CY2011</a:t>
                      </a:r>
                    </a:p>
                    <a:p>
                      <a:r>
                        <a:rPr lang="en-US" sz="1500" baseline="0" dirty="0" smtClean="0"/>
                        <a:t>Effective for all customers Q4 CY2011</a:t>
                      </a:r>
                      <a:endParaRPr lang="en-US" sz="1500" dirty="0"/>
                    </a:p>
                  </a:txBody>
                  <a:tcPr/>
                </a:tc>
              </a:tr>
              <a:tr h="536035">
                <a:tc>
                  <a:txBody>
                    <a:bodyPr/>
                    <a:lstStyle/>
                    <a:p>
                      <a:r>
                        <a:rPr lang="en-US" sz="1500" dirty="0" smtClean="0"/>
                        <a:t>Data Processing Agreement</a:t>
                      </a:r>
                      <a:endParaRPr lang="en-US" sz="1500" dirty="0"/>
                    </a:p>
                  </a:txBody>
                  <a:tcPr/>
                </a:tc>
                <a:tc>
                  <a:txBody>
                    <a:bodyPr/>
                    <a:lstStyle/>
                    <a:p>
                      <a:r>
                        <a:rPr lang="en-US" sz="1500" dirty="0" smtClean="0"/>
                        <a:t>EA Customers</a:t>
                      </a:r>
                      <a:endParaRPr lang="en-US" sz="1500" dirty="0"/>
                    </a:p>
                  </a:txBody>
                  <a:tcPr/>
                </a:tc>
                <a:tc>
                  <a:txBody>
                    <a:bodyPr/>
                    <a:lstStyle/>
                    <a:p>
                      <a:r>
                        <a:rPr lang="en-US" sz="1500" dirty="0" smtClean="0"/>
                        <a:t>No</a:t>
                      </a:r>
                      <a:endParaRPr lang="en-US" sz="1500" dirty="0"/>
                    </a:p>
                  </a:txBody>
                  <a:tcPr/>
                </a:tc>
                <a:tc>
                  <a:txBody>
                    <a:bodyPr/>
                    <a:lstStyle/>
                    <a:p>
                      <a:r>
                        <a:rPr lang="en-US" sz="1500" dirty="0" smtClean="0"/>
                        <a:t>Can sign June 1 on EA</a:t>
                      </a:r>
                      <a:endParaRPr lang="en-US" sz="1500" dirty="0"/>
                    </a:p>
                  </a:txBody>
                  <a:tcPr/>
                </a:tc>
              </a:tr>
            </a:tbl>
          </a:graphicData>
        </a:graphic>
      </p:graphicFrame>
      <p:sp>
        <p:nvSpPr>
          <p:cNvPr id="3" name="TextBox 2"/>
          <p:cNvSpPr txBox="1"/>
          <p:nvPr/>
        </p:nvSpPr>
        <p:spPr>
          <a:xfrm>
            <a:off x="516980" y="6406008"/>
            <a:ext cx="6819239" cy="215444"/>
          </a:xfrm>
          <a:prstGeom prst="rect">
            <a:avLst/>
          </a:prstGeom>
          <a:noFill/>
        </p:spPr>
        <p:txBody>
          <a:bodyPr wrap="none" lIns="0" tIns="0" rIns="0" bIns="0" rtlCol="0">
            <a:spAutoFit/>
          </a:bodyPr>
          <a:lstStyle/>
          <a:p>
            <a:r>
              <a:rPr lang="en-US" sz="1400" dirty="0" smtClean="0">
                <a:gradFill>
                  <a:gsLst>
                    <a:gs pos="0">
                      <a:schemeClr val="tx1"/>
                    </a:gs>
                    <a:gs pos="86000">
                      <a:schemeClr val="tx1"/>
                    </a:gs>
                  </a:gsLst>
                  <a:lin ang="5400000" scaled="0"/>
                </a:gradFill>
              </a:rPr>
              <a:t>* </a:t>
            </a:r>
            <a:r>
              <a:rPr lang="en-US" sz="1200" dirty="0" smtClean="0">
                <a:gradFill>
                  <a:gsLst>
                    <a:gs pos="0">
                      <a:schemeClr val="tx1"/>
                    </a:gs>
                    <a:gs pos="86000">
                      <a:schemeClr val="tx1"/>
                    </a:gs>
                  </a:gsLst>
                  <a:lin ang="5400000" scaled="0"/>
                </a:gradFill>
              </a:rPr>
              <a:t>See Trust Center for Updates</a:t>
            </a:r>
            <a:r>
              <a:rPr lang="en-US" sz="1200" dirty="0">
                <a:gradFill>
                  <a:gsLst>
                    <a:gs pos="0">
                      <a:schemeClr val="tx1"/>
                    </a:gs>
                    <a:gs pos="86000">
                      <a:schemeClr val="tx1"/>
                    </a:gs>
                  </a:gsLst>
                  <a:lin ang="5400000" scaled="0"/>
                </a:gradFill>
              </a:rPr>
              <a:t>: http://www.microsoft.com/online/legal/v2/?docid=21&amp;langid=en-us </a:t>
            </a:r>
            <a:endParaRPr lang="en-US" sz="1200"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9565063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custDataLst>
              <p:tags r:id="rId1"/>
            </p:custDataLst>
          </p:nvPr>
        </p:nvGrpSpPr>
        <p:grpSpPr>
          <a:xfrm>
            <a:off x="0" y="1051014"/>
            <a:ext cx="9144000" cy="304800"/>
            <a:chOff x="0" y="1729208"/>
            <a:chExt cx="9144000" cy="365760"/>
          </a:xfrm>
        </p:grpSpPr>
        <p:sp>
          <p:nvSpPr>
            <p:cNvPr id="74" name="Rectangle 73"/>
            <p:cNvSpPr/>
            <p:nvPr/>
          </p:nvSpPr>
          <p:spPr>
            <a:xfrm>
              <a:off x="0" y="1729208"/>
              <a:ext cx="3200400" cy="365760"/>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rtlCol="0" anchor="ctr"/>
            <a:lstStyle/>
            <a:p>
              <a:pPr algn="ctr" defTabSz="640080"/>
              <a:endParaRPr lang="en-US" kern="0" dirty="0">
                <a:solidFill>
                  <a:sysClr val="window" lastClr="FFFFFF"/>
                </a:solidFill>
                <a:latin typeface="Segoe UI"/>
              </a:endParaRPr>
            </a:p>
          </p:txBody>
        </p:sp>
        <p:sp>
          <p:nvSpPr>
            <p:cNvPr id="76" name="Rectangle 75"/>
            <p:cNvSpPr/>
            <p:nvPr/>
          </p:nvSpPr>
          <p:spPr>
            <a:xfrm>
              <a:off x="5943600" y="1729208"/>
              <a:ext cx="3200400" cy="365760"/>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lstStyle/>
            <a:p>
              <a:pPr algn="ctr" defTabSz="640080">
                <a:defRPr/>
              </a:pPr>
              <a:endParaRPr lang="en-US" kern="0" dirty="0">
                <a:solidFill>
                  <a:sysClr val="window" lastClr="FFFFFF"/>
                </a:solidFill>
                <a:latin typeface="Segoe UI"/>
              </a:endParaRPr>
            </a:p>
          </p:txBody>
        </p:sp>
        <p:sp>
          <p:nvSpPr>
            <p:cNvPr id="78" name="Rectangle 77"/>
            <p:cNvSpPr/>
            <p:nvPr/>
          </p:nvSpPr>
          <p:spPr>
            <a:xfrm>
              <a:off x="3200400" y="1729208"/>
              <a:ext cx="2743200" cy="365760"/>
            </a:xfrm>
            <a:prstGeom prst="rect">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rtlCol="0" anchor="ctr"/>
            <a:lstStyle/>
            <a:p>
              <a:pPr algn="ctr" defTabSz="640080">
                <a:defRPr/>
              </a:pPr>
              <a:endParaRPr lang="en-US" kern="0" dirty="0">
                <a:solidFill>
                  <a:sysClr val="window" lastClr="FFFFFF"/>
                </a:solidFill>
                <a:latin typeface="Segoe UI"/>
              </a:endParaRPr>
            </a:p>
          </p:txBody>
        </p:sp>
      </p:grpSp>
      <p:sp>
        <p:nvSpPr>
          <p:cNvPr id="79" name="Rounded Rectangle 78"/>
          <p:cNvSpPr/>
          <p:nvPr/>
        </p:nvSpPr>
        <p:spPr bwMode="auto">
          <a:xfrm>
            <a:off x="0" y="1132703"/>
            <a:ext cx="9144000" cy="3377360"/>
          </a:xfrm>
          <a:prstGeom prst="roundRect">
            <a:avLst>
              <a:gd name="adj" fmla="val 0"/>
            </a:avLst>
          </a:prstGeom>
          <a:solidFill>
            <a:schemeClr val="bg1"/>
          </a:solidFill>
          <a:ln w="25400" cap="flat" cmpd="sng" algn="ctr">
            <a:noFill/>
            <a:prstDash val="solid"/>
          </a:ln>
          <a:effectLst>
            <a:outerShdw blurRad="50800" dist="38100" dir="16200000" rotWithShape="0">
              <a:prstClr val="black">
                <a:alpha val="40000"/>
              </a:prstClr>
            </a:outerShdw>
          </a:effectLst>
        </p:spPr>
        <p:txBody>
          <a:bodyPr lIns="64008" tIns="32004" rIns="64008" bIns="32004" rtlCol="0" anchor="ctr"/>
          <a:lstStyle/>
          <a:p>
            <a:pPr algn="ctr"/>
            <a:endParaRPr lang="en-US" sz="1100" kern="0" dirty="0">
              <a:solidFill>
                <a:prstClr val="black">
                  <a:lumMod val="85000"/>
                  <a:lumOff val="15000"/>
                  <a:alpha val="99000"/>
                </a:prstClr>
              </a:solidFill>
            </a:endParaRPr>
          </a:p>
        </p:txBody>
      </p:sp>
      <p:sp>
        <p:nvSpPr>
          <p:cNvPr id="2" name="Title 1"/>
          <p:cNvSpPr>
            <a:spLocks noGrp="1"/>
          </p:cNvSpPr>
          <p:nvPr>
            <p:ph type="title"/>
          </p:nvPr>
        </p:nvSpPr>
        <p:spPr>
          <a:xfrm>
            <a:off x="304913" y="365167"/>
            <a:ext cx="8550915" cy="747897"/>
          </a:xfrm>
        </p:spPr>
        <p:txBody>
          <a:bodyPr/>
          <a:lstStyle/>
          <a:p>
            <a:r>
              <a:rPr lang="en-US" sz="2700" dirty="0" smtClean="0"/>
              <a:t>Customers are Embracing Cloud Productivity with Microsoft</a:t>
            </a:r>
            <a:r>
              <a:rPr lang="en-US" dirty="0" smtClean="0"/>
              <a:t/>
            </a:r>
            <a:br>
              <a:rPr lang="en-US" dirty="0" smtClean="0"/>
            </a:br>
            <a:endParaRPr lang="en-US" sz="2700" dirty="0">
              <a:latin typeface="Segoe Light" pitchFamily="34" charset="0"/>
            </a:endParaRPr>
          </a:p>
        </p:txBody>
      </p:sp>
      <p:grpSp>
        <p:nvGrpSpPr>
          <p:cNvPr id="149" name="Group 148"/>
          <p:cNvGrpSpPr/>
          <p:nvPr/>
        </p:nvGrpSpPr>
        <p:grpSpPr>
          <a:xfrm>
            <a:off x="-77848" y="5826544"/>
            <a:ext cx="9259521" cy="715743"/>
            <a:chOff x="-76994" y="5826544"/>
            <a:chExt cx="12342812" cy="715743"/>
          </a:xfrm>
        </p:grpSpPr>
        <p:sp>
          <p:nvSpPr>
            <p:cNvPr id="150" name="Round Same Side Corner Rectangle 149"/>
            <p:cNvSpPr/>
            <p:nvPr/>
          </p:nvSpPr>
          <p:spPr bwMode="auto">
            <a:xfrm>
              <a:off x="-76994" y="5826544"/>
              <a:ext cx="12342812" cy="715743"/>
            </a:xfrm>
            <a:prstGeom prst="round2SameRect">
              <a:avLst>
                <a:gd name="adj1" fmla="val 0"/>
                <a:gd name="adj2" fmla="val 0"/>
              </a:avLst>
            </a:prstGeom>
            <a:gradFill flip="none" rotWithShape="1">
              <a:gsLst>
                <a:gs pos="35000">
                  <a:srgbClr val="FFFFFF"/>
                </a:gs>
                <a:gs pos="69000">
                  <a:srgbClr val="FFFFFF">
                    <a:alpha val="56000"/>
                  </a:srgbClr>
                </a:gs>
                <a:gs pos="100000">
                  <a:srgbClr val="FFFFFF">
                    <a:alpha val="23000"/>
                  </a:srgbClr>
                </a:gs>
              </a:gsLst>
              <a:path path="circle">
                <a:fillToRect l="50000" t="50000" r="50000" b="50000"/>
              </a:path>
              <a:tileRect/>
            </a:gradFill>
            <a:ln w="6350">
              <a:gradFill flip="none" rotWithShape="1">
                <a:gsLst>
                  <a:gs pos="0">
                    <a:srgbClr val="FFFFFF"/>
                  </a:gs>
                  <a:gs pos="50000">
                    <a:srgbClr val="FFFFFF"/>
                  </a:gs>
                  <a:gs pos="100000">
                    <a:schemeClr val="accent1">
                      <a:tint val="23500"/>
                      <a:satMod val="160000"/>
                      <a:alpha val="0"/>
                    </a:schemeClr>
                  </a:gs>
                </a:gsLst>
                <a:path path="circle">
                  <a:fillToRect l="50000" t="50000" r="50000" b="50000"/>
                </a:path>
                <a:tileRect/>
              </a:gradFill>
              <a:headEnd type="none" w="med" len="med"/>
              <a:tailEnd type="none" w="med" len="med"/>
            </a:ln>
            <a:effectLst>
              <a:outerShdw blurRad="457200" dist="38100" dir="18900000" algn="bl" rotWithShape="0">
                <a:prstClr val="black">
                  <a:alpha val="40000"/>
                </a:prstClr>
              </a:outerShdw>
            </a:effectLst>
            <a:scene3d>
              <a:camera prst="orthographicFront"/>
              <a:lightRig rig="threePt" dir="t"/>
            </a:scene3d>
            <a:sp3d/>
          </p:spPr>
          <p:style>
            <a:lnRef idx="2">
              <a:schemeClr val="accent5">
                <a:shade val="50000"/>
              </a:schemeClr>
            </a:lnRef>
            <a:fillRef idx="1">
              <a:schemeClr val="accent5"/>
            </a:fillRef>
            <a:effectRef idx="0">
              <a:schemeClr val="accent5"/>
            </a:effectRef>
            <a:fontRef idx="minor">
              <a:schemeClr val="lt1"/>
            </a:fontRef>
          </p:style>
          <p:txBody>
            <a:bodyPr vert="horz" wrap="none" lIns="74085" tIns="91440" rIns="74085" bIns="37043" numCol="1" rtlCol="0" anchor="ctr" anchorCtr="0" compatLnSpc="1">
              <a:prstTxWarp prst="textNoShape">
                <a:avLst/>
              </a:prstTxWarp>
            </a:bodyPr>
            <a:lstStyle/>
            <a:p>
              <a:pPr marL="0" lvl="1" algn="ctr" fontAlgn="base">
                <a:lnSpc>
                  <a:spcPct val="90000"/>
                </a:lnSpc>
                <a:spcBef>
                  <a:spcPct val="0"/>
                </a:spcBef>
                <a:spcAft>
                  <a:spcPts val="1225"/>
                </a:spcAft>
                <a:buSzPct val="90000"/>
              </a:pPr>
              <a:endParaRPr lang="en-US" altLang="zh-CN" sz="1700" b="1" spc="-34" dirty="0">
                <a:gradFill>
                  <a:gsLst>
                    <a:gs pos="100000">
                      <a:srgbClr val="000000">
                        <a:lumMod val="75000"/>
                        <a:lumOff val="25000"/>
                      </a:srgbClr>
                    </a:gs>
                    <a:gs pos="0">
                      <a:srgbClr val="000000">
                        <a:lumMod val="75000"/>
                        <a:lumOff val="25000"/>
                      </a:srgbClr>
                    </a:gs>
                  </a:gsLst>
                  <a:path path="circle">
                    <a:fillToRect l="50000" t="50000" r="50000" b="50000"/>
                  </a:path>
                </a:gradFill>
              </a:endParaRPr>
            </a:p>
          </p:txBody>
        </p:sp>
        <p:pic>
          <p:nvPicPr>
            <p:cNvPr id="151" name="Picture 2" descr="\\ppt-file5\Company Meeting 2010 on FileServer\Artwork\Capossela\LOGOS\2000px-NYCDOE_svg.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97704" y="5955815"/>
              <a:ext cx="791004"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3" descr="\\ppt-file5\Company Meeting 2010 on FileServer\Artwork\Capossela\LOGOS\2000px-Royal_Mail_sv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40250" y="5891830"/>
              <a:ext cx="872086" cy="58517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5" descr="\\ppt-file5\Company Meeting 2010 on FileServer\Artwork\Capossela\LOGOS\2000px-Vinci_svg.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9412" y="6026220"/>
              <a:ext cx="1238316" cy="31639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9" descr="\\ppt-file5\Company Meeting 2010 on FileServer\Artwork\Capossela\LOGOS\Aston_Martin [Converted].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518082" y="5955815"/>
              <a:ext cx="1127098"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 descr="\\ppt-file5\Company Meeting 2010 on FileServer\Artwork\Capossela\LOGOS\Carlsbad_City_Logo.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18460" y="5839591"/>
              <a:ext cx="686674" cy="689648"/>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7" descr="\\ppt-file5\Company Meeting 2010 on FileServer\Artwork\Capossela\LOGOS\Coca-Cola_Enterprises_Inc_.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164858" y="6032800"/>
              <a:ext cx="2093264" cy="303230"/>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24" descr="\\ppt-file5\Company Meeting 2010 on FileServer\Artwork\Capossela\LOGOS\fca_logo.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10644" y="5891830"/>
              <a:ext cx="1255294" cy="585170"/>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4" descr="\\ppt-file5\Company Meeting 2010 on FileServer\Artwork\Capossela\LOGOS\BT.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57656" y="5846549"/>
              <a:ext cx="907904" cy="6757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9" name="Group 158"/>
          <p:cNvGrpSpPr/>
          <p:nvPr/>
        </p:nvGrpSpPr>
        <p:grpSpPr>
          <a:xfrm>
            <a:off x="-77848" y="4830351"/>
            <a:ext cx="9259521" cy="864424"/>
            <a:chOff x="-76994" y="4830351"/>
            <a:chExt cx="12342812" cy="864424"/>
          </a:xfrm>
        </p:grpSpPr>
        <p:sp>
          <p:nvSpPr>
            <p:cNvPr id="160" name="Round Same Side Corner Rectangle 159"/>
            <p:cNvSpPr/>
            <p:nvPr/>
          </p:nvSpPr>
          <p:spPr bwMode="auto">
            <a:xfrm>
              <a:off x="-76994" y="4904692"/>
              <a:ext cx="12342812" cy="715743"/>
            </a:xfrm>
            <a:prstGeom prst="round2SameRect">
              <a:avLst>
                <a:gd name="adj1" fmla="val 0"/>
                <a:gd name="adj2" fmla="val 0"/>
              </a:avLst>
            </a:prstGeom>
            <a:gradFill flip="none" rotWithShape="1">
              <a:gsLst>
                <a:gs pos="35000">
                  <a:srgbClr val="FFFFFF"/>
                </a:gs>
                <a:gs pos="69000">
                  <a:srgbClr val="FFFFFF">
                    <a:alpha val="56000"/>
                  </a:srgbClr>
                </a:gs>
                <a:gs pos="100000">
                  <a:srgbClr val="FFFFFF">
                    <a:alpha val="23000"/>
                  </a:srgbClr>
                </a:gs>
              </a:gsLst>
              <a:path path="circle">
                <a:fillToRect l="50000" t="50000" r="50000" b="50000"/>
              </a:path>
              <a:tileRect/>
            </a:gradFill>
            <a:ln w="6350">
              <a:gradFill flip="none" rotWithShape="1">
                <a:gsLst>
                  <a:gs pos="0">
                    <a:srgbClr val="FFFFFF"/>
                  </a:gs>
                  <a:gs pos="50000">
                    <a:srgbClr val="FFFFFF"/>
                  </a:gs>
                  <a:gs pos="100000">
                    <a:schemeClr val="accent1">
                      <a:tint val="23500"/>
                      <a:satMod val="160000"/>
                      <a:alpha val="0"/>
                    </a:schemeClr>
                  </a:gs>
                </a:gsLst>
                <a:path path="circle">
                  <a:fillToRect l="50000" t="50000" r="50000" b="50000"/>
                </a:path>
                <a:tileRect/>
              </a:gradFill>
              <a:headEnd type="none" w="med" len="med"/>
              <a:tailEnd type="none" w="med" len="med"/>
            </a:ln>
            <a:effectLst>
              <a:outerShdw blurRad="457200" dist="38100" dir="18900000" algn="bl" rotWithShape="0">
                <a:prstClr val="black">
                  <a:alpha val="40000"/>
                </a:prstClr>
              </a:outerShdw>
            </a:effectLst>
            <a:scene3d>
              <a:camera prst="orthographicFront"/>
              <a:lightRig rig="threePt" dir="t"/>
            </a:scene3d>
            <a:sp3d/>
          </p:spPr>
          <p:style>
            <a:lnRef idx="2">
              <a:schemeClr val="accent5">
                <a:shade val="50000"/>
              </a:schemeClr>
            </a:lnRef>
            <a:fillRef idx="1">
              <a:schemeClr val="accent5"/>
            </a:fillRef>
            <a:effectRef idx="0">
              <a:schemeClr val="accent5"/>
            </a:effectRef>
            <a:fontRef idx="minor">
              <a:schemeClr val="lt1"/>
            </a:fontRef>
          </p:style>
          <p:txBody>
            <a:bodyPr vert="horz" wrap="none" lIns="74085" tIns="91440" rIns="74085" bIns="37043" numCol="1" rtlCol="0" anchor="ctr" anchorCtr="0" compatLnSpc="1">
              <a:prstTxWarp prst="textNoShape">
                <a:avLst/>
              </a:prstTxWarp>
            </a:bodyPr>
            <a:lstStyle/>
            <a:p>
              <a:pPr marL="0" lvl="1" algn="ctr" fontAlgn="base">
                <a:lnSpc>
                  <a:spcPct val="90000"/>
                </a:lnSpc>
                <a:spcBef>
                  <a:spcPct val="0"/>
                </a:spcBef>
                <a:spcAft>
                  <a:spcPts val="1225"/>
                </a:spcAft>
                <a:buSzPct val="90000"/>
              </a:pPr>
              <a:endParaRPr lang="en-US" altLang="zh-CN" sz="1700" b="1" spc="-34" dirty="0">
                <a:gradFill>
                  <a:gsLst>
                    <a:gs pos="100000">
                      <a:srgbClr val="000000">
                        <a:lumMod val="75000"/>
                        <a:lumOff val="25000"/>
                      </a:srgbClr>
                    </a:gs>
                    <a:gs pos="0">
                      <a:srgbClr val="000000">
                        <a:lumMod val="75000"/>
                        <a:lumOff val="25000"/>
                      </a:srgbClr>
                    </a:gs>
                  </a:gsLst>
                  <a:path path="circle">
                    <a:fillToRect l="50000" t="50000" r="50000" b="50000"/>
                  </a:path>
                </a:gradFill>
              </a:endParaRPr>
            </a:p>
          </p:txBody>
        </p:sp>
        <p:pic>
          <p:nvPicPr>
            <p:cNvPr id="161" name="Picture 13" descr="\\ppt-file5\Company Meeting 2010 on FileServer\Artwork\Capossela\LOGOS\Blue_logo_EPS.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08468" y="5120910"/>
              <a:ext cx="1438080" cy="283306"/>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9" descr="\\ppt-file5\Company Meeting 2010 on FileServer\Artwork\Capossela\LOGOS\Jculogo.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631413" y="5033963"/>
              <a:ext cx="1064475" cy="457200"/>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7" descr="\\ppt-file5\Company Meeting 2010 on FileServer\Artwork\Capossela\LOGOS\Hyatt.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62211" y="5033963"/>
              <a:ext cx="15253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9" descr="\\ppt-file5\Company Meeting 2010 on FileServer\Artwork\Capossela\LOGOS\Credit_Immobilier_de_France.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997093" y="4937914"/>
              <a:ext cx="674896" cy="674896"/>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55" descr="\\ppt-file5\Company Meeting 2010 on FileServer\Artwork\Capossela\LOGOS\2000px-McDonald's_Golden_Arches_svg.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1172470" y="4990668"/>
              <a:ext cx="679738" cy="543790"/>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32" descr="\\ppt-file5\Company Meeting 2010 on FileServer\Artwork\Capossela\LOGOS\Logo_DuPont.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037349" y="4830351"/>
              <a:ext cx="1153034" cy="864424"/>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8" descr="\\ppt-file5\Company Meeting 2010 on FileServer\Artwork\Capossela\LOGOS\Conestoga_College_logo.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598292" y="5006893"/>
              <a:ext cx="674267" cy="536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8" name="Group 167"/>
          <p:cNvGrpSpPr/>
          <p:nvPr/>
        </p:nvGrpSpPr>
        <p:grpSpPr>
          <a:xfrm>
            <a:off x="-77848" y="1261879"/>
            <a:ext cx="9259521" cy="715946"/>
            <a:chOff x="-76994" y="1261878"/>
            <a:chExt cx="12342812" cy="715946"/>
          </a:xfrm>
        </p:grpSpPr>
        <p:sp>
          <p:nvSpPr>
            <p:cNvPr id="169" name="Round Same Side Corner Rectangle 168"/>
            <p:cNvSpPr/>
            <p:nvPr/>
          </p:nvSpPr>
          <p:spPr bwMode="auto">
            <a:xfrm>
              <a:off x="-76994" y="1261980"/>
              <a:ext cx="12342812" cy="715743"/>
            </a:xfrm>
            <a:prstGeom prst="round2SameRect">
              <a:avLst>
                <a:gd name="adj1" fmla="val 0"/>
                <a:gd name="adj2" fmla="val 0"/>
              </a:avLst>
            </a:prstGeom>
            <a:gradFill flip="none" rotWithShape="1">
              <a:gsLst>
                <a:gs pos="35000">
                  <a:srgbClr val="FFFFFF"/>
                </a:gs>
                <a:gs pos="69000">
                  <a:srgbClr val="FFFFFF">
                    <a:alpha val="56000"/>
                  </a:srgbClr>
                </a:gs>
                <a:gs pos="100000">
                  <a:srgbClr val="FFFFFF">
                    <a:alpha val="23000"/>
                  </a:srgbClr>
                </a:gs>
              </a:gsLst>
              <a:path path="circle">
                <a:fillToRect l="50000" t="50000" r="50000" b="50000"/>
              </a:path>
              <a:tileRect/>
            </a:gradFill>
            <a:ln w="6350">
              <a:gradFill flip="none" rotWithShape="1">
                <a:gsLst>
                  <a:gs pos="0">
                    <a:srgbClr val="FFFFFF"/>
                  </a:gs>
                  <a:gs pos="50000">
                    <a:srgbClr val="FFFFFF"/>
                  </a:gs>
                  <a:gs pos="100000">
                    <a:schemeClr val="accent1">
                      <a:tint val="23500"/>
                      <a:satMod val="160000"/>
                      <a:alpha val="0"/>
                    </a:schemeClr>
                  </a:gs>
                </a:gsLst>
                <a:path path="circle">
                  <a:fillToRect l="50000" t="50000" r="50000" b="50000"/>
                </a:path>
                <a:tileRect/>
              </a:gradFill>
              <a:headEnd type="none" w="med" len="med"/>
              <a:tailEnd type="none" w="med" len="med"/>
            </a:ln>
            <a:effectLst>
              <a:outerShdw blurRad="457200" dist="38100" dir="18900000" algn="bl" rotWithShape="0">
                <a:prstClr val="black">
                  <a:alpha val="40000"/>
                </a:prstClr>
              </a:outerShdw>
            </a:effectLst>
            <a:scene3d>
              <a:camera prst="orthographicFront"/>
              <a:lightRig rig="threePt" dir="t"/>
            </a:scene3d>
            <a:sp3d/>
          </p:spPr>
          <p:style>
            <a:lnRef idx="2">
              <a:schemeClr val="accent5">
                <a:shade val="50000"/>
              </a:schemeClr>
            </a:lnRef>
            <a:fillRef idx="1">
              <a:schemeClr val="accent5"/>
            </a:fillRef>
            <a:effectRef idx="0">
              <a:schemeClr val="accent5"/>
            </a:effectRef>
            <a:fontRef idx="minor">
              <a:schemeClr val="lt1"/>
            </a:fontRef>
          </p:style>
          <p:txBody>
            <a:bodyPr vert="horz" wrap="none" lIns="74085" tIns="91440" rIns="74085" bIns="37043" numCol="1" rtlCol="0" anchor="ctr" anchorCtr="0" compatLnSpc="1">
              <a:prstTxWarp prst="textNoShape">
                <a:avLst/>
              </a:prstTxWarp>
            </a:bodyPr>
            <a:lstStyle/>
            <a:p>
              <a:pPr marL="0" lvl="1" algn="ctr" fontAlgn="base">
                <a:lnSpc>
                  <a:spcPct val="90000"/>
                </a:lnSpc>
                <a:spcBef>
                  <a:spcPct val="0"/>
                </a:spcBef>
                <a:spcAft>
                  <a:spcPts val="1225"/>
                </a:spcAft>
                <a:buSzPct val="90000"/>
              </a:pPr>
              <a:endParaRPr lang="en-US" altLang="zh-CN" sz="1700" b="1" spc="-34" dirty="0">
                <a:gradFill>
                  <a:gsLst>
                    <a:gs pos="100000">
                      <a:srgbClr val="000000">
                        <a:lumMod val="75000"/>
                        <a:lumOff val="25000"/>
                      </a:srgbClr>
                    </a:gs>
                    <a:gs pos="0">
                      <a:srgbClr val="000000">
                        <a:lumMod val="75000"/>
                        <a:lumOff val="25000"/>
                      </a:srgbClr>
                    </a:gs>
                  </a:gsLst>
                  <a:path path="circle">
                    <a:fillToRect l="50000" t="50000" r="50000" b="50000"/>
                  </a:path>
                </a:gradFill>
              </a:endParaRPr>
            </a:p>
          </p:txBody>
        </p:sp>
        <p:pic>
          <p:nvPicPr>
            <p:cNvPr id="170" name="Picture 34"/>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11270554" y="1312715"/>
              <a:ext cx="614272" cy="614272"/>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36" descr="\\ppt-file5\Company Meeting 2010 on FileServer\Artwork\Capossela\LOGOS\Rexel.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217868" y="1371921"/>
              <a:ext cx="1348701" cy="495861"/>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44" descr="\\ppt-file5\Company Meeting 2010 on FileServer\Artwork\Capossela\LOGOS\University_of_North_Carolina_system_seal.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9064058" y="1312715"/>
              <a:ext cx="614272" cy="614272"/>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46"/>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1512020" y="1261878"/>
              <a:ext cx="774744" cy="715946"/>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47" descr="\\ppt-file5\Company Meeting 2010 on FileServer\Artwork\Capossela\LOGOS\vodafone_2006.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349412" y="1348523"/>
              <a:ext cx="766988" cy="527224"/>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38" descr="\\ppt-file5\Company Meeting 2010 on FileServer\Artwork\Capossela\LOGOS\Starbucks_Coffee [Converted].pn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6016229" y="1267776"/>
              <a:ext cx="704150" cy="704150"/>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17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626861" y="1273802"/>
              <a:ext cx="891879" cy="692098"/>
            </a:xfrm>
            <a:prstGeom prst="rect">
              <a:avLst/>
            </a:prstGeom>
          </p:spPr>
        </p:pic>
        <p:pic>
          <p:nvPicPr>
            <p:cNvPr id="177" name="Picture 40" descr="\\ppt-file5\Company Meeting 2010 on FileServer\Artwork\Capossela\LOGOS\Telstra.png"/>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2784253" y="1445650"/>
              <a:ext cx="1345119" cy="348402"/>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2" descr="\\ppt-file5\Company Meeting 2010 on FileServer\Artwork\Capossela\LOGOS\CUNYlogo06.pn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0175819" y="1321227"/>
              <a:ext cx="597248" cy="597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9" name="Group 178"/>
          <p:cNvGrpSpPr/>
          <p:nvPr/>
        </p:nvGrpSpPr>
        <p:grpSpPr>
          <a:xfrm>
            <a:off x="-77848" y="3994809"/>
            <a:ext cx="9259521" cy="715743"/>
            <a:chOff x="-76994" y="3994809"/>
            <a:chExt cx="12342812" cy="715743"/>
          </a:xfrm>
        </p:grpSpPr>
        <p:sp>
          <p:nvSpPr>
            <p:cNvPr id="180" name="Round Same Side Corner Rectangle 179"/>
            <p:cNvSpPr/>
            <p:nvPr/>
          </p:nvSpPr>
          <p:spPr bwMode="auto">
            <a:xfrm>
              <a:off x="-76994" y="3994809"/>
              <a:ext cx="12342812" cy="715743"/>
            </a:xfrm>
            <a:prstGeom prst="round2SameRect">
              <a:avLst>
                <a:gd name="adj1" fmla="val 0"/>
                <a:gd name="adj2" fmla="val 0"/>
              </a:avLst>
            </a:prstGeom>
            <a:gradFill flip="none" rotWithShape="1">
              <a:gsLst>
                <a:gs pos="35000">
                  <a:srgbClr val="FFFFFF"/>
                </a:gs>
                <a:gs pos="69000">
                  <a:srgbClr val="FFFFFF">
                    <a:alpha val="56000"/>
                  </a:srgbClr>
                </a:gs>
                <a:gs pos="100000">
                  <a:srgbClr val="FFFFFF">
                    <a:alpha val="23000"/>
                  </a:srgbClr>
                </a:gs>
              </a:gsLst>
              <a:path path="circle">
                <a:fillToRect l="50000" t="50000" r="50000" b="50000"/>
              </a:path>
              <a:tileRect/>
            </a:gradFill>
            <a:ln w="6350">
              <a:gradFill flip="none" rotWithShape="1">
                <a:gsLst>
                  <a:gs pos="0">
                    <a:srgbClr val="FFFFFF"/>
                  </a:gs>
                  <a:gs pos="50000">
                    <a:srgbClr val="FFFFFF"/>
                  </a:gs>
                  <a:gs pos="100000">
                    <a:schemeClr val="accent1">
                      <a:tint val="23500"/>
                      <a:satMod val="160000"/>
                      <a:alpha val="0"/>
                    </a:schemeClr>
                  </a:gs>
                </a:gsLst>
                <a:path path="circle">
                  <a:fillToRect l="50000" t="50000" r="50000" b="50000"/>
                </a:path>
                <a:tileRect/>
              </a:gradFill>
              <a:headEnd type="none" w="med" len="med"/>
              <a:tailEnd type="none" w="med" len="med"/>
            </a:ln>
            <a:effectLst>
              <a:outerShdw blurRad="457200" dist="38100" dir="18900000" algn="bl" rotWithShape="0">
                <a:prstClr val="black">
                  <a:alpha val="40000"/>
                </a:prstClr>
              </a:outerShdw>
            </a:effectLst>
            <a:scene3d>
              <a:camera prst="orthographicFront"/>
              <a:lightRig rig="threePt" dir="t"/>
            </a:scene3d>
            <a:sp3d/>
          </p:spPr>
          <p:style>
            <a:lnRef idx="2">
              <a:schemeClr val="accent5">
                <a:shade val="50000"/>
              </a:schemeClr>
            </a:lnRef>
            <a:fillRef idx="1">
              <a:schemeClr val="accent5"/>
            </a:fillRef>
            <a:effectRef idx="0">
              <a:schemeClr val="accent5"/>
            </a:effectRef>
            <a:fontRef idx="minor">
              <a:schemeClr val="lt1"/>
            </a:fontRef>
          </p:style>
          <p:txBody>
            <a:bodyPr vert="horz" wrap="none" lIns="74085" tIns="91440" rIns="74085" bIns="37043" numCol="1" rtlCol="0" anchor="ctr" anchorCtr="0" compatLnSpc="1">
              <a:prstTxWarp prst="textNoShape">
                <a:avLst/>
              </a:prstTxWarp>
            </a:bodyPr>
            <a:lstStyle/>
            <a:p>
              <a:pPr marL="0" lvl="1" algn="ctr" fontAlgn="base">
                <a:lnSpc>
                  <a:spcPct val="90000"/>
                </a:lnSpc>
                <a:spcBef>
                  <a:spcPct val="0"/>
                </a:spcBef>
                <a:spcAft>
                  <a:spcPts val="1225"/>
                </a:spcAft>
                <a:buSzPct val="90000"/>
              </a:pPr>
              <a:endParaRPr lang="en-US" altLang="zh-CN" sz="1700" b="1" spc="-34" dirty="0">
                <a:gradFill>
                  <a:gsLst>
                    <a:gs pos="100000">
                      <a:srgbClr val="000000">
                        <a:lumMod val="75000"/>
                        <a:lumOff val="25000"/>
                      </a:srgbClr>
                    </a:gs>
                    <a:gs pos="0">
                      <a:srgbClr val="000000">
                        <a:lumMod val="75000"/>
                        <a:lumOff val="25000"/>
                      </a:srgbClr>
                    </a:gs>
                  </a:gsLst>
                  <a:path path="circle">
                    <a:fillToRect l="50000" t="50000" r="50000" b="50000"/>
                  </a:path>
                </a:gradFill>
              </a:endParaRPr>
            </a:p>
          </p:txBody>
        </p:sp>
        <p:pic>
          <p:nvPicPr>
            <p:cNvPr id="181" name="Picture 35" descr="\\ppt-file5\Company Meeting 2010 on FileServer\Artwork\Capossela\LOGOS\Novartis.png"/>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335764" y="4215520"/>
              <a:ext cx="1726603" cy="274320"/>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37"/>
            <p:cNvPicPr>
              <a:picLocks noChangeAspect="1" noChangeArrowheads="1"/>
            </p:cNvPicPr>
            <p:nvPr/>
          </p:nvPicPr>
          <p:blipFill>
            <a:blip r:embed="rId29">
              <a:clrChange>
                <a:clrFrom>
                  <a:srgbClr val="F0EFE2"/>
                </a:clrFrom>
                <a:clrTo>
                  <a:srgbClr val="F0EFE2">
                    <a:alpha val="0"/>
                  </a:srgbClr>
                </a:clrTo>
              </a:clrChange>
              <a:extLst>
                <a:ext uri="{28A0092B-C50C-407E-A947-70E740481C1C}">
                  <a14:useLocalDpi xmlns:a14="http://schemas.microsoft.com/office/drawing/2010/main" val="0"/>
                </a:ext>
              </a:extLst>
            </a:blip>
            <a:stretch>
              <a:fillRect/>
            </a:stretch>
          </p:blipFill>
          <p:spPr bwMode="auto">
            <a:xfrm>
              <a:off x="2996014" y="4161955"/>
              <a:ext cx="1606815" cy="403537"/>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33" descr="\\ppt-file5\Company Meeting 2010 on FileServer\Artwork\Capossela\LOGOS\MMU_logo.png"/>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6760775" y="4039724"/>
              <a:ext cx="523303" cy="625912"/>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83"/>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677655" y="4124440"/>
              <a:ext cx="1369439" cy="456480"/>
            </a:xfrm>
            <a:prstGeom prst="rect">
              <a:avLst/>
            </a:prstGeom>
          </p:spPr>
        </p:pic>
      </p:grpSp>
      <p:grpSp>
        <p:nvGrpSpPr>
          <p:cNvPr id="185" name="Group 184"/>
          <p:cNvGrpSpPr/>
          <p:nvPr/>
        </p:nvGrpSpPr>
        <p:grpSpPr>
          <a:xfrm>
            <a:off x="-77848" y="3075367"/>
            <a:ext cx="9259521" cy="715743"/>
            <a:chOff x="-76994" y="3075366"/>
            <a:chExt cx="12342812" cy="715743"/>
          </a:xfrm>
        </p:grpSpPr>
        <p:sp>
          <p:nvSpPr>
            <p:cNvPr id="186" name="Round Same Side Corner Rectangle 185"/>
            <p:cNvSpPr/>
            <p:nvPr/>
          </p:nvSpPr>
          <p:spPr bwMode="auto">
            <a:xfrm>
              <a:off x="-76994" y="3075366"/>
              <a:ext cx="12342812" cy="715743"/>
            </a:xfrm>
            <a:prstGeom prst="round2SameRect">
              <a:avLst>
                <a:gd name="adj1" fmla="val 0"/>
                <a:gd name="adj2" fmla="val 0"/>
              </a:avLst>
            </a:prstGeom>
            <a:gradFill flip="none" rotWithShape="1">
              <a:gsLst>
                <a:gs pos="35000">
                  <a:srgbClr val="FFFFFF"/>
                </a:gs>
                <a:gs pos="69000">
                  <a:srgbClr val="FFFFFF">
                    <a:alpha val="56000"/>
                  </a:srgbClr>
                </a:gs>
                <a:gs pos="100000">
                  <a:srgbClr val="FFFFFF">
                    <a:alpha val="23000"/>
                  </a:srgbClr>
                </a:gs>
              </a:gsLst>
              <a:path path="circle">
                <a:fillToRect l="50000" t="50000" r="50000" b="50000"/>
              </a:path>
              <a:tileRect/>
            </a:gradFill>
            <a:ln w="6350">
              <a:gradFill flip="none" rotWithShape="1">
                <a:gsLst>
                  <a:gs pos="0">
                    <a:srgbClr val="FFFFFF"/>
                  </a:gs>
                  <a:gs pos="50000">
                    <a:srgbClr val="FFFFFF"/>
                  </a:gs>
                  <a:gs pos="100000">
                    <a:schemeClr val="accent1">
                      <a:tint val="23500"/>
                      <a:satMod val="160000"/>
                      <a:alpha val="0"/>
                    </a:schemeClr>
                  </a:gs>
                </a:gsLst>
                <a:path path="circle">
                  <a:fillToRect l="50000" t="50000" r="50000" b="50000"/>
                </a:path>
                <a:tileRect/>
              </a:gradFill>
              <a:headEnd type="none" w="med" len="med"/>
              <a:tailEnd type="none" w="med" len="med"/>
            </a:ln>
            <a:effectLst>
              <a:outerShdw blurRad="457200" dist="38100" dir="18900000" algn="bl" rotWithShape="0">
                <a:prstClr val="black">
                  <a:alpha val="40000"/>
                </a:prstClr>
              </a:outerShdw>
            </a:effectLst>
            <a:scene3d>
              <a:camera prst="orthographicFront"/>
              <a:lightRig rig="threePt" dir="t"/>
            </a:scene3d>
            <a:sp3d/>
          </p:spPr>
          <p:style>
            <a:lnRef idx="2">
              <a:schemeClr val="accent5">
                <a:shade val="50000"/>
              </a:schemeClr>
            </a:lnRef>
            <a:fillRef idx="1">
              <a:schemeClr val="accent5"/>
            </a:fillRef>
            <a:effectRef idx="0">
              <a:schemeClr val="accent5"/>
            </a:effectRef>
            <a:fontRef idx="minor">
              <a:schemeClr val="lt1"/>
            </a:fontRef>
          </p:style>
          <p:txBody>
            <a:bodyPr vert="horz" wrap="none" lIns="74085" tIns="91440" rIns="74085" bIns="37043" numCol="1" rtlCol="0" anchor="ctr" anchorCtr="0" compatLnSpc="1">
              <a:prstTxWarp prst="textNoShape">
                <a:avLst/>
              </a:prstTxWarp>
            </a:bodyPr>
            <a:lstStyle/>
            <a:p>
              <a:pPr marL="0" lvl="1" algn="ctr" fontAlgn="base">
                <a:lnSpc>
                  <a:spcPct val="90000"/>
                </a:lnSpc>
                <a:spcBef>
                  <a:spcPct val="0"/>
                </a:spcBef>
                <a:spcAft>
                  <a:spcPts val="1225"/>
                </a:spcAft>
                <a:buSzPct val="90000"/>
              </a:pPr>
              <a:endParaRPr lang="en-US" altLang="zh-CN" sz="1700" b="1" spc="-34" dirty="0">
                <a:gradFill>
                  <a:gsLst>
                    <a:gs pos="100000">
                      <a:srgbClr val="000000">
                        <a:lumMod val="75000"/>
                        <a:lumOff val="25000"/>
                      </a:srgbClr>
                    </a:gs>
                    <a:gs pos="0">
                      <a:srgbClr val="000000">
                        <a:lumMod val="75000"/>
                        <a:lumOff val="25000"/>
                      </a:srgbClr>
                    </a:gs>
                  </a:gsLst>
                  <a:path path="circle">
                    <a:fillToRect l="50000" t="50000" r="50000" b="50000"/>
                  </a:path>
                </a:gradFill>
              </a:endParaRPr>
            </a:p>
          </p:txBody>
        </p:sp>
        <p:pic>
          <p:nvPicPr>
            <p:cNvPr id="187" name="Picture 26" descr="\\ppt-file5\Company Meeting 2010 on FileServer\Artwork\Capossela\LOGOS\Gap.png"/>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3500291" y="3145969"/>
              <a:ext cx="606426" cy="605616"/>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8" descr="\\ppt-file5\Company Meeting 2010 on FileServer\Artwork\Capossela\LOGOS\Ingersoll_Rand.png"/>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7756507" y="3265150"/>
              <a:ext cx="1809675" cy="336175"/>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21"/>
            <p:cNvPicPr>
              <a:picLocks noChangeAspect="1" noChangeArrowheads="1"/>
            </p:cNvPicPr>
            <p:nvPr/>
          </p:nvPicPr>
          <p:blipFill>
            <a:blip r:embed="rId34">
              <a:extLst>
                <a:ext uri="{28A0092B-C50C-407E-A947-70E740481C1C}">
                  <a14:useLocalDpi xmlns:a14="http://schemas.microsoft.com/office/drawing/2010/main" val="0"/>
                </a:ext>
              </a:extLst>
            </a:blip>
            <a:stretch>
              <a:fillRect/>
            </a:stretch>
          </p:blipFill>
          <p:spPr bwMode="auto">
            <a:xfrm>
              <a:off x="349412" y="3118767"/>
              <a:ext cx="573735" cy="62894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45" descr="\\ppt-file5\Company Meeting 2010 on FileServer\Artwork\Capossela\LOGOS\University_of_Ulster.png"/>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4707070" y="3130429"/>
              <a:ext cx="535954" cy="578064"/>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91" descr="\\ppt-server5\Root\10-18 UnionLight on SERVER\Artwork\_logos for Mitchell\2000px-Seal_of_California_svg.pn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972858" y="3136057"/>
              <a:ext cx="595849" cy="59436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192" descr="\\ppt-server5\Root\10-18 UnionLight on SERVER\Artwork\_logos for Mitchell\AON_logo.pn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0975385" y="3246706"/>
              <a:ext cx="813323" cy="3730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4" name="Group 193"/>
          <p:cNvGrpSpPr/>
          <p:nvPr/>
        </p:nvGrpSpPr>
        <p:grpSpPr>
          <a:xfrm>
            <a:off x="-77848" y="2163078"/>
            <a:ext cx="9259521" cy="715743"/>
            <a:chOff x="-153987" y="2163077"/>
            <a:chExt cx="12342812" cy="715743"/>
          </a:xfrm>
        </p:grpSpPr>
        <p:sp>
          <p:nvSpPr>
            <p:cNvPr id="195" name="Round Same Side Corner Rectangle 194"/>
            <p:cNvSpPr/>
            <p:nvPr/>
          </p:nvSpPr>
          <p:spPr bwMode="auto">
            <a:xfrm>
              <a:off x="-153987" y="2163077"/>
              <a:ext cx="12342812" cy="715743"/>
            </a:xfrm>
            <a:prstGeom prst="round2SameRect">
              <a:avLst>
                <a:gd name="adj1" fmla="val 0"/>
                <a:gd name="adj2" fmla="val 0"/>
              </a:avLst>
            </a:prstGeom>
            <a:gradFill flip="none" rotWithShape="1">
              <a:gsLst>
                <a:gs pos="35000">
                  <a:srgbClr val="FFFFFF"/>
                </a:gs>
                <a:gs pos="69000">
                  <a:srgbClr val="FFFFFF">
                    <a:alpha val="56000"/>
                  </a:srgbClr>
                </a:gs>
                <a:gs pos="100000">
                  <a:srgbClr val="FFFFFF">
                    <a:alpha val="23000"/>
                  </a:srgbClr>
                </a:gs>
              </a:gsLst>
              <a:path path="circle">
                <a:fillToRect l="50000" t="50000" r="50000" b="50000"/>
              </a:path>
              <a:tileRect/>
            </a:gradFill>
            <a:ln w="6350">
              <a:gradFill flip="none" rotWithShape="1">
                <a:gsLst>
                  <a:gs pos="0">
                    <a:srgbClr val="FFFFFF"/>
                  </a:gs>
                  <a:gs pos="50000">
                    <a:srgbClr val="FFFFFF"/>
                  </a:gs>
                  <a:gs pos="100000">
                    <a:schemeClr val="accent1">
                      <a:tint val="23500"/>
                      <a:satMod val="160000"/>
                      <a:alpha val="0"/>
                    </a:schemeClr>
                  </a:gs>
                </a:gsLst>
                <a:path path="circle">
                  <a:fillToRect l="50000" t="50000" r="50000" b="50000"/>
                </a:path>
                <a:tileRect/>
              </a:gradFill>
              <a:headEnd type="none" w="med" len="med"/>
              <a:tailEnd type="none" w="med" len="med"/>
            </a:ln>
            <a:effectLst>
              <a:outerShdw blurRad="457200" dist="38100" dir="18900000" algn="bl" rotWithShape="0">
                <a:prstClr val="black">
                  <a:alpha val="40000"/>
                </a:prstClr>
              </a:outerShdw>
            </a:effectLst>
            <a:scene3d>
              <a:camera prst="orthographicFront"/>
              <a:lightRig rig="threePt" dir="t"/>
            </a:scene3d>
            <a:sp3d/>
          </p:spPr>
          <p:style>
            <a:lnRef idx="2">
              <a:schemeClr val="accent5">
                <a:shade val="50000"/>
              </a:schemeClr>
            </a:lnRef>
            <a:fillRef idx="1">
              <a:schemeClr val="accent5"/>
            </a:fillRef>
            <a:effectRef idx="0">
              <a:schemeClr val="accent5"/>
            </a:effectRef>
            <a:fontRef idx="minor">
              <a:schemeClr val="lt1"/>
            </a:fontRef>
          </p:style>
          <p:txBody>
            <a:bodyPr vert="horz" wrap="none" lIns="74085" tIns="91440" rIns="74085" bIns="37043" numCol="1" rtlCol="0" anchor="ctr" anchorCtr="0" compatLnSpc="1">
              <a:prstTxWarp prst="textNoShape">
                <a:avLst/>
              </a:prstTxWarp>
            </a:bodyPr>
            <a:lstStyle/>
            <a:p>
              <a:pPr marL="0" lvl="1" algn="ctr" fontAlgn="base">
                <a:lnSpc>
                  <a:spcPct val="90000"/>
                </a:lnSpc>
                <a:spcBef>
                  <a:spcPct val="0"/>
                </a:spcBef>
                <a:spcAft>
                  <a:spcPts val="1225"/>
                </a:spcAft>
                <a:buSzPct val="90000"/>
              </a:pPr>
              <a:endParaRPr lang="en-US" altLang="zh-CN" sz="1700" b="1" spc="-34" dirty="0">
                <a:gradFill>
                  <a:gsLst>
                    <a:gs pos="100000">
                      <a:srgbClr val="000000">
                        <a:lumMod val="75000"/>
                        <a:lumOff val="25000"/>
                      </a:srgbClr>
                    </a:gs>
                    <a:gs pos="0">
                      <a:srgbClr val="000000">
                        <a:lumMod val="75000"/>
                        <a:lumOff val="25000"/>
                      </a:srgbClr>
                    </a:gs>
                  </a:gsLst>
                  <a:path path="circle">
                    <a:fillToRect l="50000" t="50000" r="50000" b="50000"/>
                  </a:path>
                </a:gradFill>
              </a:endParaRPr>
            </a:p>
          </p:txBody>
        </p:sp>
        <p:pic>
          <p:nvPicPr>
            <p:cNvPr id="196" name="Picture 23" descr="\\ppt-file5\Company Meeting 2010 on FileServer\Artwork\Capossela\LOGOS\Dow.png"/>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2148775" y="2292348"/>
              <a:ext cx="132712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31" descr="\\ppt-file5\Company Meeting 2010 on FileServer\Artwork\Capossela\LOGOS\Levi_s.png"/>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11526720" y="2179084"/>
              <a:ext cx="261988" cy="683728"/>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198"/>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394249" y="2381946"/>
              <a:ext cx="1616306" cy="278004"/>
            </a:xfrm>
            <a:prstGeom prst="rect">
              <a:avLst/>
            </a:prstGeom>
          </p:spPr>
        </p:pic>
        <p:pic>
          <p:nvPicPr>
            <p:cNvPr id="200" name="Picture 20" descr="\\ppt-file5\Company Meeting 2010 on FileServer\Artwork\Capossela\LOGOS\Crest_of_NUI,_Galway.png"/>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6822191" y="2213098"/>
              <a:ext cx="543264" cy="61570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wisegroup"/>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881620" y="2225028"/>
              <a:ext cx="996465" cy="591840"/>
            </a:xfrm>
            <a:prstGeom prst="rect">
              <a:avLst/>
            </a:prstGeom>
            <a:noFill/>
            <a:extLst>
              <a:ext uri="{909E8E84-426E-40DD-AFC4-6F175D3DCCD1}">
                <a14:hiddenFill xmlns:a14="http://schemas.microsoft.com/office/drawing/2010/main">
                  <a:solidFill>
                    <a:srgbClr val="FFFFFF"/>
                  </a:solidFill>
                </a14:hiddenFill>
              </a:ext>
            </a:extLst>
          </p:spPr>
        </p:pic>
      </p:grpSp>
      <p:pic>
        <p:nvPicPr>
          <p:cNvPr id="207" name="Picture 51" descr="\\ppt-file5\Company Meeting 2010 on FileServer\Artwork\Capossela\LOGOS\2000px-Codelco_logo_svg.png"/>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4394112" y="2304252"/>
            <a:ext cx="571649" cy="457200"/>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54" descr="\\ppt-file5\Company Meeting 2010 on FileServer\Artwork\Capossela\LOGOS\2000px-Kraft_Foods_logo_svg.png"/>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4333298" y="3145970"/>
            <a:ext cx="1124485" cy="573338"/>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28331" y="2404962"/>
            <a:ext cx="1081922" cy="255779"/>
          </a:xfrm>
          <a:prstGeom prst="rect">
            <a:avLst/>
          </a:prstGeom>
        </p:spPr>
      </p:pic>
      <p:pic>
        <p:nvPicPr>
          <p:cNvPr id="213" name="Picture 212" descr="Philips.png"/>
          <p:cNvPicPr>
            <a:picLocks noChangeAspect="1"/>
          </p:cNvPicPr>
          <p:nvPr/>
        </p:nvPicPr>
        <p:blipFill>
          <a:blip r:embed="rId46" cstate="print"/>
          <a:stretch>
            <a:fillRect/>
          </a:stretch>
        </p:blipFill>
        <p:spPr>
          <a:xfrm>
            <a:off x="1020480" y="3304558"/>
            <a:ext cx="1058121" cy="257359"/>
          </a:xfrm>
          <a:prstGeom prst="rect">
            <a:avLst/>
          </a:prstGeom>
          <a:noFill/>
          <a:ln>
            <a:noFill/>
          </a:ln>
          <a:effectLst>
            <a:outerShdw blurRad="50800" dist="38100" dir="2700000" algn="tl" rotWithShape="0">
              <a:prstClr val="black">
                <a:alpha val="40000"/>
              </a:prstClr>
            </a:outerShdw>
          </a:effectLst>
        </p:spPr>
      </p:pic>
      <p:pic>
        <p:nvPicPr>
          <p:cNvPr id="214" name="Picture 213"/>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7193079" y="4067020"/>
            <a:ext cx="411084" cy="547970"/>
          </a:xfrm>
          <a:prstGeom prst="rect">
            <a:avLst/>
          </a:prstGeom>
        </p:spPr>
      </p:pic>
      <p:pic>
        <p:nvPicPr>
          <p:cNvPr id="215" name="Picture 214"/>
          <p:cNvPicPr>
            <a:picLocks noChangeAspect="1"/>
          </p:cNvPicPr>
          <p:nvPr/>
        </p:nvPicPr>
        <p:blipFill rotWithShape="1">
          <a:blip r:embed="rId48">
            <a:extLst>
              <a:ext uri="{28A0092B-C50C-407E-A947-70E740481C1C}">
                <a14:useLocalDpi xmlns:a14="http://schemas.microsoft.com/office/drawing/2010/main" val="0"/>
              </a:ext>
            </a:extLst>
          </a:blip>
          <a:srcRect t="29815" b="29357"/>
          <a:stretch/>
        </p:blipFill>
        <p:spPr>
          <a:xfrm>
            <a:off x="2952338" y="2211829"/>
            <a:ext cx="1157768" cy="630103"/>
          </a:xfrm>
          <a:prstGeom prst="rect">
            <a:avLst/>
          </a:prstGeom>
        </p:spPr>
      </p:pic>
      <p:pic>
        <p:nvPicPr>
          <p:cNvPr id="216" name="Picture 215"/>
          <p:cNvPicPr>
            <a:picLocks noChangeAspect="1"/>
          </p:cNvPicPr>
          <p:nvPr/>
        </p:nvPicPr>
        <p:blipFill rotWithShape="1">
          <a:blip r:embed="rId49">
            <a:extLst>
              <a:ext uri="{28A0092B-C50C-407E-A947-70E740481C1C}">
                <a14:useLocalDpi xmlns:a14="http://schemas.microsoft.com/office/drawing/2010/main" val="0"/>
              </a:ext>
            </a:extLst>
          </a:blip>
          <a:srcRect l="5500" t="39303" r="6698" b="39000"/>
          <a:stretch/>
        </p:blipFill>
        <p:spPr>
          <a:xfrm>
            <a:off x="3571835" y="4195405"/>
            <a:ext cx="1354897" cy="334730"/>
          </a:xfrm>
          <a:prstGeom prst="rect">
            <a:avLst/>
          </a:prstGeom>
        </p:spPr>
      </p:pic>
      <p:pic>
        <p:nvPicPr>
          <p:cNvPr id="217" name="Picture 2" descr="C:\Users\MDAV.REDMOND\Documents\Business Online Services\Customer-Partner Logos\GSK 2.png"/>
          <p:cNvPicPr>
            <a:picLocks noChangeAspect="1" noChangeArrowheads="1"/>
          </p:cNvPicPr>
          <p:nvPr/>
        </p:nvPicPr>
        <p:blipFill>
          <a:blip r:embed="rId50" cstate="print"/>
          <a:stretch>
            <a:fillRect/>
          </a:stretch>
        </p:blipFill>
        <p:spPr bwMode="auto">
          <a:xfrm>
            <a:off x="5321753" y="4945754"/>
            <a:ext cx="1366179" cy="661584"/>
          </a:xfrm>
          <a:prstGeom prst="rect">
            <a:avLst/>
          </a:prstGeom>
          <a:noFill/>
          <a:ln>
            <a:noFill/>
          </a:ln>
          <a:effectLst>
            <a:outerShdw blurRad="50800" dist="38100" dir="2700000" algn="tl" rotWithShape="0">
              <a:prstClr val="black">
                <a:alpha val="40000"/>
              </a:prstClr>
            </a:outerShdw>
          </a:effectLst>
        </p:spPr>
      </p:pic>
      <p:pic>
        <p:nvPicPr>
          <p:cNvPr id="218" name="Picture 217" descr="F:\BOS\BOSD\Company Logos\Doosan copy.png"/>
          <p:cNvPicPr>
            <a:picLocks noChangeAspect="1" noChangeArrowheads="1"/>
          </p:cNvPicPr>
          <p:nvPr/>
        </p:nvPicPr>
        <p:blipFill>
          <a:blip r:embed="rId51" cstate="print"/>
          <a:srcRect/>
          <a:stretch>
            <a:fillRect/>
          </a:stretch>
        </p:blipFill>
        <p:spPr bwMode="auto">
          <a:xfrm>
            <a:off x="7962140" y="4041690"/>
            <a:ext cx="985956" cy="631120"/>
          </a:xfrm>
          <a:prstGeom prst="rect">
            <a:avLst/>
          </a:prstGeom>
          <a:noFill/>
          <a:effectLst>
            <a:outerShdw blurRad="50800" dist="38100" dir="2700000" algn="tl" rotWithShape="0">
              <a:prstClr val="black">
                <a:alpha val="40000"/>
              </a:prstClr>
            </a:outerShdw>
          </a:effectLst>
        </p:spPr>
      </p:pic>
      <p:pic>
        <p:nvPicPr>
          <p:cNvPr id="220" name="Picture 219" descr="Energizer copy.png"/>
          <p:cNvPicPr>
            <a:picLocks noChangeAspect="1"/>
          </p:cNvPicPr>
          <p:nvPr/>
        </p:nvPicPr>
        <p:blipFill>
          <a:blip r:embed="rId52" cstate="print"/>
          <a:stretch>
            <a:fillRect/>
          </a:stretch>
        </p:blipFill>
        <p:spPr>
          <a:xfrm>
            <a:off x="1687944" y="3994810"/>
            <a:ext cx="436674" cy="6865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5275586"/>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7226" y="1387374"/>
            <a:ext cx="6634835" cy="4201146"/>
          </a:xfrm>
          <a:prstGeom prst="rect">
            <a:avLst/>
          </a:prstGeom>
        </p:spPr>
        <p:txBody>
          <a:bodyPr wrap="square" lIns="91435" tIns="45718" rIns="91435" bIns="45718">
            <a:spAutoFit/>
          </a:bodyPr>
          <a:lstStyle/>
          <a:p>
            <a:pPr marL="285736" indent="-285736">
              <a:lnSpc>
                <a:spcPct val="150000"/>
              </a:lnSpc>
              <a:buFont typeface="Arial" pitchFamily="34" charset="0"/>
              <a:buChar char="•"/>
            </a:pPr>
            <a:r>
              <a:rPr lang="en-US" sz="1600" dirty="0" smtClean="0"/>
              <a:t>Online </a:t>
            </a:r>
            <a:r>
              <a:rPr lang="en-US" sz="1600" dirty="0"/>
              <a:t>solutions in </a:t>
            </a:r>
            <a:r>
              <a:rPr lang="en-US" dirty="0"/>
              <a:t>48 of 50 </a:t>
            </a:r>
            <a:r>
              <a:rPr lang="en-US" sz="1600" dirty="0"/>
              <a:t>states</a:t>
            </a:r>
          </a:p>
          <a:p>
            <a:pPr marL="285736" indent="-285736">
              <a:lnSpc>
                <a:spcPct val="150000"/>
              </a:lnSpc>
              <a:buFont typeface="Arial" pitchFamily="34" charset="0"/>
              <a:buChar char="•"/>
            </a:pPr>
            <a:r>
              <a:rPr lang="en-US" sz="1600" dirty="0"/>
              <a:t>Over </a:t>
            </a:r>
            <a:r>
              <a:rPr lang="en-US" sz="1600" b="1" dirty="0"/>
              <a:t>4.2 million </a:t>
            </a:r>
            <a:r>
              <a:rPr lang="en-US" sz="1600" dirty="0"/>
              <a:t>licenses of Online solutions in SLG.</a:t>
            </a:r>
          </a:p>
          <a:p>
            <a:pPr marL="285736" indent="-285736">
              <a:lnSpc>
                <a:spcPct val="150000"/>
              </a:lnSpc>
              <a:buFont typeface="Arial" pitchFamily="34" charset="0"/>
              <a:buChar char="•"/>
            </a:pPr>
            <a:r>
              <a:rPr lang="en-US" sz="1600" b="1" dirty="0"/>
              <a:t>400 SLG </a:t>
            </a:r>
            <a:r>
              <a:rPr lang="en-US" sz="1600" dirty="0"/>
              <a:t>customers in the past 18 months. </a:t>
            </a:r>
          </a:p>
          <a:p>
            <a:pPr marL="285736" indent="-285736">
              <a:lnSpc>
                <a:spcPct val="150000"/>
              </a:lnSpc>
              <a:buFont typeface="Arial" pitchFamily="34" charset="0"/>
              <a:buChar char="•"/>
            </a:pPr>
            <a:r>
              <a:rPr lang="en-US" sz="1600" b="1" dirty="0"/>
              <a:t>New York State</a:t>
            </a:r>
            <a:r>
              <a:rPr lang="en-US" sz="1600" dirty="0"/>
              <a:t>– Hosted Filtering and Archiving 60K seats</a:t>
            </a:r>
          </a:p>
          <a:p>
            <a:pPr marL="285736" indent="-285736">
              <a:lnSpc>
                <a:spcPct val="150000"/>
              </a:lnSpc>
              <a:buFont typeface="Arial" pitchFamily="34" charset="0"/>
              <a:buChar char="•"/>
            </a:pPr>
            <a:r>
              <a:rPr lang="en-US" sz="1600" b="1" dirty="0"/>
              <a:t>City of Alexandria </a:t>
            </a:r>
            <a:r>
              <a:rPr lang="en-US" sz="1600" dirty="0"/>
              <a:t>– BPOS Suite</a:t>
            </a:r>
          </a:p>
          <a:p>
            <a:pPr marL="285736" indent="-285736">
              <a:lnSpc>
                <a:spcPct val="150000"/>
              </a:lnSpc>
              <a:buFont typeface="Arial" pitchFamily="34" charset="0"/>
              <a:buChar char="•"/>
            </a:pPr>
            <a:r>
              <a:rPr lang="en-US" sz="1600" b="1" dirty="0"/>
              <a:t>Arlington County </a:t>
            </a:r>
            <a:r>
              <a:rPr lang="en-US" sz="1600" dirty="0"/>
              <a:t>– Office 365</a:t>
            </a:r>
          </a:p>
          <a:p>
            <a:pPr marL="285736" indent="-285736">
              <a:lnSpc>
                <a:spcPct val="150000"/>
              </a:lnSpc>
              <a:buFont typeface="Arial" pitchFamily="34" charset="0"/>
              <a:buChar char="•"/>
            </a:pPr>
            <a:r>
              <a:rPr lang="en-US" sz="1600" b="1" dirty="0"/>
              <a:t>California Emergency Management Dept</a:t>
            </a:r>
            <a:r>
              <a:rPr lang="en-US" sz="1600" dirty="0"/>
              <a:t>. – Exchange Online</a:t>
            </a:r>
          </a:p>
          <a:p>
            <a:pPr marL="285736" indent="-285736">
              <a:lnSpc>
                <a:spcPct val="150000"/>
              </a:lnSpc>
              <a:buFont typeface="Arial" pitchFamily="34" charset="0"/>
              <a:buChar char="•"/>
            </a:pPr>
            <a:r>
              <a:rPr lang="en-US" sz="1600" b="1" dirty="0"/>
              <a:t>San Bernardino Superior Court </a:t>
            </a:r>
            <a:r>
              <a:rPr lang="en-US" sz="1600" dirty="0"/>
              <a:t>– Business Productivity Online</a:t>
            </a:r>
          </a:p>
          <a:p>
            <a:pPr marL="285736" indent="-285736">
              <a:lnSpc>
                <a:spcPct val="150000"/>
              </a:lnSpc>
              <a:buFont typeface="Arial" pitchFamily="34" charset="0"/>
              <a:buChar char="•"/>
            </a:pPr>
            <a:r>
              <a:rPr lang="en-US" sz="1600" b="1" dirty="0"/>
              <a:t>Winston </a:t>
            </a:r>
            <a:r>
              <a:rPr lang="en-US" sz="1600" b="1" dirty="0" smtClean="0"/>
              <a:t>Salem </a:t>
            </a:r>
            <a:r>
              <a:rPr lang="en-US" sz="1600" dirty="0" smtClean="0"/>
              <a:t>– Office 365 </a:t>
            </a:r>
            <a:r>
              <a:rPr lang="en-US" sz="1600" dirty="0"/>
              <a:t>(Google Switcher)</a:t>
            </a:r>
          </a:p>
          <a:p>
            <a:pPr marL="285736" indent="-285736">
              <a:lnSpc>
                <a:spcPct val="150000"/>
              </a:lnSpc>
              <a:buFont typeface="Arial" pitchFamily="34" charset="0"/>
              <a:buChar char="•"/>
            </a:pPr>
            <a:r>
              <a:rPr lang="en-US" sz="1600" b="1" dirty="0" smtClean="0"/>
              <a:t>City of San Francisco </a:t>
            </a:r>
            <a:r>
              <a:rPr lang="en-US" sz="1600" dirty="0" smtClean="0"/>
              <a:t>– Office 365</a:t>
            </a:r>
          </a:p>
          <a:p>
            <a:pPr marL="285736" indent="-285736">
              <a:lnSpc>
                <a:spcPct val="150000"/>
              </a:lnSpc>
              <a:buFont typeface="Arial" pitchFamily="34" charset="0"/>
              <a:buChar char="•"/>
            </a:pPr>
            <a:r>
              <a:rPr lang="en-US" sz="1600" dirty="0" smtClean="0"/>
              <a:t>Many, Many More…</a:t>
            </a:r>
            <a:endParaRPr lang="en-US" sz="1600" dirty="0"/>
          </a:p>
        </p:txBody>
      </p:sp>
      <p:graphicFrame>
        <p:nvGraphicFramePr>
          <p:cNvPr id="9" name="Diagram 8"/>
          <p:cNvGraphicFramePr/>
          <p:nvPr>
            <p:extLst>
              <p:ext uri="{D42A27DB-BD31-4B8C-83A1-F6EECF244321}">
                <p14:modId xmlns:p14="http://schemas.microsoft.com/office/powerpoint/2010/main" val="3895429596"/>
              </p:ext>
            </p:extLst>
          </p:nvPr>
        </p:nvGraphicFramePr>
        <p:xfrm>
          <a:off x="5086484" y="1393445"/>
          <a:ext cx="4401696" cy="4778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326634" y="353292"/>
            <a:ext cx="8229600" cy="443198"/>
          </a:xfrm>
        </p:spPr>
        <p:txBody>
          <a:bodyPr/>
          <a:lstStyle/>
          <a:p>
            <a:r>
              <a:rPr lang="en-US" dirty="0" smtClean="0"/>
              <a:t>Government Momentum</a:t>
            </a:r>
            <a:endParaRPr lang="en-US" dirty="0"/>
          </a:p>
        </p:txBody>
      </p:sp>
    </p:spTree>
    <p:extLst>
      <p:ext uri="{BB962C8B-B14F-4D97-AF65-F5344CB8AC3E}">
        <p14:creationId xmlns:p14="http://schemas.microsoft.com/office/powerpoint/2010/main" val="4315462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9"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4759" y="353292"/>
            <a:ext cx="8229600" cy="443198"/>
          </a:xfrm>
        </p:spPr>
        <p:txBody>
          <a:bodyPr/>
          <a:lstStyle/>
          <a:p>
            <a:r>
              <a:rPr lang="en-US" dirty="0" smtClean="0"/>
              <a:t>More Government Momentum	</a:t>
            </a:r>
            <a:endParaRPr lang="en-US" dirty="0"/>
          </a:p>
        </p:txBody>
      </p:sp>
      <p:sp>
        <p:nvSpPr>
          <p:cNvPr id="5" name="Content Placeholder 4"/>
          <p:cNvSpPr>
            <a:spLocks noGrp="1"/>
          </p:cNvSpPr>
          <p:nvPr>
            <p:ph sz="half" idx="1"/>
          </p:nvPr>
        </p:nvSpPr>
        <p:spPr>
          <a:xfrm>
            <a:off x="316789" y="1198564"/>
            <a:ext cx="4188519" cy="5890843"/>
          </a:xfrm>
        </p:spPr>
        <p:txBody>
          <a:bodyPr/>
          <a:lstStyle/>
          <a:p>
            <a:r>
              <a:rPr lang="en-US" sz="1800" dirty="0"/>
              <a:t>Klamath County</a:t>
            </a:r>
          </a:p>
          <a:p>
            <a:r>
              <a:rPr lang="en-US" sz="1800" dirty="0"/>
              <a:t>Solid Waste Authority of Central Ohio</a:t>
            </a:r>
          </a:p>
          <a:p>
            <a:r>
              <a:rPr lang="en-US" sz="1800" dirty="0"/>
              <a:t>Harford Memorial Hospital</a:t>
            </a:r>
          </a:p>
          <a:p>
            <a:r>
              <a:rPr lang="en-US" sz="1800" dirty="0"/>
              <a:t>Ottawa County Michigan Works Agency</a:t>
            </a:r>
          </a:p>
          <a:p>
            <a:r>
              <a:rPr lang="en-US" sz="1800" dirty="0"/>
              <a:t>Harris Count Housing Authority</a:t>
            </a:r>
          </a:p>
          <a:p>
            <a:r>
              <a:rPr lang="en-US" sz="1800" dirty="0"/>
              <a:t>Washington State Housing Commission</a:t>
            </a:r>
          </a:p>
          <a:p>
            <a:r>
              <a:rPr lang="en-US" sz="1800" dirty="0"/>
              <a:t>Delaware River and Bay Authority</a:t>
            </a:r>
          </a:p>
          <a:p>
            <a:r>
              <a:rPr lang="en-US" sz="1800" dirty="0"/>
              <a:t>Kansas Department of Health and Environment</a:t>
            </a:r>
          </a:p>
          <a:p>
            <a:r>
              <a:rPr lang="en-US" sz="1800" dirty="0"/>
              <a:t>County of Arlington</a:t>
            </a:r>
          </a:p>
          <a:p>
            <a:r>
              <a:rPr lang="en-US" sz="1800" dirty="0"/>
              <a:t>City of Folly Beach</a:t>
            </a:r>
          </a:p>
          <a:p>
            <a:r>
              <a:rPr lang="en-US" sz="1800" dirty="0"/>
              <a:t>City of Alexandria</a:t>
            </a:r>
          </a:p>
          <a:p>
            <a:endParaRPr lang="en-US" dirty="0"/>
          </a:p>
          <a:p>
            <a:endParaRPr lang="en-US" dirty="0"/>
          </a:p>
        </p:txBody>
      </p:sp>
      <p:sp>
        <p:nvSpPr>
          <p:cNvPr id="6" name="Content Placeholder 5"/>
          <p:cNvSpPr>
            <a:spLocks noGrp="1"/>
          </p:cNvSpPr>
          <p:nvPr>
            <p:ph sz="half" idx="2"/>
          </p:nvPr>
        </p:nvSpPr>
        <p:spPr>
          <a:xfrm>
            <a:off x="4637502" y="1198564"/>
            <a:ext cx="4230202" cy="6044732"/>
          </a:xfrm>
        </p:spPr>
        <p:txBody>
          <a:bodyPr/>
          <a:lstStyle/>
          <a:p>
            <a:r>
              <a:rPr lang="en-US" sz="1800" dirty="0"/>
              <a:t>Arizona Department of Human Services</a:t>
            </a:r>
          </a:p>
          <a:p>
            <a:r>
              <a:rPr lang="en-US" sz="1800" dirty="0"/>
              <a:t>State of Illinois – CMS</a:t>
            </a:r>
          </a:p>
          <a:p>
            <a:r>
              <a:rPr lang="en-US" sz="1800" dirty="0"/>
              <a:t>The Illinois Public Health INS</a:t>
            </a:r>
          </a:p>
          <a:p>
            <a:r>
              <a:rPr lang="en-US" sz="1800" dirty="0"/>
              <a:t>Grady Heath Systems</a:t>
            </a:r>
          </a:p>
          <a:p>
            <a:r>
              <a:rPr lang="en-US" sz="1800" dirty="0"/>
              <a:t>Cook County Hospital</a:t>
            </a:r>
          </a:p>
          <a:p>
            <a:r>
              <a:rPr lang="en-US" sz="1800" dirty="0"/>
              <a:t>Greater Madison Convention and Visitors Bureau</a:t>
            </a:r>
          </a:p>
          <a:p>
            <a:r>
              <a:rPr lang="en-US" sz="1800" dirty="0"/>
              <a:t>Florida Regional Building Commission</a:t>
            </a:r>
          </a:p>
          <a:p>
            <a:r>
              <a:rPr lang="en-US" sz="1800" dirty="0"/>
              <a:t>Albert Lea Economic Development</a:t>
            </a:r>
          </a:p>
          <a:p>
            <a:r>
              <a:rPr lang="en-US" sz="1800" dirty="0"/>
              <a:t>Partnership for Rural King County</a:t>
            </a:r>
          </a:p>
          <a:p>
            <a:r>
              <a:rPr lang="en-US" sz="1800" dirty="0"/>
              <a:t>MT Secretary of State</a:t>
            </a:r>
          </a:p>
          <a:p>
            <a:r>
              <a:rPr lang="en-US" sz="1800" dirty="0"/>
              <a:t>Legislative Counsel Bureau</a:t>
            </a:r>
          </a:p>
          <a:p>
            <a:r>
              <a:rPr lang="en-US" sz="1800" dirty="0"/>
              <a:t>DC Department of </a:t>
            </a:r>
            <a:r>
              <a:rPr lang="en-US" sz="1800" dirty="0" smtClean="0"/>
              <a:t>Employment</a:t>
            </a:r>
            <a:endParaRPr lang="en-US" sz="1800" dirty="0"/>
          </a:p>
          <a:p>
            <a:endParaRPr lang="en-US" dirty="0"/>
          </a:p>
          <a:p>
            <a:endParaRPr lang="en-US" dirty="0"/>
          </a:p>
        </p:txBody>
      </p:sp>
    </p:spTree>
    <p:extLst>
      <p:ext uri="{BB962C8B-B14F-4D97-AF65-F5344CB8AC3E}">
        <p14:creationId xmlns:p14="http://schemas.microsoft.com/office/powerpoint/2010/main" val="3006586627"/>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109020" y="2493063"/>
            <a:ext cx="7748289" cy="2031325"/>
          </a:xfrm>
        </p:spPr>
        <p:txBody>
          <a:bodyPr/>
          <a:lstStyle/>
          <a:p>
            <a:r>
              <a:rPr lang="en-US" dirty="0" smtClean="0"/>
              <a:t>How To </a:t>
            </a:r>
            <a:r>
              <a:rPr lang="en-US" dirty="0"/>
              <a:t>B</a:t>
            </a:r>
            <a:r>
              <a:rPr lang="en-US" dirty="0" smtClean="0"/>
              <a:t>uy Office365</a:t>
            </a:r>
            <a:endParaRPr lang="en-US" dirty="0"/>
          </a:p>
        </p:txBody>
      </p:sp>
    </p:spTree>
    <p:extLst>
      <p:ext uri="{BB962C8B-B14F-4D97-AF65-F5344CB8AC3E}">
        <p14:creationId xmlns:p14="http://schemas.microsoft.com/office/powerpoint/2010/main" val="2194382199"/>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5"/>
          <p:cNvSpPr>
            <a:spLocks/>
          </p:cNvSpPr>
          <p:nvPr/>
        </p:nvSpPr>
        <p:spPr bwMode="auto">
          <a:xfrm>
            <a:off x="4754091" y="1198567"/>
            <a:ext cx="4023360" cy="1886687"/>
          </a:xfrm>
          <a:prstGeom prst="roundRect">
            <a:avLst>
              <a:gd name="adj" fmla="val 7137"/>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lIns="102407" tIns="0" rIns="102407" bIns="64005" rtlCol="0" anchor="t" anchorCtr="0"/>
          <a:lstStyle/>
          <a:p>
            <a:pPr algn="ctr">
              <a:spcBef>
                <a:spcPct val="0"/>
              </a:spcBef>
            </a:pPr>
            <a:r>
              <a:rPr lang="en-US" sz="2000" dirty="0">
                <a:ln w="3175">
                  <a:solidFill>
                    <a:schemeClr val="bg1">
                      <a:alpha val="0"/>
                    </a:schemeClr>
                  </a:solidFill>
                </a:ln>
                <a:cs typeface="Arial" charset="0"/>
              </a:rPr>
              <a:t>Information Worker</a:t>
            </a:r>
          </a:p>
        </p:txBody>
      </p:sp>
      <p:sp>
        <p:nvSpPr>
          <p:cNvPr id="35" name="Freeform 5"/>
          <p:cNvSpPr>
            <a:spLocks/>
          </p:cNvSpPr>
          <p:nvPr/>
        </p:nvSpPr>
        <p:spPr bwMode="auto">
          <a:xfrm>
            <a:off x="369726" y="1198567"/>
            <a:ext cx="4023360" cy="1886687"/>
          </a:xfrm>
          <a:prstGeom prst="roundRect">
            <a:avLst>
              <a:gd name="adj" fmla="val 7137"/>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lIns="102407" tIns="0" rIns="102407" bIns="64005" rtlCol="0" anchor="t" anchorCtr="0"/>
          <a:lstStyle/>
          <a:p>
            <a:pPr algn="ctr">
              <a:spcBef>
                <a:spcPct val="0"/>
              </a:spcBef>
            </a:pPr>
            <a:r>
              <a:rPr lang="en-US" sz="2000" dirty="0">
                <a:ln w="3175">
                  <a:solidFill>
                    <a:schemeClr val="bg1">
                      <a:alpha val="0"/>
                    </a:schemeClr>
                  </a:solidFill>
                </a:ln>
                <a:cs typeface="Arial" charset="0"/>
              </a:rPr>
              <a:t>Kiosk Worker</a:t>
            </a:r>
          </a:p>
        </p:txBody>
      </p:sp>
      <p:grpSp>
        <p:nvGrpSpPr>
          <p:cNvPr id="4" name="Group 3"/>
          <p:cNvGrpSpPr/>
          <p:nvPr/>
        </p:nvGrpSpPr>
        <p:grpSpPr>
          <a:xfrm>
            <a:off x="1" y="1627562"/>
            <a:ext cx="9144000" cy="372751"/>
            <a:chOff x="0" y="1677038"/>
            <a:chExt cx="9144000" cy="372751"/>
          </a:xfrm>
        </p:grpSpPr>
        <p:sp>
          <p:nvSpPr>
            <p:cNvPr id="16" name="Rectangle 15"/>
            <p:cNvSpPr/>
            <p:nvPr/>
          </p:nvSpPr>
          <p:spPr>
            <a:xfrm>
              <a:off x="0" y="1677038"/>
              <a:ext cx="4572000" cy="372751"/>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rtlCol="0" anchor="ctr"/>
            <a:lstStyle/>
            <a:p>
              <a:pPr algn="ctr">
                <a:defRPr/>
              </a:pPr>
              <a:endParaRPr lang="en-US" kern="0" dirty="0">
                <a:solidFill>
                  <a:sysClr val="window" lastClr="FFFFFF"/>
                </a:solidFill>
              </a:endParaRPr>
            </a:p>
          </p:txBody>
        </p:sp>
        <p:sp>
          <p:nvSpPr>
            <p:cNvPr id="17" name="Rectangle 16"/>
            <p:cNvSpPr/>
            <p:nvPr/>
          </p:nvSpPr>
          <p:spPr>
            <a:xfrm>
              <a:off x="4572000" y="1677038"/>
              <a:ext cx="4572000" cy="372751"/>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lstStyle/>
            <a:p>
              <a:pPr algn="ctr">
                <a:defRPr/>
              </a:pPr>
              <a:endParaRPr lang="en-US" kern="0" dirty="0">
                <a:solidFill>
                  <a:sysClr val="window" lastClr="FFFFFF"/>
                </a:solidFill>
              </a:endParaRPr>
            </a:p>
          </p:txBody>
        </p:sp>
      </p:grpSp>
      <p:sp>
        <p:nvSpPr>
          <p:cNvPr id="34" name="Rounded Rectangle 33"/>
          <p:cNvSpPr/>
          <p:nvPr/>
        </p:nvSpPr>
        <p:spPr bwMode="auto">
          <a:xfrm>
            <a:off x="1" y="1749118"/>
            <a:ext cx="9144000" cy="2654300"/>
          </a:xfrm>
          <a:prstGeom prst="roundRect">
            <a:avLst>
              <a:gd name="adj" fmla="val 0"/>
            </a:avLst>
          </a:prstGeom>
          <a:solidFill>
            <a:schemeClr val="bg1"/>
          </a:solidFill>
          <a:ln w="25400" cap="flat" cmpd="sng" algn="ctr">
            <a:noFill/>
            <a:prstDash val="solid"/>
          </a:ln>
          <a:effectLst>
            <a:outerShdw blurRad="50800" dist="38100" dir="16200000" rotWithShape="0">
              <a:prstClr val="black">
                <a:alpha val="40000"/>
              </a:prstClr>
            </a:outerShdw>
          </a:effectLst>
        </p:spPr>
        <p:txBody>
          <a:bodyPr lIns="102407" tIns="51204" rIns="102407" bIns="51204" rtlCol="0" anchor="ctr"/>
          <a:lstStyle/>
          <a:p>
            <a:pPr algn="ctr"/>
            <a:endParaRPr lang="en-US" kern="0" dirty="0">
              <a:solidFill>
                <a:prstClr val="black">
                  <a:lumMod val="85000"/>
                  <a:lumOff val="15000"/>
                  <a:alpha val="99000"/>
                </a:prstClr>
              </a:solidFill>
            </a:endParaRPr>
          </a:p>
        </p:txBody>
      </p:sp>
      <p:pic>
        <p:nvPicPr>
          <p:cNvPr id="18" name="Picture 2" descr="C:\Users\brognier\AppData\Local\Microsoft\Windows\Temporary Internet Files\Content.Outlook\N3DOBEHM\man standing warehouse ordering customer working (2).jpg"/>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274559" y="1764055"/>
            <a:ext cx="2213695" cy="1952972"/>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Lst>
        </p:spPr>
      </p:pic>
      <p:pic>
        <p:nvPicPr>
          <p:cNvPr id="20" name="Picture 3" descr="C:\Users\alexbrad\Documents\Logos\DVD_ART35\Artwork_Imagery\Brand Photos\Scenarios\FY09 Office Brand - No_exp\man working office computer phone.png"/>
          <p:cNvPicPr>
            <a:picLocks noChangeAspect="1" noChangeArrowheads="1"/>
          </p:cNvPicPr>
          <p:nvPr/>
        </p:nvPicPr>
        <p:blipFill>
          <a:blip r:embed="rId4" cstate="print"/>
          <a:stretch>
            <a:fillRect/>
          </a:stretch>
        </p:blipFill>
        <p:spPr bwMode="auto">
          <a:xfrm>
            <a:off x="5544667" y="1764108"/>
            <a:ext cx="2442208" cy="1953765"/>
          </a:xfrm>
          <a:prstGeom prst="rect">
            <a:avLst/>
          </a:prstGeom>
          <a:noFill/>
          <a:ln>
            <a:noFill/>
          </a:ln>
        </p:spPr>
      </p:pic>
      <p:sp>
        <p:nvSpPr>
          <p:cNvPr id="38" name="Freeform 5"/>
          <p:cNvSpPr>
            <a:spLocks/>
          </p:cNvSpPr>
          <p:nvPr/>
        </p:nvSpPr>
        <p:spPr bwMode="auto">
          <a:xfrm>
            <a:off x="732621" y="3913600"/>
            <a:ext cx="3297570" cy="2362200"/>
          </a:xfrm>
          <a:prstGeom prst="roundRect">
            <a:avLst>
              <a:gd name="adj" fmla="val 3972"/>
            </a:avLst>
          </a:prstGeom>
          <a:solidFill>
            <a:schemeClr val="bg1"/>
          </a:solidFill>
          <a:ln w="25400" cap="flat" cmpd="sng" algn="ctr">
            <a:noFill/>
            <a:prstDash val="solid"/>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102407" tIns="51204" rIns="102407" bIns="51204" rtlCol="0" anchor="t"/>
          <a:lstStyle/>
          <a:p>
            <a:pPr defTabSz="1024069">
              <a:spcBef>
                <a:spcPts val="70"/>
              </a:spcBef>
            </a:pPr>
            <a:r>
              <a:rPr lang="en-US" sz="1400" b="1" kern="0" dirty="0">
                <a:ln>
                  <a:solidFill>
                    <a:schemeClr val="bg1">
                      <a:alpha val="0"/>
                    </a:schemeClr>
                  </a:solidFill>
                </a:ln>
                <a:solidFill>
                  <a:schemeClr val="accent1"/>
                </a:solidFill>
              </a:rPr>
              <a:t>User Segment Offers: Plan K Family</a:t>
            </a:r>
          </a:p>
          <a:p>
            <a:pPr marL="192014" indent="-192014">
              <a:spcBef>
                <a:spcPts val="70"/>
              </a:spcBef>
              <a:buClr>
                <a:schemeClr val="tx2"/>
              </a:buClr>
              <a:buSzPct val="100000"/>
              <a:buFont typeface="Arial" pitchFamily="34" charset="0"/>
              <a:buChar char="•"/>
              <a:defRPr/>
            </a:pPr>
            <a:r>
              <a:rPr lang="en-US" sz="1300" dirty="0">
                <a:ln>
                  <a:solidFill>
                    <a:schemeClr val="bg1">
                      <a:alpha val="0"/>
                    </a:schemeClr>
                  </a:solidFill>
                </a:ln>
              </a:rPr>
              <a:t>500 MB mailbox</a:t>
            </a:r>
          </a:p>
          <a:p>
            <a:pPr marL="192014" indent="-192014">
              <a:spcBef>
                <a:spcPts val="70"/>
              </a:spcBef>
              <a:buClr>
                <a:schemeClr val="tx2"/>
              </a:buClr>
              <a:buSzPct val="100000"/>
              <a:buFont typeface="Arial" pitchFamily="34" charset="0"/>
              <a:buChar char="•"/>
              <a:defRPr/>
            </a:pPr>
            <a:r>
              <a:rPr lang="en-US" sz="1300" dirty="0">
                <a:ln>
                  <a:solidFill>
                    <a:schemeClr val="bg1">
                      <a:alpha val="0"/>
                    </a:schemeClr>
                  </a:solidFill>
                </a:ln>
              </a:rPr>
              <a:t>Outlook Web App only</a:t>
            </a:r>
          </a:p>
          <a:p>
            <a:pPr marL="192014" indent="-192014">
              <a:spcBef>
                <a:spcPts val="70"/>
              </a:spcBef>
              <a:buClr>
                <a:schemeClr val="tx2"/>
              </a:buClr>
              <a:buSzPct val="100000"/>
              <a:buFont typeface="Arial" pitchFamily="34" charset="0"/>
              <a:buChar char="•"/>
              <a:defRPr/>
            </a:pPr>
            <a:r>
              <a:rPr lang="en-US" sz="1300" dirty="0">
                <a:ln>
                  <a:solidFill>
                    <a:schemeClr val="bg1">
                      <a:alpha val="0"/>
                    </a:schemeClr>
                  </a:solidFill>
                </a:ln>
              </a:rPr>
              <a:t>POP support</a:t>
            </a:r>
          </a:p>
          <a:p>
            <a:pPr marL="192014" indent="-192014">
              <a:spcBef>
                <a:spcPts val="70"/>
              </a:spcBef>
              <a:buClr>
                <a:schemeClr val="tx2"/>
              </a:buClr>
              <a:buSzPct val="100000"/>
              <a:buFont typeface="Arial" pitchFamily="34" charset="0"/>
              <a:buChar char="•"/>
              <a:defRPr/>
            </a:pPr>
            <a:r>
              <a:rPr lang="en-US" sz="1300" dirty="0">
                <a:ln>
                  <a:solidFill>
                    <a:schemeClr val="bg1">
                      <a:alpha val="0"/>
                    </a:schemeClr>
                  </a:solidFill>
                </a:ln>
              </a:rPr>
              <a:t>Messaging, calendar, contacts</a:t>
            </a:r>
          </a:p>
          <a:p>
            <a:pPr marL="192014" indent="-192014">
              <a:spcBef>
                <a:spcPts val="70"/>
              </a:spcBef>
              <a:buClr>
                <a:schemeClr val="tx2"/>
              </a:buClr>
              <a:buSzPct val="100000"/>
              <a:buFont typeface="Arial" pitchFamily="34" charset="0"/>
              <a:buChar char="•"/>
              <a:defRPr/>
            </a:pPr>
            <a:r>
              <a:rPr lang="en-US" sz="1300" dirty="0">
                <a:ln>
                  <a:solidFill>
                    <a:schemeClr val="bg1">
                      <a:alpha val="0"/>
                    </a:schemeClr>
                  </a:solidFill>
                </a:ln>
              </a:rPr>
              <a:t>Forefront antivirus and antispam</a:t>
            </a:r>
          </a:p>
          <a:p>
            <a:pPr marL="192014" indent="-192014">
              <a:spcBef>
                <a:spcPts val="70"/>
              </a:spcBef>
              <a:buClr>
                <a:schemeClr val="tx2"/>
              </a:buClr>
              <a:buSzPct val="100000"/>
              <a:buFont typeface="Arial" pitchFamily="34" charset="0"/>
              <a:buChar char="•"/>
              <a:defRPr/>
            </a:pPr>
            <a:r>
              <a:rPr lang="en-US" sz="1300" dirty="0">
                <a:ln>
                  <a:solidFill>
                    <a:schemeClr val="bg1">
                      <a:alpha val="0"/>
                    </a:schemeClr>
                  </a:solidFill>
                </a:ln>
              </a:rPr>
              <a:t>SharePoint Access (0 MB storage)</a:t>
            </a:r>
          </a:p>
          <a:p>
            <a:pPr marL="192014" indent="-192014">
              <a:spcBef>
                <a:spcPts val="70"/>
              </a:spcBef>
              <a:buClr>
                <a:schemeClr val="tx2"/>
              </a:buClr>
              <a:buSzPct val="100000"/>
              <a:buFont typeface="Arial" pitchFamily="34" charset="0"/>
              <a:buChar char="•"/>
              <a:defRPr/>
            </a:pPr>
            <a:r>
              <a:rPr lang="en-US" sz="1300" dirty="0">
                <a:ln>
                  <a:solidFill>
                    <a:schemeClr val="bg1">
                      <a:alpha val="0"/>
                    </a:schemeClr>
                  </a:solidFill>
                </a:ln>
              </a:rPr>
              <a:t>Site search capabilities</a:t>
            </a:r>
          </a:p>
          <a:p>
            <a:pPr marL="192014" indent="-192014">
              <a:spcBef>
                <a:spcPts val="70"/>
              </a:spcBef>
              <a:buClr>
                <a:schemeClr val="tx2"/>
              </a:buClr>
              <a:buSzPct val="100000"/>
              <a:buFont typeface="Arial" pitchFamily="34" charset="0"/>
              <a:buChar char="•"/>
              <a:defRPr/>
            </a:pPr>
            <a:r>
              <a:rPr lang="en-US" sz="1300" dirty="0">
                <a:ln>
                  <a:solidFill>
                    <a:schemeClr val="bg1">
                      <a:alpha val="0"/>
                    </a:schemeClr>
                  </a:solidFill>
                </a:ln>
              </a:rPr>
              <a:t>Office Web Apps</a:t>
            </a:r>
          </a:p>
        </p:txBody>
      </p:sp>
      <p:sp>
        <p:nvSpPr>
          <p:cNvPr id="3" name="Title 2"/>
          <p:cNvSpPr>
            <a:spLocks noGrp="1"/>
          </p:cNvSpPr>
          <p:nvPr>
            <p:ph type="title"/>
          </p:nvPr>
        </p:nvSpPr>
        <p:spPr>
          <a:xfrm>
            <a:off x="481008" y="436417"/>
            <a:ext cx="8450049" cy="886397"/>
          </a:xfrm>
        </p:spPr>
        <p:txBody>
          <a:bodyPr/>
          <a:lstStyle/>
          <a:p>
            <a:r>
              <a:rPr lang="en-US" dirty="0"/>
              <a:t>User Segments: </a:t>
            </a:r>
            <a:r>
              <a:rPr lang="en-US" dirty="0" smtClean="0"/>
              <a:t>Right </a:t>
            </a:r>
            <a:r>
              <a:rPr lang="en-US" dirty="0"/>
              <a:t>Features for the Right Users</a:t>
            </a:r>
          </a:p>
        </p:txBody>
      </p:sp>
      <p:sp>
        <p:nvSpPr>
          <p:cNvPr id="21" name="TextBox 20"/>
          <p:cNvSpPr txBox="1"/>
          <p:nvPr/>
        </p:nvSpPr>
        <p:spPr>
          <a:xfrm>
            <a:off x="5116994" y="3085254"/>
            <a:ext cx="3297555" cy="727669"/>
          </a:xfrm>
          <a:prstGeom prst="round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07" tIns="51204" rIns="102407" bIns="51204" rtlCol="0" anchor="ctr" anchorCtr="0"/>
          <a:lstStyle>
            <a:defPPr>
              <a:defRPr lang="en-US"/>
            </a:defPPr>
            <a:lvl1pPr algn="ctr" fontAlgn="base">
              <a:spcBef>
                <a:spcPct val="0"/>
              </a:spcBef>
              <a:spcAft>
                <a:spcPct val="0"/>
              </a:spcAft>
              <a:defRPr sz="1900" b="0" i="1">
                <a:solidFill>
                  <a:schemeClr val="tx1">
                    <a:alpha val="99000"/>
                  </a:schemeClr>
                </a:solidFill>
              </a:defRPr>
            </a:lvl1pPr>
          </a:lstStyle>
          <a:p>
            <a:r>
              <a:rPr lang="en-US" sz="1400" dirty="0">
                <a:ln>
                  <a:solidFill>
                    <a:schemeClr val="bg1">
                      <a:alpha val="0"/>
                    </a:schemeClr>
                  </a:solidFill>
                </a:ln>
                <a:solidFill>
                  <a:schemeClr val="tx1"/>
                </a:solidFill>
              </a:rPr>
              <a:t>Rich feature offering that meets </a:t>
            </a:r>
            <a:r>
              <a:rPr lang="en-US" sz="1400" dirty="0" smtClean="0">
                <a:ln>
                  <a:solidFill>
                    <a:schemeClr val="bg1">
                      <a:alpha val="0"/>
                    </a:schemeClr>
                  </a:solidFill>
                </a:ln>
                <a:solidFill>
                  <a:schemeClr val="tx1"/>
                </a:solidFill>
              </a:rPr>
              <a:t>users’ </a:t>
            </a:r>
            <a:r>
              <a:rPr lang="en-US" sz="1400" dirty="0">
                <a:ln>
                  <a:solidFill>
                    <a:schemeClr val="bg1">
                      <a:alpha val="0"/>
                    </a:schemeClr>
                  </a:solidFill>
                </a:ln>
                <a:solidFill>
                  <a:schemeClr val="tx1"/>
                </a:solidFill>
              </a:rPr>
              <a:t>full messaging and collaboration needs</a:t>
            </a:r>
          </a:p>
        </p:txBody>
      </p:sp>
      <p:sp>
        <p:nvSpPr>
          <p:cNvPr id="37" name="TextBox 36"/>
          <p:cNvSpPr txBox="1"/>
          <p:nvPr/>
        </p:nvSpPr>
        <p:spPr>
          <a:xfrm>
            <a:off x="732621" y="3085254"/>
            <a:ext cx="3297570" cy="727669"/>
          </a:xfrm>
          <a:prstGeom prst="round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07" tIns="51204" rIns="102407" bIns="51204" rtlCol="0" anchor="ctr" anchorCtr="0"/>
          <a:lstStyle>
            <a:defPPr>
              <a:defRPr lang="en-US"/>
            </a:defPPr>
            <a:lvl1pPr algn="ctr" fontAlgn="base">
              <a:spcBef>
                <a:spcPct val="0"/>
              </a:spcBef>
              <a:spcAft>
                <a:spcPct val="0"/>
              </a:spcAft>
              <a:defRPr sz="1900" b="0" i="1">
                <a:ln>
                  <a:solidFill>
                    <a:schemeClr val="bg1">
                      <a:alpha val="0"/>
                    </a:schemeClr>
                  </a:solidFill>
                </a:ln>
                <a:solidFill>
                  <a:schemeClr val="tx2"/>
                </a:solidFill>
              </a:defRPr>
            </a:lvl1pPr>
          </a:lstStyle>
          <a:p>
            <a:r>
              <a:rPr lang="en-US" sz="1400" dirty="0" smtClean="0">
                <a:solidFill>
                  <a:schemeClr val="tx1"/>
                </a:solidFill>
              </a:rPr>
              <a:t>Low-cost </a:t>
            </a:r>
            <a:r>
              <a:rPr lang="en-US" sz="1400" dirty="0">
                <a:solidFill>
                  <a:schemeClr val="tx1"/>
                </a:solidFill>
              </a:rPr>
              <a:t>offering to users </a:t>
            </a:r>
            <a:r>
              <a:rPr lang="en-US" sz="1400" dirty="0" smtClean="0">
                <a:solidFill>
                  <a:schemeClr val="tx1"/>
                </a:solidFill>
              </a:rPr>
              <a:t>who do </a:t>
            </a:r>
            <a:r>
              <a:rPr lang="en-US" sz="1400" dirty="0">
                <a:solidFill>
                  <a:schemeClr val="tx1"/>
                </a:solidFill>
              </a:rPr>
              <a:t>not have messaging and collaboration capabilities today</a:t>
            </a:r>
          </a:p>
        </p:txBody>
      </p:sp>
      <p:sp>
        <p:nvSpPr>
          <p:cNvPr id="39" name="Freeform 5"/>
          <p:cNvSpPr>
            <a:spLocks/>
          </p:cNvSpPr>
          <p:nvPr/>
        </p:nvSpPr>
        <p:spPr bwMode="auto">
          <a:xfrm>
            <a:off x="5116994" y="3913600"/>
            <a:ext cx="3297555" cy="2362200"/>
          </a:xfrm>
          <a:prstGeom prst="roundRect">
            <a:avLst>
              <a:gd name="adj" fmla="val 4586"/>
            </a:avLst>
          </a:prstGeom>
          <a:solidFill>
            <a:schemeClr val="bg1"/>
          </a:solidFill>
          <a:ln w="25400" cap="flat" cmpd="sng" algn="ctr">
            <a:noFill/>
            <a:prstDash val="solid"/>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102407" tIns="51204" rIns="102407" bIns="51204" rtlCol="0" anchor="t"/>
          <a:lstStyle/>
          <a:p>
            <a:pPr defTabSz="1024069">
              <a:spcBef>
                <a:spcPts val="70"/>
              </a:spcBef>
            </a:pPr>
            <a:r>
              <a:rPr lang="en-US" sz="1400" b="1" kern="0" dirty="0">
                <a:ln>
                  <a:solidFill>
                    <a:schemeClr val="bg1">
                      <a:alpha val="0"/>
                    </a:schemeClr>
                  </a:solidFill>
                </a:ln>
                <a:solidFill>
                  <a:schemeClr val="accent1"/>
                </a:solidFill>
              </a:rPr>
              <a:t>User Segment Offers: Plan E Family</a:t>
            </a:r>
          </a:p>
          <a:p>
            <a:pPr marL="192014" indent="-192014">
              <a:spcBef>
                <a:spcPts val="70"/>
              </a:spcBef>
              <a:buClr>
                <a:schemeClr val="tx2"/>
              </a:buClr>
              <a:buSzPct val="100000"/>
              <a:buFont typeface="Arial" pitchFamily="34" charset="0"/>
              <a:buChar char="•"/>
              <a:defRPr/>
            </a:pPr>
            <a:r>
              <a:rPr lang="en-US" sz="1300" dirty="0">
                <a:ln>
                  <a:solidFill>
                    <a:schemeClr val="bg1">
                      <a:alpha val="0"/>
                    </a:schemeClr>
                  </a:solidFill>
                </a:ln>
              </a:rPr>
              <a:t>25 GB mailbox</a:t>
            </a:r>
          </a:p>
          <a:p>
            <a:pPr marL="192014" indent="-192014">
              <a:spcBef>
                <a:spcPts val="70"/>
              </a:spcBef>
              <a:buClr>
                <a:schemeClr val="tx2"/>
              </a:buClr>
              <a:buSzPct val="100000"/>
              <a:buFont typeface="Arial" pitchFamily="34" charset="0"/>
              <a:buChar char="•"/>
              <a:defRPr/>
            </a:pPr>
            <a:r>
              <a:rPr lang="en-US" sz="1300" dirty="0">
                <a:ln>
                  <a:solidFill>
                    <a:schemeClr val="bg1">
                      <a:alpha val="0"/>
                    </a:schemeClr>
                  </a:solidFill>
                </a:ln>
              </a:rPr>
              <a:t>500 MB SharePoint storage</a:t>
            </a:r>
          </a:p>
          <a:p>
            <a:pPr marL="192014" indent="-192014">
              <a:spcBef>
                <a:spcPts val="70"/>
              </a:spcBef>
              <a:buClr>
                <a:schemeClr val="tx2"/>
              </a:buClr>
              <a:buSzPct val="100000"/>
              <a:buFont typeface="Arial" pitchFamily="34" charset="0"/>
              <a:buChar char="•"/>
              <a:defRPr/>
            </a:pPr>
            <a:r>
              <a:rPr lang="en-US" sz="1300" dirty="0">
                <a:ln>
                  <a:solidFill>
                    <a:schemeClr val="bg1">
                      <a:alpha val="0"/>
                    </a:schemeClr>
                  </a:solidFill>
                </a:ln>
              </a:rPr>
              <a:t>Client connectivity</a:t>
            </a:r>
          </a:p>
          <a:p>
            <a:pPr marL="192014" indent="-192014">
              <a:spcBef>
                <a:spcPts val="70"/>
              </a:spcBef>
              <a:buClr>
                <a:schemeClr val="tx2"/>
              </a:buClr>
              <a:buSzPct val="100000"/>
              <a:buFont typeface="Arial" pitchFamily="34" charset="0"/>
              <a:buChar char="•"/>
              <a:defRPr/>
            </a:pPr>
            <a:r>
              <a:rPr lang="en-US" sz="1300" dirty="0">
                <a:ln>
                  <a:solidFill>
                    <a:schemeClr val="bg1">
                      <a:alpha val="0"/>
                    </a:schemeClr>
                  </a:solidFill>
                </a:ln>
              </a:rPr>
              <a:t>Mobility</a:t>
            </a:r>
          </a:p>
          <a:p>
            <a:pPr marL="192014" indent="-192014">
              <a:spcBef>
                <a:spcPts val="70"/>
              </a:spcBef>
              <a:buClr>
                <a:schemeClr val="tx2"/>
              </a:buClr>
              <a:buSzPct val="100000"/>
              <a:buFont typeface="Arial" pitchFamily="34" charset="0"/>
              <a:buChar char="•"/>
              <a:defRPr/>
            </a:pPr>
            <a:r>
              <a:rPr lang="en-US" sz="1300" dirty="0">
                <a:ln>
                  <a:solidFill>
                    <a:schemeClr val="bg1">
                      <a:alpha val="0"/>
                    </a:schemeClr>
                  </a:solidFill>
                </a:ln>
              </a:rPr>
              <a:t>OCS capabilities</a:t>
            </a:r>
          </a:p>
          <a:p>
            <a:pPr marL="192014" indent="-192014">
              <a:spcBef>
                <a:spcPts val="70"/>
              </a:spcBef>
              <a:buClr>
                <a:schemeClr val="tx2"/>
              </a:buClr>
              <a:buSzPct val="100000"/>
              <a:buFont typeface="Arial" pitchFamily="34" charset="0"/>
              <a:buChar char="•"/>
              <a:defRPr/>
            </a:pPr>
            <a:r>
              <a:rPr lang="en-US" sz="1300" dirty="0">
                <a:ln>
                  <a:solidFill>
                    <a:schemeClr val="bg1">
                      <a:alpha val="0"/>
                    </a:schemeClr>
                  </a:solidFill>
                </a:ln>
              </a:rPr>
              <a:t>Exchange and SharePoint capabilities</a:t>
            </a:r>
          </a:p>
          <a:p>
            <a:pPr marL="192014" indent="-192014">
              <a:spcBef>
                <a:spcPts val="70"/>
              </a:spcBef>
              <a:buClr>
                <a:schemeClr val="tx2"/>
              </a:buClr>
              <a:buSzPct val="100000"/>
              <a:buFont typeface="Arial" pitchFamily="34" charset="0"/>
              <a:buChar char="•"/>
              <a:defRPr/>
            </a:pPr>
            <a:r>
              <a:rPr lang="en-US" sz="1300" dirty="0">
                <a:ln>
                  <a:solidFill>
                    <a:schemeClr val="bg1">
                      <a:alpha val="0"/>
                    </a:schemeClr>
                  </a:solidFill>
                </a:ln>
              </a:rPr>
              <a:t>Office Professional Plus</a:t>
            </a:r>
          </a:p>
          <a:p>
            <a:pPr marL="192014" indent="-192014">
              <a:spcBef>
                <a:spcPts val="70"/>
              </a:spcBef>
              <a:buClr>
                <a:schemeClr val="tx2"/>
              </a:buClr>
              <a:buSzPct val="100000"/>
              <a:buFont typeface="Arial" pitchFamily="34" charset="0"/>
              <a:buChar char="•"/>
              <a:defRPr/>
            </a:pPr>
            <a:r>
              <a:rPr lang="en-US" sz="1300" dirty="0">
                <a:ln>
                  <a:solidFill>
                    <a:schemeClr val="bg1">
                      <a:alpha val="0"/>
                    </a:schemeClr>
                  </a:solidFill>
                </a:ln>
              </a:rPr>
              <a:t>On-premises access rights</a:t>
            </a:r>
          </a:p>
        </p:txBody>
      </p:sp>
      <p:sp>
        <p:nvSpPr>
          <p:cNvPr id="23" name="Right Arrow 22"/>
          <p:cNvSpPr/>
          <p:nvPr/>
        </p:nvSpPr>
        <p:spPr bwMode="auto">
          <a:xfrm>
            <a:off x="4092751" y="4490303"/>
            <a:ext cx="961685" cy="1208795"/>
          </a:xfrm>
          <a:prstGeom prst="rightArrow">
            <a:avLst>
              <a:gd name="adj1" fmla="val 50000"/>
              <a:gd name="adj2" fmla="val 20938"/>
            </a:avLst>
          </a:prstGeom>
          <a:solidFill>
            <a:schemeClr val="bg1"/>
          </a:solidFill>
          <a:ln w="25400" cap="flat" cmpd="sng" algn="ctr">
            <a:noFill/>
            <a:prstDash val="solid"/>
          </a:ln>
          <a:effectLst>
            <a:outerShdw blurRad="114300" sx="102000" sy="102000" algn="ctr" rotWithShape="0">
              <a:prstClr val="black">
                <a:alpha val="51000"/>
              </a:prstClr>
            </a:outerShdw>
          </a:effectLst>
        </p:spPr>
        <p:txBody>
          <a:bodyPr lIns="0" tIns="51204" rIns="0" bIns="51204" rtlCol="0" anchor="ctr"/>
          <a:lstStyle/>
          <a:p>
            <a:pPr algn="ctr" defTabSz="1024069"/>
            <a:endParaRPr lang="en-US" sz="1300" i="1" kern="0" dirty="0">
              <a:ln>
                <a:solidFill>
                  <a:schemeClr val="bg1">
                    <a:alpha val="0"/>
                  </a:schemeClr>
                </a:solidFill>
              </a:ln>
              <a:solidFill>
                <a:schemeClr val="tx2"/>
              </a:solidFill>
            </a:endParaRPr>
          </a:p>
        </p:txBody>
      </p:sp>
      <p:sp>
        <p:nvSpPr>
          <p:cNvPr id="7" name="Rectangle 6"/>
          <p:cNvSpPr/>
          <p:nvPr/>
        </p:nvSpPr>
        <p:spPr>
          <a:xfrm>
            <a:off x="4037612" y="4851045"/>
            <a:ext cx="1068779" cy="372408"/>
          </a:xfrm>
          <a:prstGeom prst="rect">
            <a:avLst/>
          </a:prstGeom>
        </p:spPr>
        <p:txBody>
          <a:bodyPr wrap="square" lIns="64005" tIns="32003" rIns="64005" bIns="32003">
            <a:spAutoFit/>
          </a:bodyPr>
          <a:lstStyle/>
          <a:p>
            <a:pPr algn="ctr" defTabSz="1024069"/>
            <a:r>
              <a:rPr lang="en-US" sz="1000" b="1" i="1" kern="0" dirty="0">
                <a:ln>
                  <a:solidFill>
                    <a:prstClr val="white">
                      <a:alpha val="0"/>
                    </a:prstClr>
                  </a:solidFill>
                </a:ln>
                <a:solidFill>
                  <a:srgbClr val="595959"/>
                </a:solidFill>
              </a:rPr>
              <a:t>Key </a:t>
            </a:r>
          </a:p>
          <a:p>
            <a:pPr algn="ctr" defTabSz="1024069"/>
            <a:r>
              <a:rPr lang="en-US" sz="1000" b="1" i="1" kern="0" dirty="0">
                <a:ln>
                  <a:solidFill>
                    <a:prstClr val="white">
                      <a:alpha val="0"/>
                    </a:prstClr>
                  </a:solidFill>
                </a:ln>
                <a:solidFill>
                  <a:srgbClr val="595959"/>
                </a:solidFill>
              </a:rPr>
              <a:t>Differentiators</a:t>
            </a:r>
          </a:p>
        </p:txBody>
      </p:sp>
    </p:spTree>
    <p:extLst>
      <p:ext uri="{BB962C8B-B14F-4D97-AF65-F5344CB8AC3E}">
        <p14:creationId xmlns:p14="http://schemas.microsoft.com/office/powerpoint/2010/main" val="555435270"/>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6788" y="436417"/>
            <a:ext cx="8550915" cy="720197"/>
          </a:xfrm>
        </p:spPr>
        <p:txBody>
          <a:bodyPr/>
          <a:lstStyle/>
          <a:p>
            <a:r>
              <a:rPr lang="en-US" sz="2600" dirty="0"/>
              <a:t>Plans for All of Your Employees – </a:t>
            </a:r>
            <a:r>
              <a:rPr lang="en-US" sz="2600" dirty="0" smtClean="0"/>
              <a:t>Pricing for SLG customers via Microsoft Online Services Portal (vs. commercial pricing)</a:t>
            </a:r>
            <a:endParaRPr lang="en-US" sz="2600" dirty="0"/>
          </a:p>
        </p:txBody>
      </p:sp>
      <p:sp>
        <p:nvSpPr>
          <p:cNvPr id="6" name="Freeform 5"/>
          <p:cNvSpPr>
            <a:spLocks/>
          </p:cNvSpPr>
          <p:nvPr/>
        </p:nvSpPr>
        <p:spPr bwMode="auto">
          <a:xfrm>
            <a:off x="3800104" y="1198567"/>
            <a:ext cx="5068068" cy="1886687"/>
          </a:xfrm>
          <a:prstGeom prst="roundRect">
            <a:avLst>
              <a:gd name="adj" fmla="val 7137"/>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lIns="102407" tIns="0" rIns="102407" bIns="64005" rtlCol="0" anchor="t" anchorCtr="0"/>
          <a:lstStyle/>
          <a:p>
            <a:pPr algn="ctr">
              <a:spcBef>
                <a:spcPct val="0"/>
              </a:spcBef>
            </a:pPr>
            <a:r>
              <a:rPr lang="en-US" sz="2000" dirty="0">
                <a:ln w="3175">
                  <a:solidFill>
                    <a:schemeClr val="bg1">
                      <a:alpha val="0"/>
                    </a:schemeClr>
                  </a:solidFill>
                </a:ln>
                <a:cs typeface="Arial" charset="0"/>
              </a:rPr>
              <a:t>E Family Plans</a:t>
            </a:r>
          </a:p>
        </p:txBody>
      </p:sp>
      <p:sp>
        <p:nvSpPr>
          <p:cNvPr id="7" name="Freeform 5"/>
          <p:cNvSpPr>
            <a:spLocks/>
          </p:cNvSpPr>
          <p:nvPr/>
        </p:nvSpPr>
        <p:spPr bwMode="auto">
          <a:xfrm>
            <a:off x="316508" y="1198567"/>
            <a:ext cx="3298044" cy="1886687"/>
          </a:xfrm>
          <a:prstGeom prst="roundRect">
            <a:avLst>
              <a:gd name="adj" fmla="val 7137"/>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lIns="102407" tIns="0" rIns="102407" bIns="64005" rtlCol="0" anchor="t" anchorCtr="0"/>
          <a:lstStyle/>
          <a:p>
            <a:pPr algn="ctr">
              <a:spcBef>
                <a:spcPct val="0"/>
              </a:spcBef>
            </a:pPr>
            <a:r>
              <a:rPr lang="en-US" sz="2000" dirty="0">
                <a:ln w="3175">
                  <a:solidFill>
                    <a:schemeClr val="bg1">
                      <a:alpha val="0"/>
                    </a:schemeClr>
                  </a:solidFill>
                </a:ln>
                <a:cs typeface="Arial" charset="0"/>
              </a:rPr>
              <a:t>K Family Plans</a:t>
            </a:r>
          </a:p>
        </p:txBody>
      </p:sp>
      <p:sp>
        <p:nvSpPr>
          <p:cNvPr id="9" name="Rectangle 8"/>
          <p:cNvSpPr/>
          <p:nvPr/>
        </p:nvSpPr>
        <p:spPr>
          <a:xfrm>
            <a:off x="1" y="1627562"/>
            <a:ext cx="3705820" cy="372751"/>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lIns="64005" tIns="32003" rIns="64005" bIns="32003" rtlCol="0" anchor="ctr"/>
          <a:lstStyle/>
          <a:p>
            <a:pPr algn="ctr">
              <a:defRPr/>
            </a:pPr>
            <a:endParaRPr lang="en-US" kern="0" dirty="0">
              <a:solidFill>
                <a:sysClr val="window" lastClr="FFFFFF"/>
              </a:solidFill>
            </a:endParaRPr>
          </a:p>
        </p:txBody>
      </p:sp>
      <p:sp>
        <p:nvSpPr>
          <p:cNvPr id="10" name="Rectangle 9"/>
          <p:cNvSpPr/>
          <p:nvPr/>
        </p:nvSpPr>
        <p:spPr>
          <a:xfrm>
            <a:off x="3705821" y="1627562"/>
            <a:ext cx="5438180" cy="372751"/>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lIns="64005" tIns="32003" rIns="64005" bIns="32003" rtlCol="0" anchor="ctr"/>
          <a:lstStyle/>
          <a:p>
            <a:pPr algn="ctr">
              <a:defRPr/>
            </a:pPr>
            <a:endParaRPr lang="en-US" kern="0" dirty="0">
              <a:solidFill>
                <a:sysClr val="window" lastClr="FFFFFF"/>
              </a:solidFill>
            </a:endParaRPr>
          </a:p>
        </p:txBody>
      </p:sp>
      <p:sp>
        <p:nvSpPr>
          <p:cNvPr id="11" name="Rounded Rectangle 10"/>
          <p:cNvSpPr/>
          <p:nvPr/>
        </p:nvSpPr>
        <p:spPr bwMode="auto">
          <a:xfrm>
            <a:off x="1" y="1749118"/>
            <a:ext cx="9144000" cy="2654300"/>
          </a:xfrm>
          <a:prstGeom prst="roundRect">
            <a:avLst>
              <a:gd name="adj" fmla="val 0"/>
            </a:avLst>
          </a:prstGeom>
          <a:solidFill>
            <a:schemeClr val="bg1"/>
          </a:solidFill>
          <a:ln w="25400" cap="flat" cmpd="sng" algn="ctr">
            <a:noFill/>
            <a:prstDash val="solid"/>
          </a:ln>
          <a:effectLst>
            <a:outerShdw blurRad="50800" dist="38100" dir="16200000" rotWithShape="0">
              <a:prstClr val="black">
                <a:alpha val="40000"/>
              </a:prstClr>
            </a:outerShdw>
          </a:effectLst>
        </p:spPr>
        <p:txBody>
          <a:bodyPr lIns="102407" tIns="51204" rIns="102407" bIns="51204" rtlCol="0" anchor="ctr"/>
          <a:lstStyle/>
          <a:p>
            <a:pPr algn="ctr"/>
            <a:endParaRPr lang="en-US" kern="0" dirty="0">
              <a:solidFill>
                <a:prstClr val="black">
                  <a:lumMod val="85000"/>
                  <a:lumOff val="15000"/>
                  <a:alpha val="99000"/>
                </a:prstClr>
              </a:solidFill>
            </a:endParaRPr>
          </a:p>
        </p:txBody>
      </p:sp>
      <p:sp>
        <p:nvSpPr>
          <p:cNvPr id="15" name="Rounded Rectangle 14"/>
          <p:cNvSpPr/>
          <p:nvPr/>
        </p:nvSpPr>
        <p:spPr bwMode="auto">
          <a:xfrm>
            <a:off x="449451" y="3663854"/>
            <a:ext cx="1355761" cy="824518"/>
          </a:xfrm>
          <a:prstGeom prst="roundRect">
            <a:avLst>
              <a:gd name="adj" fmla="val 7888"/>
            </a:avLst>
          </a:prstGeom>
          <a:gradFill>
            <a:gsLst>
              <a:gs pos="0">
                <a:srgbClr val="FE6A00">
                  <a:lumMod val="40000"/>
                  <a:lumOff val="60000"/>
                  <a:alpha val="50000"/>
                </a:srgbClr>
              </a:gs>
              <a:gs pos="10000">
                <a:srgbClr val="FE6A00">
                  <a:lumMod val="60000"/>
                  <a:lumOff val="40000"/>
                  <a:alpha val="50000"/>
                </a:srgbClr>
              </a:gs>
              <a:gs pos="70000">
                <a:srgbClr val="FE6A00">
                  <a:alpha val="50000"/>
                </a:srgbClr>
              </a:gs>
            </a:gsLst>
            <a:lin ang="5400000" scaled="1"/>
          </a:gradFill>
          <a:ln w="25400" cap="flat" cmpd="sng" algn="ctr">
            <a:noFill/>
            <a:prstDash val="solid"/>
          </a:ln>
          <a:effectLst>
            <a:innerShdw blurRad="342900">
              <a:srgbClr val="FF7100">
                <a:alpha val="56000"/>
              </a:srgbClr>
            </a:innerShdw>
          </a:effectLst>
        </p:spPr>
        <p:txBody>
          <a:bodyPr lIns="64005" tIns="64005" rIns="64005" bIns="32003" rtlCol="0" anchor="ctr" anchorCtr="0"/>
          <a:lstStyle/>
          <a:p>
            <a:pPr algn="ctr"/>
            <a:r>
              <a:rPr lang="en-US" sz="1100" b="1" dirty="0">
                <a:ln>
                  <a:solidFill>
                    <a:schemeClr val="bg1">
                      <a:alpha val="0"/>
                    </a:schemeClr>
                  </a:solidFill>
                </a:ln>
              </a:rPr>
              <a:t>Office Web Apps</a:t>
            </a:r>
          </a:p>
        </p:txBody>
      </p:sp>
      <p:sp>
        <p:nvSpPr>
          <p:cNvPr id="16" name="Rounded Rectangle 15"/>
          <p:cNvSpPr/>
          <p:nvPr/>
        </p:nvSpPr>
        <p:spPr bwMode="auto">
          <a:xfrm>
            <a:off x="449451" y="4561313"/>
            <a:ext cx="1355761" cy="824517"/>
          </a:xfrm>
          <a:prstGeom prst="roundRect">
            <a:avLst>
              <a:gd name="adj" fmla="val 7013"/>
            </a:avLst>
          </a:prstGeom>
          <a:gradFill>
            <a:gsLst>
              <a:gs pos="0">
                <a:srgbClr val="2473A8">
                  <a:lumMod val="40000"/>
                  <a:lumOff val="60000"/>
                  <a:alpha val="50000"/>
                </a:srgbClr>
              </a:gs>
              <a:gs pos="10000">
                <a:srgbClr val="2473A8">
                  <a:lumMod val="60000"/>
                  <a:lumOff val="40000"/>
                  <a:alpha val="50000"/>
                </a:srgbClr>
              </a:gs>
              <a:gs pos="70000">
                <a:srgbClr val="2473A8">
                  <a:alpha val="50000"/>
                </a:srgbClr>
              </a:gs>
            </a:gsLst>
            <a:lin ang="5400000" scaled="1"/>
          </a:gradFill>
          <a:ln w="25400" cap="flat" cmpd="sng" algn="ctr">
            <a:noFill/>
            <a:prstDash val="solid"/>
          </a:ln>
          <a:effectLst/>
        </p:spPr>
        <p:txBody>
          <a:bodyPr lIns="64005" tIns="32003" rIns="64005" bIns="32003" rtlCol="0" anchor="ctr" anchorCtr="0">
            <a:noAutofit/>
          </a:bodyPr>
          <a:lstStyle/>
          <a:p>
            <a:pPr algn="ctr">
              <a:lnSpc>
                <a:spcPct val="90000"/>
              </a:lnSpc>
            </a:pPr>
            <a:r>
              <a:rPr lang="en-US" sz="1100" b="1" dirty="0">
                <a:ln>
                  <a:solidFill>
                    <a:schemeClr val="bg1">
                      <a:alpha val="0"/>
                    </a:schemeClr>
                  </a:solidFill>
                </a:ln>
              </a:rPr>
              <a:t>SharePoint Online </a:t>
            </a:r>
          </a:p>
          <a:p>
            <a:pPr algn="ctr">
              <a:lnSpc>
                <a:spcPct val="90000"/>
              </a:lnSpc>
            </a:pPr>
            <a:r>
              <a:rPr lang="en-US" sz="1100" b="1" dirty="0">
                <a:ln>
                  <a:solidFill>
                    <a:schemeClr val="bg1">
                      <a:alpha val="0"/>
                    </a:schemeClr>
                  </a:solidFill>
                </a:ln>
              </a:rPr>
              <a:t>Kiosk</a:t>
            </a:r>
          </a:p>
        </p:txBody>
      </p:sp>
      <p:cxnSp>
        <p:nvCxnSpPr>
          <p:cNvPr id="17" name="Straight Connector 16"/>
          <p:cNvCxnSpPr/>
          <p:nvPr/>
        </p:nvCxnSpPr>
        <p:spPr>
          <a:xfrm>
            <a:off x="464091" y="3627385"/>
            <a:ext cx="301752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bwMode="auto">
          <a:xfrm>
            <a:off x="1911891" y="4561313"/>
            <a:ext cx="731520" cy="1721975"/>
          </a:xfrm>
          <a:prstGeom prst="roundRect">
            <a:avLst>
              <a:gd name="adj" fmla="val 5925"/>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lIns="64005" tIns="32003" rIns="64005" bIns="32003" rtlCol="0" anchor="ctr" anchorCtr="0">
            <a:noAutofit/>
          </a:bodyPr>
          <a:lstStyle/>
          <a:p>
            <a:pPr algn="ctr" defTabSz="640048">
              <a:lnSpc>
                <a:spcPct val="90000"/>
              </a:lnSpc>
            </a:pPr>
            <a:r>
              <a:rPr lang="en-US" sz="1100" b="1" kern="0" dirty="0">
                <a:solidFill>
                  <a:schemeClr val="bg1">
                    <a:alpha val="99000"/>
                  </a:schemeClr>
                </a:solidFill>
                <a:effectLst>
                  <a:outerShdw blurRad="38100" dist="38100" dir="2700000" algn="tl">
                    <a:srgbClr val="000000">
                      <a:alpha val="43137"/>
                    </a:srgbClr>
                  </a:outerShdw>
                </a:effectLst>
              </a:rPr>
              <a:t>Plan K1</a:t>
            </a:r>
          </a:p>
          <a:p>
            <a:pPr algn="ctr" defTabSz="640048">
              <a:lnSpc>
                <a:spcPct val="90000"/>
              </a:lnSpc>
            </a:pPr>
            <a:r>
              <a:rPr lang="en-US" sz="1100" b="1" kern="0" dirty="0" smtClean="0">
                <a:solidFill>
                  <a:schemeClr val="bg1">
                    <a:alpha val="99000"/>
                  </a:schemeClr>
                </a:solidFill>
                <a:effectLst>
                  <a:outerShdw blurRad="38100" dist="38100" dir="2700000" algn="tl">
                    <a:srgbClr val="000000">
                      <a:alpha val="43137"/>
                    </a:srgbClr>
                  </a:outerShdw>
                </a:effectLst>
              </a:rPr>
              <a:t>$3.64/m</a:t>
            </a:r>
          </a:p>
          <a:p>
            <a:pPr algn="ctr" defTabSz="640048">
              <a:lnSpc>
                <a:spcPct val="90000"/>
              </a:lnSpc>
            </a:pPr>
            <a:r>
              <a:rPr lang="en-US" sz="1100" b="1" kern="0" dirty="0" smtClean="0">
                <a:solidFill>
                  <a:schemeClr val="bg1">
                    <a:alpha val="99000"/>
                  </a:schemeClr>
                </a:solidFill>
                <a:effectLst>
                  <a:outerShdw blurRad="38100" dist="38100" dir="2700000" algn="tl">
                    <a:srgbClr val="000000">
                      <a:alpha val="43137"/>
                    </a:srgbClr>
                  </a:outerShdw>
                </a:effectLst>
              </a:rPr>
              <a:t>($4/m)</a:t>
            </a:r>
            <a:endParaRPr lang="en-US" sz="1100" b="1" kern="0" dirty="0">
              <a:solidFill>
                <a:schemeClr val="bg1">
                  <a:alpha val="99000"/>
                </a:schemeClr>
              </a:solidFill>
              <a:effectLst>
                <a:outerShdw blurRad="38100" dist="38100" dir="2700000" algn="tl">
                  <a:srgbClr val="000000">
                    <a:alpha val="43137"/>
                  </a:srgbClr>
                </a:outerShdw>
              </a:effectLst>
            </a:endParaRPr>
          </a:p>
        </p:txBody>
      </p:sp>
      <p:sp>
        <p:nvSpPr>
          <p:cNvPr id="19" name="Rounded Rectangle 18"/>
          <p:cNvSpPr/>
          <p:nvPr/>
        </p:nvSpPr>
        <p:spPr bwMode="auto">
          <a:xfrm>
            <a:off x="2750091" y="3663855"/>
            <a:ext cx="731520" cy="2619433"/>
          </a:xfrm>
          <a:prstGeom prst="roundRect">
            <a:avLst>
              <a:gd name="adj" fmla="val 4910"/>
            </a:avLst>
          </a:prstGeom>
          <a:gradFill>
            <a:gsLst>
              <a:gs pos="0">
                <a:srgbClr val="2473A8">
                  <a:lumMod val="40000"/>
                  <a:lumOff val="60000"/>
                </a:srgbClr>
              </a:gs>
              <a:gs pos="10000">
                <a:srgbClr val="2473A8">
                  <a:lumMod val="60000"/>
                  <a:lumOff val="40000"/>
                </a:srgbClr>
              </a:gs>
              <a:gs pos="70000">
                <a:srgbClr val="2473A8"/>
              </a:gs>
            </a:gsLst>
            <a:lin ang="5400000" scaled="1"/>
          </a:gradFill>
          <a:ln w="25400" cap="flat" cmpd="sng" algn="ctr">
            <a:noFill/>
            <a:prstDash val="solid"/>
          </a:ln>
          <a:effectLst/>
        </p:spPr>
        <p:txBody>
          <a:bodyPr lIns="64005" tIns="32003" rIns="64005" bIns="32003" rtlCol="0" anchor="ctr" anchorCtr="0">
            <a:noAutofit/>
          </a:bodyPr>
          <a:lstStyle/>
          <a:p>
            <a:pPr algn="ctr" defTabSz="640048">
              <a:lnSpc>
                <a:spcPct val="90000"/>
              </a:lnSpc>
            </a:pPr>
            <a:r>
              <a:rPr lang="en-US" sz="1100" b="1" kern="0" dirty="0">
                <a:solidFill>
                  <a:schemeClr val="bg1">
                    <a:alpha val="99000"/>
                  </a:schemeClr>
                </a:solidFill>
                <a:effectLst>
                  <a:outerShdw blurRad="38100" dist="38100" dir="2700000" algn="tl">
                    <a:srgbClr val="000000">
                      <a:alpha val="43137"/>
                    </a:srgbClr>
                  </a:outerShdw>
                </a:effectLst>
              </a:rPr>
              <a:t>Plan K2</a:t>
            </a:r>
          </a:p>
          <a:p>
            <a:pPr algn="ctr" defTabSz="640048">
              <a:lnSpc>
                <a:spcPct val="90000"/>
              </a:lnSpc>
            </a:pPr>
            <a:r>
              <a:rPr lang="en-US" sz="1100" b="1" kern="0" dirty="0" smtClean="0">
                <a:solidFill>
                  <a:schemeClr val="bg1">
                    <a:alpha val="99000"/>
                  </a:schemeClr>
                </a:solidFill>
                <a:effectLst>
                  <a:outerShdw blurRad="38100" dist="38100" dir="2700000" algn="tl">
                    <a:srgbClr val="000000">
                      <a:alpha val="43137"/>
                    </a:srgbClr>
                  </a:outerShdw>
                </a:effectLst>
              </a:rPr>
              <a:t>$9.10/m($10/m)</a:t>
            </a:r>
            <a:endParaRPr lang="en-US" sz="1100" b="1" kern="0" dirty="0">
              <a:solidFill>
                <a:schemeClr val="bg1">
                  <a:alpha val="99000"/>
                </a:schemeClr>
              </a:solidFill>
              <a:effectLst>
                <a:outerShdw blurRad="38100" dist="38100" dir="2700000" algn="tl">
                  <a:srgbClr val="000000">
                    <a:alpha val="43137"/>
                  </a:srgbClr>
                </a:outerShdw>
              </a:effectLst>
            </a:endParaRPr>
          </a:p>
        </p:txBody>
      </p:sp>
      <p:cxnSp>
        <p:nvCxnSpPr>
          <p:cNvPr id="20" name="Straight Connector 19"/>
          <p:cNvCxnSpPr/>
          <p:nvPr/>
        </p:nvCxnSpPr>
        <p:spPr>
          <a:xfrm>
            <a:off x="449449" y="4524843"/>
            <a:ext cx="219456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1" name="TextBox 30"/>
          <p:cNvSpPr txBox="1"/>
          <p:nvPr/>
        </p:nvSpPr>
        <p:spPr>
          <a:xfrm>
            <a:off x="460905" y="3221279"/>
            <a:ext cx="1344306" cy="280075"/>
          </a:xfrm>
          <a:prstGeom prst="rect">
            <a:avLst/>
          </a:prstGeom>
          <a:noFill/>
        </p:spPr>
        <p:txBody>
          <a:bodyPr wrap="square" lIns="64005" tIns="32003" rIns="64005" bIns="32003"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68155">
              <a:spcBef>
                <a:spcPct val="0"/>
              </a:spcBef>
            </a:pPr>
            <a:r>
              <a:rPr lang="en-US" sz="1400" b="1" dirty="0">
                <a:ln w="3175">
                  <a:solidFill>
                    <a:schemeClr val="bg1">
                      <a:alpha val="0"/>
                    </a:schemeClr>
                  </a:solidFill>
                </a:ln>
                <a:cs typeface="Arial" charset="0"/>
              </a:rPr>
              <a:t>Components</a:t>
            </a:r>
          </a:p>
        </p:txBody>
      </p:sp>
      <p:sp>
        <p:nvSpPr>
          <p:cNvPr id="22" name="Rounded Rectangle 21"/>
          <p:cNvSpPr/>
          <p:nvPr/>
        </p:nvSpPr>
        <p:spPr bwMode="auto">
          <a:xfrm>
            <a:off x="449451" y="5458771"/>
            <a:ext cx="1355761" cy="813728"/>
          </a:xfrm>
          <a:prstGeom prst="roundRect">
            <a:avLst>
              <a:gd name="adj" fmla="val 8009"/>
            </a:avLst>
          </a:prstGeom>
          <a:gradFill>
            <a:gsLst>
              <a:gs pos="0">
                <a:srgbClr val="2473A8">
                  <a:lumMod val="40000"/>
                  <a:lumOff val="60000"/>
                  <a:alpha val="50000"/>
                </a:srgbClr>
              </a:gs>
              <a:gs pos="10000">
                <a:srgbClr val="2473A8">
                  <a:lumMod val="60000"/>
                  <a:lumOff val="40000"/>
                  <a:alpha val="50000"/>
                </a:srgbClr>
              </a:gs>
              <a:gs pos="70000">
                <a:srgbClr val="2473A8">
                  <a:alpha val="50000"/>
                </a:srgbClr>
              </a:gs>
            </a:gsLst>
            <a:lin ang="5400000" scaled="1"/>
          </a:gradFill>
          <a:ln w="25400" cap="flat" cmpd="sng" algn="ctr">
            <a:noFill/>
            <a:prstDash val="solid"/>
          </a:ln>
          <a:effectLst/>
        </p:spPr>
        <p:txBody>
          <a:bodyPr lIns="64005" tIns="32003" rIns="64005" bIns="32003" rtlCol="0" anchor="ctr" anchorCtr="0">
            <a:noAutofit/>
          </a:bodyPr>
          <a:lstStyle/>
          <a:p>
            <a:pPr algn="ctr">
              <a:lnSpc>
                <a:spcPct val="90000"/>
              </a:lnSpc>
            </a:pPr>
            <a:r>
              <a:rPr lang="en-US" sz="1100" b="1" dirty="0">
                <a:ln>
                  <a:solidFill>
                    <a:schemeClr val="bg1">
                      <a:alpha val="0"/>
                    </a:schemeClr>
                  </a:solidFill>
                </a:ln>
              </a:rPr>
              <a:t>Exchange Online</a:t>
            </a:r>
          </a:p>
          <a:p>
            <a:pPr algn="ctr">
              <a:lnSpc>
                <a:spcPct val="90000"/>
              </a:lnSpc>
            </a:pPr>
            <a:r>
              <a:rPr lang="en-US" sz="1100" b="1" dirty="0">
                <a:ln>
                  <a:solidFill>
                    <a:schemeClr val="bg1">
                      <a:alpha val="0"/>
                    </a:schemeClr>
                  </a:solidFill>
                </a:ln>
              </a:rPr>
              <a:t>Kiosk</a:t>
            </a:r>
          </a:p>
        </p:txBody>
      </p:sp>
      <p:grpSp>
        <p:nvGrpSpPr>
          <p:cNvPr id="3" name="Group 2"/>
          <p:cNvGrpSpPr/>
          <p:nvPr/>
        </p:nvGrpSpPr>
        <p:grpSpPr>
          <a:xfrm>
            <a:off x="3879594" y="1890422"/>
            <a:ext cx="4909089" cy="4392867"/>
            <a:chOff x="6207348" y="2268538"/>
            <a:chExt cx="7854543" cy="5285696"/>
          </a:xfrm>
        </p:grpSpPr>
        <p:sp>
          <p:nvSpPr>
            <p:cNvPr id="26" name="Rounded Rectangle 24"/>
            <p:cNvSpPr/>
            <p:nvPr/>
          </p:nvSpPr>
          <p:spPr bwMode="auto">
            <a:xfrm>
              <a:off x="6207348" y="4949389"/>
              <a:ext cx="2194560" cy="450946"/>
            </a:xfrm>
            <a:prstGeom prst="roundRect">
              <a:avLst/>
            </a:prstGeom>
            <a:gradFill>
              <a:gsLst>
                <a:gs pos="0">
                  <a:srgbClr val="FE6A00">
                    <a:lumMod val="40000"/>
                    <a:lumOff val="60000"/>
                    <a:alpha val="50000"/>
                  </a:srgbClr>
                </a:gs>
                <a:gs pos="10000">
                  <a:srgbClr val="FE6A00">
                    <a:lumMod val="60000"/>
                    <a:lumOff val="40000"/>
                    <a:alpha val="50000"/>
                  </a:srgbClr>
                </a:gs>
                <a:gs pos="70000">
                  <a:srgbClr val="FE6A00">
                    <a:alpha val="50000"/>
                  </a:srgbClr>
                </a:gs>
              </a:gsLst>
              <a:lin ang="5400000" scaled="1"/>
            </a:gradFill>
            <a:ln w="25400" cap="flat" cmpd="sng" algn="ctr">
              <a:noFill/>
              <a:prstDash val="solid"/>
            </a:ln>
            <a:effectLst>
              <a:innerShdw blurRad="342900">
                <a:srgbClr val="FF7100">
                  <a:alpha val="56000"/>
                </a:srgbClr>
              </a:innerShdw>
            </a:effectLst>
          </p:spPr>
          <p:txBody>
            <a:bodyPr tIns="91440" rtlCol="0" anchor="ctr" anchorCtr="0"/>
            <a:lstStyle/>
            <a:p>
              <a:pPr algn="ctr"/>
              <a:r>
                <a:rPr lang="en-US" sz="1000" b="1" dirty="0">
                  <a:ln>
                    <a:solidFill>
                      <a:schemeClr val="bg1">
                        <a:alpha val="0"/>
                      </a:schemeClr>
                    </a:solidFill>
                  </a:ln>
                </a:rPr>
                <a:t>Office Web Apps</a:t>
              </a:r>
            </a:p>
          </p:txBody>
        </p:sp>
        <p:sp>
          <p:nvSpPr>
            <p:cNvPr id="27" name="Rounded Rectangle 25"/>
            <p:cNvSpPr/>
            <p:nvPr/>
          </p:nvSpPr>
          <p:spPr bwMode="auto">
            <a:xfrm>
              <a:off x="6207348" y="5487864"/>
              <a:ext cx="2194560" cy="450946"/>
            </a:xfrm>
            <a:prstGeom prst="roundRect">
              <a:avLst/>
            </a:prstGeom>
            <a:gradFill>
              <a:gsLst>
                <a:gs pos="0">
                  <a:srgbClr val="2473A8">
                    <a:lumMod val="40000"/>
                    <a:lumOff val="60000"/>
                    <a:alpha val="50000"/>
                  </a:srgbClr>
                </a:gs>
                <a:gs pos="10000">
                  <a:srgbClr val="2473A8">
                    <a:lumMod val="60000"/>
                    <a:lumOff val="40000"/>
                    <a:alpha val="50000"/>
                  </a:srgbClr>
                </a:gs>
                <a:gs pos="70000">
                  <a:srgbClr val="2473A8">
                    <a:alpha val="50000"/>
                  </a:srgbClr>
                </a:gs>
              </a:gsLst>
              <a:lin ang="5400000" scaled="1"/>
            </a:gradFill>
            <a:ln w="25400" cap="flat" cmpd="sng" algn="ctr">
              <a:noFill/>
              <a:prstDash val="solid"/>
            </a:ln>
            <a:effectLst/>
          </p:spPr>
          <p:txBody>
            <a:bodyPr rtlCol="0" anchor="ctr" anchorCtr="0">
              <a:noAutofit/>
            </a:bodyPr>
            <a:lstStyle/>
            <a:p>
              <a:pPr algn="ctr">
                <a:lnSpc>
                  <a:spcPct val="90000"/>
                </a:lnSpc>
              </a:pPr>
              <a:r>
                <a:rPr lang="en-US" sz="1000" b="1" dirty="0">
                  <a:ln>
                    <a:solidFill>
                      <a:schemeClr val="bg1">
                        <a:alpha val="0"/>
                      </a:schemeClr>
                    </a:solidFill>
                  </a:ln>
                </a:rPr>
                <a:t>Email, calendar, AV/AS, Personal Archive</a:t>
              </a:r>
            </a:p>
          </p:txBody>
        </p:sp>
        <p:sp>
          <p:nvSpPr>
            <p:cNvPr id="28" name="Rounded Rectangle 26"/>
            <p:cNvSpPr/>
            <p:nvPr/>
          </p:nvSpPr>
          <p:spPr bwMode="auto">
            <a:xfrm>
              <a:off x="6207348" y="6026339"/>
              <a:ext cx="2194560" cy="450946"/>
            </a:xfrm>
            <a:prstGeom prst="roundRect">
              <a:avLst/>
            </a:prstGeom>
            <a:gradFill>
              <a:gsLst>
                <a:gs pos="0">
                  <a:srgbClr val="2473A8">
                    <a:lumMod val="40000"/>
                    <a:lumOff val="60000"/>
                    <a:alpha val="50000"/>
                  </a:srgbClr>
                </a:gs>
                <a:gs pos="10000">
                  <a:srgbClr val="2473A8">
                    <a:lumMod val="60000"/>
                    <a:lumOff val="40000"/>
                    <a:alpha val="50000"/>
                  </a:srgbClr>
                </a:gs>
                <a:gs pos="70000">
                  <a:srgbClr val="2473A8">
                    <a:alpha val="50000"/>
                  </a:srgbClr>
                </a:gs>
              </a:gsLst>
              <a:lin ang="5400000" scaled="1"/>
            </a:gradFill>
            <a:ln w="25400" cap="flat" cmpd="sng" algn="ctr">
              <a:noFill/>
              <a:prstDash val="solid"/>
            </a:ln>
            <a:effectLst/>
          </p:spPr>
          <p:txBody>
            <a:bodyPr rtlCol="0" anchor="ctr" anchorCtr="0">
              <a:noAutofit/>
            </a:bodyPr>
            <a:lstStyle/>
            <a:p>
              <a:pPr algn="ctr">
                <a:lnSpc>
                  <a:spcPct val="90000"/>
                </a:lnSpc>
              </a:pPr>
              <a:r>
                <a:rPr lang="en-US" sz="1000" b="1" dirty="0">
                  <a:ln>
                    <a:solidFill>
                      <a:schemeClr val="bg1">
                        <a:alpha val="0"/>
                      </a:schemeClr>
                    </a:solidFill>
                  </a:ln>
                </a:rPr>
                <a:t>Collaboration Portal</a:t>
              </a:r>
            </a:p>
          </p:txBody>
        </p:sp>
        <p:sp>
          <p:nvSpPr>
            <p:cNvPr id="29" name="Rounded Rectangle 27"/>
            <p:cNvSpPr/>
            <p:nvPr/>
          </p:nvSpPr>
          <p:spPr bwMode="auto">
            <a:xfrm>
              <a:off x="6207348" y="6564814"/>
              <a:ext cx="2194560" cy="450946"/>
            </a:xfrm>
            <a:prstGeom prst="roundRect">
              <a:avLst/>
            </a:prstGeom>
            <a:gradFill>
              <a:gsLst>
                <a:gs pos="0">
                  <a:srgbClr val="2473A8">
                    <a:lumMod val="40000"/>
                    <a:lumOff val="60000"/>
                    <a:alpha val="50000"/>
                  </a:srgbClr>
                </a:gs>
                <a:gs pos="10000">
                  <a:srgbClr val="2473A8">
                    <a:lumMod val="60000"/>
                    <a:lumOff val="40000"/>
                    <a:alpha val="50000"/>
                  </a:srgbClr>
                </a:gs>
                <a:gs pos="70000">
                  <a:srgbClr val="2473A8">
                    <a:alpha val="50000"/>
                  </a:srgbClr>
                </a:gs>
              </a:gsLst>
              <a:lin ang="5400000" scaled="1"/>
            </a:gradFill>
            <a:ln w="25400" cap="flat" cmpd="sng" algn="ctr">
              <a:noFill/>
              <a:prstDash val="solid"/>
            </a:ln>
            <a:effectLst/>
          </p:spPr>
          <p:txBody>
            <a:bodyPr rtlCol="0" anchor="ctr" anchorCtr="0">
              <a:noAutofit/>
            </a:bodyPr>
            <a:lstStyle/>
            <a:p>
              <a:pPr algn="ctr">
                <a:lnSpc>
                  <a:spcPct val="90000"/>
                </a:lnSpc>
              </a:pPr>
              <a:r>
                <a:rPr lang="en-US" sz="1000" b="1" dirty="0">
                  <a:ln>
                    <a:solidFill>
                      <a:schemeClr val="bg1">
                        <a:alpha val="0"/>
                      </a:schemeClr>
                    </a:solidFill>
                  </a:ln>
                </a:rPr>
                <a:t>Conferencing</a:t>
              </a:r>
            </a:p>
          </p:txBody>
        </p:sp>
        <p:sp>
          <p:nvSpPr>
            <p:cNvPr id="30" name="Rounded Rectangle 28"/>
            <p:cNvSpPr/>
            <p:nvPr/>
          </p:nvSpPr>
          <p:spPr bwMode="auto">
            <a:xfrm>
              <a:off x="6207348" y="7103288"/>
              <a:ext cx="2194560" cy="450946"/>
            </a:xfrm>
            <a:prstGeom prst="roundRect">
              <a:avLst/>
            </a:prstGeom>
            <a:gradFill>
              <a:gsLst>
                <a:gs pos="0">
                  <a:srgbClr val="2473A8">
                    <a:lumMod val="40000"/>
                    <a:lumOff val="60000"/>
                    <a:alpha val="50000"/>
                  </a:srgbClr>
                </a:gs>
                <a:gs pos="10000">
                  <a:srgbClr val="2473A8">
                    <a:lumMod val="60000"/>
                    <a:lumOff val="40000"/>
                    <a:alpha val="50000"/>
                  </a:srgbClr>
                </a:gs>
                <a:gs pos="70000">
                  <a:srgbClr val="2473A8">
                    <a:alpha val="50000"/>
                  </a:srgbClr>
                </a:gs>
              </a:gsLst>
              <a:lin ang="5400000" scaled="1"/>
            </a:gradFill>
            <a:ln w="25400" cap="flat" cmpd="sng" algn="ctr">
              <a:noFill/>
              <a:prstDash val="solid"/>
            </a:ln>
            <a:effectLst/>
          </p:spPr>
          <p:txBody>
            <a:bodyPr rtlCol="0" anchor="ctr" anchorCtr="0">
              <a:noAutofit/>
            </a:bodyPr>
            <a:lstStyle/>
            <a:p>
              <a:pPr algn="ctr">
                <a:lnSpc>
                  <a:spcPct val="90000"/>
                </a:lnSpc>
              </a:pPr>
              <a:r>
                <a:rPr lang="en-US" sz="1000" b="1" dirty="0">
                  <a:ln>
                    <a:solidFill>
                      <a:schemeClr val="bg1">
                        <a:alpha val="0"/>
                      </a:schemeClr>
                    </a:solidFill>
                  </a:ln>
                </a:rPr>
                <a:t>IM and presence</a:t>
              </a:r>
            </a:p>
          </p:txBody>
        </p:sp>
        <p:sp>
          <p:nvSpPr>
            <p:cNvPr id="31" name="Rounded Rectangle 29"/>
            <p:cNvSpPr/>
            <p:nvPr/>
          </p:nvSpPr>
          <p:spPr bwMode="auto">
            <a:xfrm>
              <a:off x="6207348" y="3333964"/>
              <a:ext cx="2194560" cy="450946"/>
            </a:xfrm>
            <a:prstGeom prst="roundRect">
              <a:avLst/>
            </a:prstGeom>
            <a:gradFill>
              <a:gsLst>
                <a:gs pos="0">
                  <a:srgbClr val="FE6A00">
                    <a:lumMod val="40000"/>
                    <a:lumOff val="60000"/>
                    <a:alpha val="50000"/>
                  </a:srgbClr>
                </a:gs>
                <a:gs pos="10000">
                  <a:srgbClr val="FE6A00">
                    <a:lumMod val="60000"/>
                    <a:lumOff val="40000"/>
                    <a:alpha val="50000"/>
                  </a:srgbClr>
                </a:gs>
                <a:gs pos="70000">
                  <a:srgbClr val="FE6A00">
                    <a:alpha val="50000"/>
                  </a:srgbClr>
                </a:gs>
              </a:gsLst>
              <a:lin ang="5400000" scaled="1"/>
            </a:gradFill>
            <a:ln w="25400" cap="flat" cmpd="sng" algn="ctr">
              <a:noFill/>
              <a:prstDash val="solid"/>
            </a:ln>
            <a:effectLst>
              <a:innerShdw blurRad="342900">
                <a:srgbClr val="FF7100">
                  <a:alpha val="56000"/>
                </a:srgbClr>
              </a:innerShdw>
            </a:effectLst>
          </p:spPr>
          <p:txBody>
            <a:bodyPr tIns="91440" rtlCol="0" anchor="ctr" anchorCtr="0"/>
            <a:lstStyle/>
            <a:p>
              <a:pPr algn="ctr"/>
              <a:r>
                <a:rPr lang="en-US" sz="1000" b="1" dirty="0">
                  <a:ln>
                    <a:solidFill>
                      <a:schemeClr val="bg1">
                        <a:alpha val="0"/>
                      </a:schemeClr>
                    </a:solidFill>
                  </a:ln>
                </a:rPr>
                <a:t>Office Pro Plus</a:t>
              </a:r>
            </a:p>
          </p:txBody>
        </p:sp>
        <p:sp>
          <p:nvSpPr>
            <p:cNvPr id="33" name="Rounded Rectangle 31"/>
            <p:cNvSpPr/>
            <p:nvPr/>
          </p:nvSpPr>
          <p:spPr bwMode="auto">
            <a:xfrm>
              <a:off x="6207348" y="4410914"/>
              <a:ext cx="2194560" cy="450946"/>
            </a:xfrm>
            <a:prstGeom prst="roundRect">
              <a:avLst/>
            </a:prstGeom>
            <a:gradFill>
              <a:gsLst>
                <a:gs pos="0">
                  <a:srgbClr val="2473A8">
                    <a:lumMod val="40000"/>
                    <a:lumOff val="60000"/>
                    <a:alpha val="50000"/>
                  </a:srgbClr>
                </a:gs>
                <a:gs pos="10000">
                  <a:srgbClr val="2473A8">
                    <a:lumMod val="60000"/>
                    <a:lumOff val="40000"/>
                    <a:alpha val="50000"/>
                  </a:srgbClr>
                </a:gs>
                <a:gs pos="70000">
                  <a:srgbClr val="2473A8">
                    <a:alpha val="50000"/>
                  </a:srgbClr>
                </a:gs>
              </a:gsLst>
              <a:lin ang="5400000" scaled="1"/>
            </a:gradFill>
            <a:ln w="25400" cap="flat" cmpd="sng" algn="ctr">
              <a:noFill/>
              <a:prstDash val="solid"/>
            </a:ln>
            <a:effectLst/>
          </p:spPr>
          <p:txBody>
            <a:bodyPr rtlCol="0" anchor="ctr" anchorCtr="0">
              <a:noAutofit/>
            </a:bodyPr>
            <a:lstStyle/>
            <a:p>
              <a:pPr algn="ctr">
                <a:lnSpc>
                  <a:spcPct val="90000"/>
                </a:lnSpc>
              </a:pPr>
              <a:r>
                <a:rPr lang="en-US" sz="1000" b="1" dirty="0">
                  <a:ln>
                    <a:solidFill>
                      <a:schemeClr val="bg1">
                        <a:alpha val="0"/>
                      </a:schemeClr>
                    </a:solidFill>
                  </a:ln>
                </a:rPr>
                <a:t>Forms, Access</a:t>
              </a:r>
            </a:p>
            <a:p>
              <a:pPr algn="ctr">
                <a:lnSpc>
                  <a:spcPct val="90000"/>
                </a:lnSpc>
              </a:pPr>
              <a:r>
                <a:rPr lang="en-US" sz="1000" b="1" dirty="0">
                  <a:ln>
                    <a:solidFill>
                      <a:schemeClr val="bg1">
                        <a:alpha val="0"/>
                      </a:schemeClr>
                    </a:solidFill>
                  </a:ln>
                </a:rPr>
                <a:t>Excel, and Visio Services</a:t>
              </a:r>
            </a:p>
          </p:txBody>
        </p:sp>
        <p:sp>
          <p:nvSpPr>
            <p:cNvPr id="34" name="Rounded Rectangle 32"/>
            <p:cNvSpPr/>
            <p:nvPr/>
          </p:nvSpPr>
          <p:spPr bwMode="auto">
            <a:xfrm>
              <a:off x="6207348" y="3872439"/>
              <a:ext cx="2194560" cy="450946"/>
            </a:xfrm>
            <a:prstGeom prst="roundRect">
              <a:avLst/>
            </a:prstGeom>
            <a:gradFill>
              <a:gsLst>
                <a:gs pos="0">
                  <a:srgbClr val="2473A8">
                    <a:lumMod val="40000"/>
                    <a:lumOff val="60000"/>
                    <a:alpha val="50000"/>
                  </a:srgbClr>
                </a:gs>
                <a:gs pos="10000">
                  <a:srgbClr val="2473A8">
                    <a:lumMod val="60000"/>
                    <a:lumOff val="40000"/>
                    <a:alpha val="50000"/>
                  </a:srgbClr>
                </a:gs>
                <a:gs pos="70000">
                  <a:srgbClr val="2473A8">
                    <a:alpha val="50000"/>
                  </a:srgbClr>
                </a:gs>
              </a:gsLst>
              <a:lin ang="5400000" scaled="1"/>
            </a:gradFill>
            <a:ln w="25400" cap="flat" cmpd="sng" algn="ctr">
              <a:noFill/>
              <a:prstDash val="solid"/>
            </a:ln>
            <a:effectLst/>
          </p:spPr>
          <p:txBody>
            <a:bodyPr rtlCol="0" anchor="ctr" anchorCtr="0">
              <a:noAutofit/>
            </a:bodyPr>
            <a:lstStyle/>
            <a:p>
              <a:pPr algn="ctr">
                <a:lnSpc>
                  <a:spcPct val="90000"/>
                </a:lnSpc>
              </a:pPr>
              <a:r>
                <a:rPr lang="en-US" sz="1000" b="1" dirty="0">
                  <a:ln>
                    <a:solidFill>
                      <a:schemeClr val="bg1">
                        <a:alpha val="0"/>
                      </a:schemeClr>
                    </a:solidFill>
                  </a:ln>
                </a:rPr>
                <a:t>V.mail and Advanced Archive Capabilities</a:t>
              </a:r>
            </a:p>
          </p:txBody>
        </p:sp>
        <p:sp>
          <p:nvSpPr>
            <p:cNvPr id="35" name="Rounded Rectangle 36"/>
            <p:cNvSpPr/>
            <p:nvPr/>
          </p:nvSpPr>
          <p:spPr bwMode="auto">
            <a:xfrm>
              <a:off x="6207348" y="2715438"/>
              <a:ext cx="2194560" cy="450946"/>
            </a:xfrm>
            <a:prstGeom prst="roundRect">
              <a:avLst/>
            </a:prstGeom>
            <a:gradFill>
              <a:gsLst>
                <a:gs pos="0">
                  <a:srgbClr val="2473A8">
                    <a:lumMod val="40000"/>
                    <a:lumOff val="60000"/>
                    <a:alpha val="50000"/>
                  </a:srgbClr>
                </a:gs>
                <a:gs pos="10000">
                  <a:srgbClr val="2473A8">
                    <a:lumMod val="60000"/>
                    <a:lumOff val="40000"/>
                    <a:alpha val="50000"/>
                  </a:srgbClr>
                </a:gs>
                <a:gs pos="70000">
                  <a:srgbClr val="2473A8">
                    <a:alpha val="50000"/>
                  </a:srgbClr>
                </a:gs>
              </a:gsLst>
              <a:lin ang="5400000" scaled="1"/>
            </a:gradFill>
            <a:ln w="25400" cap="flat" cmpd="sng" algn="ctr">
              <a:noFill/>
              <a:prstDash val="solid"/>
            </a:ln>
            <a:effectLst/>
          </p:spPr>
          <p:txBody>
            <a:bodyPr rtlCol="0" anchor="ctr" anchorCtr="0">
              <a:noAutofit/>
            </a:bodyPr>
            <a:lstStyle/>
            <a:p>
              <a:pPr algn="ctr">
                <a:lnSpc>
                  <a:spcPct val="90000"/>
                </a:lnSpc>
              </a:pPr>
              <a:r>
                <a:rPr lang="en-US" sz="1000" b="1" dirty="0">
                  <a:ln>
                    <a:solidFill>
                      <a:schemeClr val="bg1">
                        <a:alpha val="0"/>
                      </a:schemeClr>
                    </a:solidFill>
                  </a:ln>
                </a:rPr>
                <a:t>Voice</a:t>
              </a:r>
            </a:p>
          </p:txBody>
        </p:sp>
        <p:sp>
          <p:nvSpPr>
            <p:cNvPr id="37" name="Rounded Rectangle 39"/>
            <p:cNvSpPr/>
            <p:nvPr/>
          </p:nvSpPr>
          <p:spPr bwMode="auto">
            <a:xfrm>
              <a:off x="8646472" y="5487864"/>
              <a:ext cx="1170432" cy="2066370"/>
            </a:xfrm>
            <a:prstGeom prst="roundRect">
              <a:avLst>
                <a:gd name="adj" fmla="val 4910"/>
              </a:avLst>
            </a:prstGeom>
            <a:gradFill>
              <a:gsLst>
                <a:gs pos="0">
                  <a:srgbClr val="2473A8">
                    <a:lumMod val="40000"/>
                    <a:lumOff val="60000"/>
                  </a:srgbClr>
                </a:gs>
                <a:gs pos="10000">
                  <a:srgbClr val="2473A8">
                    <a:lumMod val="60000"/>
                    <a:lumOff val="40000"/>
                  </a:srgbClr>
                </a:gs>
                <a:gs pos="70000">
                  <a:srgbClr val="2473A8"/>
                </a:gs>
              </a:gsLst>
              <a:lin ang="5400000" scaled="1"/>
            </a:gradFill>
            <a:ln w="25400" cap="flat" cmpd="sng" algn="ctr">
              <a:noFill/>
              <a:prstDash val="solid"/>
            </a:ln>
            <a:effectLst/>
          </p:spPr>
          <p:txBody>
            <a:bodyPr rtlCol="0" anchor="ctr" anchorCtr="0">
              <a:noAutofit/>
            </a:bodyPr>
            <a:lstStyle/>
            <a:p>
              <a:pPr algn="ctr" defTabSz="640048">
                <a:lnSpc>
                  <a:spcPct val="90000"/>
                </a:lnSpc>
              </a:pPr>
              <a:r>
                <a:rPr lang="en-US" sz="1100" b="1" kern="0" dirty="0">
                  <a:solidFill>
                    <a:schemeClr val="bg1">
                      <a:alpha val="99000"/>
                    </a:schemeClr>
                  </a:solidFill>
                  <a:effectLst>
                    <a:outerShdw blurRad="38100" dist="38100" dir="2700000" algn="tl">
                      <a:srgbClr val="000000">
                        <a:alpha val="43137"/>
                      </a:srgbClr>
                    </a:outerShdw>
                  </a:effectLst>
                </a:rPr>
                <a:t>Plan E1</a:t>
              </a:r>
            </a:p>
            <a:p>
              <a:pPr algn="ctr" defTabSz="640048">
                <a:lnSpc>
                  <a:spcPct val="90000"/>
                </a:lnSpc>
              </a:pPr>
              <a:r>
                <a:rPr lang="en-US" sz="1100" b="1" kern="0" dirty="0" smtClean="0">
                  <a:solidFill>
                    <a:schemeClr val="bg1">
                      <a:alpha val="99000"/>
                    </a:schemeClr>
                  </a:solidFill>
                  <a:effectLst>
                    <a:outerShdw blurRad="38100" dist="38100" dir="2700000" algn="tl">
                      <a:srgbClr val="000000">
                        <a:alpha val="43137"/>
                      </a:srgbClr>
                    </a:outerShdw>
                  </a:effectLst>
                </a:rPr>
                <a:t>$9.10/m</a:t>
              </a:r>
            </a:p>
            <a:p>
              <a:pPr algn="ctr" defTabSz="640048">
                <a:lnSpc>
                  <a:spcPct val="90000"/>
                </a:lnSpc>
              </a:pPr>
              <a:r>
                <a:rPr lang="en-US" sz="1000" b="1" kern="0" dirty="0" smtClean="0">
                  <a:solidFill>
                    <a:schemeClr val="bg1">
                      <a:alpha val="99000"/>
                    </a:schemeClr>
                  </a:solidFill>
                  <a:effectLst>
                    <a:outerShdw blurRad="38100" dist="38100" dir="2700000" algn="tl">
                      <a:srgbClr val="000000">
                        <a:alpha val="43137"/>
                      </a:srgbClr>
                    </a:outerShdw>
                  </a:effectLst>
                </a:rPr>
                <a:t>($10/m)</a:t>
              </a:r>
              <a:endParaRPr lang="en-US" sz="1000" b="1" kern="0" dirty="0">
                <a:solidFill>
                  <a:schemeClr val="bg1">
                    <a:alpha val="99000"/>
                  </a:schemeClr>
                </a:solidFill>
                <a:effectLst>
                  <a:outerShdw blurRad="38100" dist="38100" dir="2700000" algn="tl">
                    <a:srgbClr val="000000">
                      <a:alpha val="43137"/>
                    </a:srgbClr>
                  </a:outerShdw>
                </a:effectLst>
              </a:endParaRPr>
            </a:p>
          </p:txBody>
        </p:sp>
        <p:sp>
          <p:nvSpPr>
            <p:cNvPr id="38" name="Rounded Rectangle 40"/>
            <p:cNvSpPr/>
            <p:nvPr/>
          </p:nvSpPr>
          <p:spPr bwMode="auto">
            <a:xfrm>
              <a:off x="10061468" y="4949388"/>
              <a:ext cx="1170432" cy="2604845"/>
            </a:xfrm>
            <a:prstGeom prst="roundRect">
              <a:avLst>
                <a:gd name="adj" fmla="val 4910"/>
              </a:avLst>
            </a:prstGeom>
            <a:gradFill>
              <a:gsLst>
                <a:gs pos="0">
                  <a:srgbClr val="2473A8">
                    <a:lumMod val="40000"/>
                    <a:lumOff val="60000"/>
                  </a:srgbClr>
                </a:gs>
                <a:gs pos="10000">
                  <a:srgbClr val="2473A8">
                    <a:lumMod val="60000"/>
                    <a:lumOff val="40000"/>
                  </a:srgbClr>
                </a:gs>
                <a:gs pos="70000">
                  <a:srgbClr val="2473A8"/>
                </a:gs>
              </a:gsLst>
              <a:lin ang="5400000" scaled="1"/>
            </a:gradFill>
            <a:ln w="25400" cap="flat" cmpd="sng" algn="ctr">
              <a:noFill/>
              <a:prstDash val="solid"/>
            </a:ln>
            <a:effectLst/>
          </p:spPr>
          <p:txBody>
            <a:bodyPr rtlCol="0" anchor="ctr" anchorCtr="0">
              <a:noAutofit/>
            </a:bodyPr>
            <a:lstStyle/>
            <a:p>
              <a:pPr algn="ctr" defTabSz="640048">
                <a:lnSpc>
                  <a:spcPct val="90000"/>
                </a:lnSpc>
              </a:pPr>
              <a:r>
                <a:rPr lang="en-US" sz="1100" b="1" kern="0" dirty="0">
                  <a:solidFill>
                    <a:schemeClr val="bg1">
                      <a:alpha val="99000"/>
                    </a:schemeClr>
                  </a:solidFill>
                  <a:effectLst>
                    <a:outerShdw blurRad="38100" dist="38100" dir="2700000" algn="tl">
                      <a:srgbClr val="000000">
                        <a:alpha val="43137"/>
                      </a:srgbClr>
                    </a:outerShdw>
                  </a:effectLst>
                </a:rPr>
                <a:t>Plan E2</a:t>
              </a:r>
            </a:p>
            <a:p>
              <a:pPr algn="ctr" defTabSz="640048">
                <a:lnSpc>
                  <a:spcPct val="90000"/>
                </a:lnSpc>
              </a:pPr>
              <a:r>
                <a:rPr lang="en-US" sz="1100" b="1" kern="0" dirty="0">
                  <a:solidFill>
                    <a:schemeClr val="bg1">
                      <a:alpha val="99000"/>
                    </a:schemeClr>
                  </a:solidFill>
                  <a:effectLst>
                    <a:outerShdw blurRad="38100" dist="38100" dir="2700000" algn="tl">
                      <a:srgbClr val="000000">
                        <a:alpha val="43137"/>
                      </a:srgbClr>
                    </a:outerShdw>
                  </a:effectLst>
                </a:rPr>
                <a:t>$</a:t>
              </a:r>
              <a:r>
                <a:rPr lang="en-US" sz="1100" b="1" kern="0" dirty="0" smtClean="0">
                  <a:solidFill>
                    <a:schemeClr val="bg1">
                      <a:alpha val="99000"/>
                    </a:schemeClr>
                  </a:solidFill>
                  <a:effectLst>
                    <a:outerShdw blurRad="38100" dist="38100" dir="2700000" algn="tl">
                      <a:srgbClr val="000000">
                        <a:alpha val="43137"/>
                      </a:srgbClr>
                    </a:outerShdw>
                  </a:effectLst>
                </a:rPr>
                <a:t>14.56/m</a:t>
              </a:r>
            </a:p>
            <a:p>
              <a:pPr algn="ctr" defTabSz="640048">
                <a:lnSpc>
                  <a:spcPct val="90000"/>
                </a:lnSpc>
              </a:pPr>
              <a:r>
                <a:rPr lang="en-US" sz="1000" b="1" kern="0" dirty="0" smtClean="0">
                  <a:solidFill>
                    <a:schemeClr val="bg1">
                      <a:alpha val="99000"/>
                    </a:schemeClr>
                  </a:solidFill>
                  <a:effectLst>
                    <a:outerShdw blurRad="38100" dist="38100" dir="2700000" algn="tl">
                      <a:srgbClr val="000000">
                        <a:alpha val="43137"/>
                      </a:srgbClr>
                    </a:outerShdw>
                  </a:effectLst>
                </a:rPr>
                <a:t>($15/m)</a:t>
              </a:r>
              <a:endParaRPr lang="en-US" sz="1000" b="1" kern="0" dirty="0">
                <a:solidFill>
                  <a:schemeClr val="bg1">
                    <a:alpha val="99000"/>
                  </a:schemeClr>
                </a:solidFill>
                <a:effectLst>
                  <a:outerShdw blurRad="38100" dist="38100" dir="2700000" algn="tl">
                    <a:srgbClr val="000000">
                      <a:alpha val="43137"/>
                    </a:srgbClr>
                  </a:outerShdw>
                </a:effectLst>
              </a:endParaRPr>
            </a:p>
          </p:txBody>
        </p:sp>
        <p:sp>
          <p:nvSpPr>
            <p:cNvPr id="39" name="Rounded Rectangle 41"/>
            <p:cNvSpPr/>
            <p:nvPr/>
          </p:nvSpPr>
          <p:spPr bwMode="auto">
            <a:xfrm>
              <a:off x="11476464" y="3353947"/>
              <a:ext cx="1170432" cy="4200287"/>
            </a:xfrm>
            <a:prstGeom prst="roundRect">
              <a:avLst>
                <a:gd name="adj" fmla="val 4910"/>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rtlCol="0" anchor="ctr" anchorCtr="0">
              <a:noAutofit/>
            </a:bodyPr>
            <a:lstStyle/>
            <a:p>
              <a:pPr algn="ctr" defTabSz="640048">
                <a:lnSpc>
                  <a:spcPct val="90000"/>
                </a:lnSpc>
              </a:pPr>
              <a:r>
                <a:rPr lang="en-US" sz="1100" b="1" kern="0" dirty="0">
                  <a:solidFill>
                    <a:schemeClr val="bg1">
                      <a:alpha val="99000"/>
                    </a:schemeClr>
                  </a:solidFill>
                  <a:effectLst>
                    <a:outerShdw blurRad="38100" dist="38100" dir="2700000" algn="tl">
                      <a:srgbClr val="000000">
                        <a:alpha val="43137"/>
                      </a:srgbClr>
                    </a:outerShdw>
                  </a:effectLst>
                </a:rPr>
                <a:t>Plan E3</a:t>
              </a:r>
            </a:p>
            <a:p>
              <a:pPr algn="ctr" defTabSz="640048">
                <a:lnSpc>
                  <a:spcPct val="90000"/>
                </a:lnSpc>
              </a:pPr>
              <a:r>
                <a:rPr lang="en-US" sz="1100" b="1" kern="0" dirty="0" smtClean="0">
                  <a:solidFill>
                    <a:schemeClr val="bg1">
                      <a:alpha val="99000"/>
                    </a:schemeClr>
                  </a:solidFill>
                  <a:effectLst>
                    <a:outerShdw blurRad="38100" dist="38100" dir="2700000" algn="tl">
                      <a:srgbClr val="000000">
                        <a:alpha val="43137"/>
                      </a:srgbClr>
                    </a:outerShdw>
                  </a:effectLst>
                </a:rPr>
                <a:t>$21.84/m</a:t>
              </a:r>
            </a:p>
            <a:p>
              <a:pPr algn="ctr" defTabSz="640048">
                <a:lnSpc>
                  <a:spcPct val="90000"/>
                </a:lnSpc>
              </a:pPr>
              <a:r>
                <a:rPr lang="en-US" sz="1000" b="1" kern="0" dirty="0" smtClean="0">
                  <a:solidFill>
                    <a:schemeClr val="bg1">
                      <a:alpha val="99000"/>
                    </a:schemeClr>
                  </a:solidFill>
                  <a:effectLst>
                    <a:outerShdw blurRad="38100" dist="38100" dir="2700000" algn="tl">
                      <a:srgbClr val="000000">
                        <a:alpha val="43137"/>
                      </a:srgbClr>
                    </a:outerShdw>
                  </a:effectLst>
                </a:rPr>
                <a:t>($24/m)</a:t>
              </a:r>
              <a:endParaRPr lang="en-US" sz="1000" b="1" kern="0" dirty="0">
                <a:solidFill>
                  <a:schemeClr val="bg1">
                    <a:alpha val="99000"/>
                  </a:schemeClr>
                </a:solidFill>
                <a:effectLst>
                  <a:outerShdw blurRad="38100" dist="38100" dir="2700000" algn="tl">
                    <a:srgbClr val="000000">
                      <a:alpha val="43137"/>
                    </a:srgbClr>
                  </a:outerShdw>
                </a:effectLst>
              </a:endParaRPr>
            </a:p>
          </p:txBody>
        </p:sp>
        <p:sp>
          <p:nvSpPr>
            <p:cNvPr id="40" name="Rounded Rectangle 42"/>
            <p:cNvSpPr/>
            <p:nvPr/>
          </p:nvSpPr>
          <p:spPr bwMode="auto">
            <a:xfrm>
              <a:off x="12891459" y="2268538"/>
              <a:ext cx="1170432" cy="5285696"/>
            </a:xfrm>
            <a:prstGeom prst="roundRect">
              <a:avLst>
                <a:gd name="adj" fmla="val 4910"/>
              </a:avLst>
            </a:prstGeom>
            <a:gradFill>
              <a:gsLst>
                <a:gs pos="0">
                  <a:srgbClr val="2473A8">
                    <a:lumMod val="40000"/>
                    <a:lumOff val="60000"/>
                  </a:srgbClr>
                </a:gs>
                <a:gs pos="10000">
                  <a:srgbClr val="2473A8">
                    <a:lumMod val="60000"/>
                    <a:lumOff val="40000"/>
                  </a:srgbClr>
                </a:gs>
                <a:gs pos="70000">
                  <a:srgbClr val="2473A8"/>
                </a:gs>
              </a:gsLst>
              <a:lin ang="5400000" scaled="1"/>
            </a:gradFill>
            <a:ln w="25400" cap="flat" cmpd="sng" algn="ctr">
              <a:noFill/>
              <a:prstDash val="solid"/>
            </a:ln>
            <a:effectLst/>
          </p:spPr>
          <p:txBody>
            <a:bodyPr rtlCol="0" anchor="ctr" anchorCtr="0">
              <a:noAutofit/>
            </a:bodyPr>
            <a:lstStyle/>
            <a:p>
              <a:pPr algn="ctr" defTabSz="640048">
                <a:lnSpc>
                  <a:spcPct val="90000"/>
                </a:lnSpc>
              </a:pPr>
              <a:r>
                <a:rPr lang="en-US" sz="1100" b="1" kern="0" dirty="0">
                  <a:solidFill>
                    <a:schemeClr val="bg1">
                      <a:alpha val="99000"/>
                    </a:schemeClr>
                  </a:solidFill>
                  <a:effectLst>
                    <a:outerShdw blurRad="38100" dist="38100" dir="2700000" algn="tl">
                      <a:srgbClr val="000000">
                        <a:alpha val="43137"/>
                      </a:srgbClr>
                    </a:outerShdw>
                  </a:effectLst>
                </a:rPr>
                <a:t>Plan E4</a:t>
              </a:r>
            </a:p>
            <a:p>
              <a:pPr algn="ctr" defTabSz="640048">
                <a:lnSpc>
                  <a:spcPct val="90000"/>
                </a:lnSpc>
              </a:pPr>
              <a:r>
                <a:rPr lang="en-US" sz="1100" b="1" kern="0" dirty="0" smtClean="0">
                  <a:solidFill>
                    <a:schemeClr val="bg1">
                      <a:alpha val="99000"/>
                    </a:schemeClr>
                  </a:solidFill>
                  <a:effectLst>
                    <a:outerShdw blurRad="38100" dist="38100" dir="2700000" algn="tl">
                      <a:srgbClr val="000000">
                        <a:alpha val="43137"/>
                      </a:srgbClr>
                    </a:outerShdw>
                  </a:effectLst>
                </a:rPr>
                <a:t>$24.57/m</a:t>
              </a:r>
            </a:p>
            <a:p>
              <a:pPr algn="ctr" defTabSz="640048">
                <a:lnSpc>
                  <a:spcPct val="90000"/>
                </a:lnSpc>
              </a:pPr>
              <a:r>
                <a:rPr lang="en-US" sz="1000" b="1" kern="0" dirty="0" smtClean="0">
                  <a:solidFill>
                    <a:schemeClr val="bg1">
                      <a:alpha val="99000"/>
                    </a:schemeClr>
                  </a:solidFill>
                  <a:effectLst>
                    <a:outerShdw blurRad="38100" dist="38100" dir="2700000" algn="tl">
                      <a:srgbClr val="000000">
                        <a:alpha val="43137"/>
                      </a:srgbClr>
                    </a:outerShdw>
                  </a:effectLst>
                </a:rPr>
                <a:t>($27/m)</a:t>
              </a:r>
              <a:endParaRPr lang="en-US" sz="1000" b="1" kern="0" dirty="0">
                <a:solidFill>
                  <a:schemeClr val="bg1">
                    <a:alpha val="99000"/>
                  </a:schemeClr>
                </a:solidFill>
                <a:effectLst>
                  <a:outerShdw blurRad="38100" dist="38100" dir="2700000" algn="tl">
                    <a:srgbClr val="000000">
                      <a:alpha val="43137"/>
                    </a:srgbClr>
                  </a:outerShdw>
                </a:effectLst>
              </a:endParaRPr>
            </a:p>
          </p:txBody>
        </p:sp>
        <p:cxnSp>
          <p:nvCxnSpPr>
            <p:cNvPr id="43" name="Straight Connector 42"/>
            <p:cNvCxnSpPr/>
            <p:nvPr/>
          </p:nvCxnSpPr>
          <p:spPr>
            <a:xfrm>
              <a:off x="6207348" y="5444099"/>
              <a:ext cx="3609556"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207348" y="4905625"/>
              <a:ext cx="5024552"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207348" y="3290199"/>
              <a:ext cx="6439548"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3139961"/>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109021" y="3000894"/>
            <a:ext cx="7748289" cy="1015663"/>
          </a:xfrm>
        </p:spPr>
        <p:txBody>
          <a:bodyPr/>
          <a:lstStyle/>
          <a:p>
            <a:pPr algn="ctr"/>
            <a:r>
              <a:rPr lang="en-US" dirty="0" smtClean="0"/>
              <a:t>THANK YOU!</a:t>
            </a:r>
            <a:endParaRPr lang="en-US" dirty="0"/>
          </a:p>
        </p:txBody>
      </p:sp>
    </p:spTree>
    <p:extLst>
      <p:ext uri="{BB962C8B-B14F-4D97-AF65-F5344CB8AC3E}">
        <p14:creationId xmlns:p14="http://schemas.microsoft.com/office/powerpoint/2010/main" val="4220231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09021" y="3000894"/>
            <a:ext cx="7748289" cy="1015663"/>
          </a:xfrm>
        </p:spPr>
        <p:txBody>
          <a:bodyPr/>
          <a:lstStyle/>
          <a:p>
            <a:r>
              <a:rPr lang="en-US" dirty="0" smtClean="0"/>
              <a:t>Why the Cloud?</a:t>
            </a:r>
            <a:endParaRPr lang="en-US" dirty="0"/>
          </a:p>
        </p:txBody>
      </p:sp>
    </p:spTree>
    <p:extLst>
      <p:ext uri="{BB962C8B-B14F-4D97-AF65-F5344CB8AC3E}">
        <p14:creationId xmlns:p14="http://schemas.microsoft.com/office/powerpoint/2010/main" val="1991058767"/>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Exchange Online Subscriptions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74503725"/>
              </p:ext>
            </p:extLst>
          </p:nvPr>
        </p:nvGraphicFramePr>
        <p:xfrm>
          <a:off x="535458" y="1143000"/>
          <a:ext cx="8001000" cy="4366260"/>
        </p:xfrm>
        <a:graphic>
          <a:graphicData uri="http://schemas.openxmlformats.org/drawingml/2006/table">
            <a:tbl>
              <a:tblPr firstRow="1" bandRow="1">
                <a:tableStyleId>{5C22544A-7EE6-4342-B048-85BDC9FD1C3A}</a:tableStyleId>
              </a:tblPr>
              <a:tblGrid>
                <a:gridCol w="2000250"/>
                <a:gridCol w="2000250"/>
                <a:gridCol w="2000250"/>
                <a:gridCol w="2000250"/>
              </a:tblGrid>
              <a:tr h="361950">
                <a:tc>
                  <a:txBody>
                    <a:bodyPr/>
                    <a:lstStyle/>
                    <a:p>
                      <a:r>
                        <a:rPr lang="en-US" sz="1400" dirty="0" smtClean="0">
                          <a:solidFill>
                            <a:schemeClr val="tx1"/>
                          </a:solidFill>
                        </a:rPr>
                        <a:t>Feature</a:t>
                      </a:r>
                      <a:endParaRPr lang="en-US" sz="1400"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p>
                      <a:pPr algn="ctr"/>
                      <a:r>
                        <a:rPr lang="en-US" sz="1400" dirty="0" smtClean="0">
                          <a:solidFill>
                            <a:schemeClr val="tx1"/>
                          </a:solidFill>
                        </a:rPr>
                        <a:t>Kiosk</a:t>
                      </a:r>
                      <a:endParaRPr lang="en-US" sz="1400"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p>
                      <a:pPr algn="ctr"/>
                      <a:r>
                        <a:rPr lang="en-US" sz="1400" dirty="0" smtClean="0">
                          <a:solidFill>
                            <a:schemeClr val="tx1"/>
                          </a:solidFill>
                        </a:rPr>
                        <a:t>Plan 1</a:t>
                      </a:r>
                      <a:endParaRPr lang="en-US" sz="1400"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p>
                      <a:pPr algn="ctr"/>
                      <a:r>
                        <a:rPr lang="en-US" sz="1400" dirty="0" smtClean="0">
                          <a:solidFill>
                            <a:schemeClr val="tx1"/>
                          </a:solidFill>
                        </a:rPr>
                        <a:t>Plan 2</a:t>
                      </a:r>
                      <a:endParaRPr lang="en-US" sz="1400"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r>
              <a:tr h="361950">
                <a:tc>
                  <a:txBody>
                    <a:bodyPr/>
                    <a:lstStyle/>
                    <a:p>
                      <a:r>
                        <a:rPr lang="en-US" sz="1200" dirty="0" smtClean="0">
                          <a:solidFill>
                            <a:schemeClr val="tx2"/>
                          </a:solidFill>
                        </a:rPr>
                        <a:t>Mailbox Size</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500 MB</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25 GB*</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Unlimited**</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361950">
                <a:tc>
                  <a:txBody>
                    <a:bodyPr/>
                    <a:lstStyle/>
                    <a:p>
                      <a:r>
                        <a:rPr lang="en-US" sz="1200" dirty="0" smtClean="0">
                          <a:solidFill>
                            <a:schemeClr val="tx2"/>
                          </a:solidFill>
                        </a:rPr>
                        <a:t>Microsoft Outlook</a:t>
                      </a:r>
                      <a:r>
                        <a:rPr lang="en-US" sz="1200" baseline="30000" dirty="0" smtClean="0">
                          <a:solidFill>
                            <a:schemeClr val="tx2"/>
                          </a:solidFill>
                        </a:rPr>
                        <a:t>®</a:t>
                      </a:r>
                      <a:r>
                        <a:rPr lang="en-US" sz="1200" dirty="0" smtClean="0">
                          <a:solidFill>
                            <a:schemeClr val="tx2"/>
                          </a:solidFill>
                        </a:rPr>
                        <a:t> Web App Premium</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r>
              <a:tr h="361950">
                <a:tc>
                  <a:txBody>
                    <a:bodyPr/>
                    <a:lstStyle/>
                    <a:p>
                      <a:r>
                        <a:rPr lang="en-US" sz="1200" dirty="0" smtClean="0">
                          <a:solidFill>
                            <a:schemeClr val="tx2"/>
                          </a:solidFill>
                        </a:rPr>
                        <a:t>POP</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361950">
                <a:tc>
                  <a:txBody>
                    <a:bodyPr/>
                    <a:lstStyle/>
                    <a:p>
                      <a:r>
                        <a:rPr lang="en-US" sz="1200" dirty="0" smtClean="0">
                          <a:solidFill>
                            <a:schemeClr val="tx2"/>
                          </a:solidFill>
                        </a:rPr>
                        <a:t>IMAP</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No</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r>
              <a:tr h="361950">
                <a:tc>
                  <a:txBody>
                    <a:bodyPr/>
                    <a:lstStyle/>
                    <a:p>
                      <a:r>
                        <a:rPr lang="en-US" sz="1200" dirty="0" smtClean="0">
                          <a:solidFill>
                            <a:schemeClr val="tx2"/>
                          </a:solidFill>
                        </a:rPr>
                        <a:t>Microsoft</a:t>
                      </a:r>
                      <a:r>
                        <a:rPr lang="en-US" sz="1200" baseline="30000" dirty="0" smtClean="0">
                          <a:solidFill>
                            <a:schemeClr val="tx2"/>
                          </a:solidFill>
                        </a:rPr>
                        <a:t>®</a:t>
                      </a:r>
                      <a:r>
                        <a:rPr lang="en-US" sz="1200" dirty="0" smtClean="0">
                          <a:solidFill>
                            <a:schemeClr val="tx2"/>
                          </a:solidFill>
                        </a:rPr>
                        <a:t> Outlook</a:t>
                      </a:r>
                      <a:r>
                        <a:rPr lang="en-US" sz="1200" baseline="0" dirty="0" smtClean="0">
                          <a:solidFill>
                            <a:schemeClr val="tx2"/>
                          </a:solidFill>
                        </a:rPr>
                        <a:t> Anywhere</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No</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361950">
                <a:tc>
                  <a:txBody>
                    <a:bodyPr/>
                    <a:lstStyle/>
                    <a:p>
                      <a:r>
                        <a:rPr lang="en-US" sz="1200" dirty="0" smtClean="0">
                          <a:solidFill>
                            <a:schemeClr val="tx2"/>
                          </a:solidFill>
                        </a:rPr>
                        <a:t>Microsoft Exchange</a:t>
                      </a:r>
                    </a:p>
                    <a:p>
                      <a:r>
                        <a:rPr lang="en-US" sz="1200" dirty="0" smtClean="0">
                          <a:solidFill>
                            <a:schemeClr val="tx2"/>
                          </a:solidFill>
                        </a:rPr>
                        <a:t>ActiveSync</a:t>
                      </a:r>
                      <a:r>
                        <a:rPr lang="en-US" sz="1200" baseline="30000" dirty="0" smtClean="0">
                          <a:solidFill>
                            <a:schemeClr val="tx2"/>
                          </a:solidFill>
                        </a:rPr>
                        <a:t>®</a:t>
                      </a:r>
                      <a:endParaRPr lang="en-US" sz="1200" baseline="300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No</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r>
              <a:tr h="361950">
                <a:tc>
                  <a:txBody>
                    <a:bodyPr/>
                    <a:lstStyle/>
                    <a:p>
                      <a:r>
                        <a:rPr lang="en-US" sz="1200" dirty="0" smtClean="0">
                          <a:solidFill>
                            <a:schemeClr val="tx2"/>
                          </a:solidFill>
                        </a:rPr>
                        <a:t>Exchange Web Services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04863" indent="0" algn="l"/>
                      <a:r>
                        <a:rPr lang="en-US" sz="1200" dirty="0" smtClean="0">
                          <a:solidFill>
                            <a:schemeClr val="tx2"/>
                          </a:solidFill>
                        </a:rPr>
                        <a:t>No***</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361950">
                <a:tc>
                  <a:txBody>
                    <a:bodyPr/>
                    <a:lstStyle/>
                    <a:p>
                      <a:r>
                        <a:rPr lang="en-US" sz="1200" dirty="0" smtClean="0">
                          <a:solidFill>
                            <a:schemeClr val="tx2"/>
                          </a:solidFill>
                        </a:rPr>
                        <a:t>Inbox Rules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No</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r>
              <a:tr h="361950">
                <a:tc>
                  <a:txBody>
                    <a:bodyPr/>
                    <a:lstStyle/>
                    <a:p>
                      <a:r>
                        <a:rPr lang="en-US" sz="1200" dirty="0" smtClean="0">
                          <a:solidFill>
                            <a:schemeClr val="tx2"/>
                          </a:solidFill>
                        </a:rPr>
                        <a:t>Delegate Access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No (cannot access other users’ mailboxes, shared</a:t>
                      </a:r>
                      <a:r>
                        <a:rPr lang="en-US" sz="1200" baseline="0" dirty="0" smtClean="0">
                          <a:solidFill>
                            <a:schemeClr val="tx2"/>
                          </a:solidFill>
                        </a:rPr>
                        <a:t> mailboxes, or resource mailboxes)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531813" y="5672830"/>
            <a:ext cx="7620000" cy="769441"/>
          </a:xfrm>
          <a:prstGeom prst="rect">
            <a:avLst/>
          </a:prstGeom>
          <a:noFill/>
        </p:spPr>
        <p:txBody>
          <a:bodyPr wrap="square" lIns="0" tIns="0" rIns="0" bIns="0" rtlCol="0">
            <a:spAutoFit/>
          </a:bodyPr>
          <a:lstStyle/>
          <a:p>
            <a:r>
              <a:rPr lang="en-US" sz="800" i="1" dirty="0">
                <a:solidFill>
                  <a:prstClr val="black">
                    <a:alpha val="99000"/>
                  </a:prstClr>
                </a:solidFill>
              </a:rPr>
              <a:t>* 25 GB of storage apportioned across the </a:t>
            </a:r>
            <a:r>
              <a:rPr lang="de-DE" sz="800" i="1" dirty="0">
                <a:solidFill>
                  <a:prstClr val="black">
                    <a:alpha val="99000"/>
                  </a:prstClr>
                </a:solidFill>
              </a:rPr>
              <a:t>user’s primary mailbox and personal archive.</a:t>
            </a:r>
            <a:endParaRPr lang="en-US" sz="800" i="1" dirty="0">
              <a:solidFill>
                <a:prstClr val="black">
                  <a:alpha val="99000"/>
                </a:prstClr>
              </a:solidFill>
            </a:endParaRPr>
          </a:p>
          <a:p>
            <a:r>
              <a:rPr lang="en-US" sz="800" i="1" dirty="0">
                <a:solidFill>
                  <a:prstClr val="black">
                    <a:alpha val="99000"/>
                  </a:prstClr>
                </a:solidFill>
              </a:rPr>
              <a:t>** </a:t>
            </a:r>
            <a:r>
              <a:rPr lang="de-DE" sz="800" i="1" dirty="0">
                <a:solidFill>
                  <a:prstClr val="black">
                    <a:alpha val="99000"/>
                  </a:prstClr>
                </a:solidFill>
              </a:rPr>
              <a:t>25 GB of storage in the user’s primary mailbox, plus unlimited storage in the user’s personal archive. </a:t>
            </a:r>
          </a:p>
          <a:p>
            <a:r>
              <a:rPr lang="de-DE" sz="800" i="1" dirty="0">
                <a:solidFill>
                  <a:prstClr val="black">
                    <a:alpha val="99000"/>
                  </a:prstClr>
                </a:solidFill>
              </a:rPr>
              <a:t>*** Direct access to Kiosk user mailboxes via Exchange Web Services is not permitted. However, </a:t>
            </a:r>
            <a:r>
              <a:rPr lang="de-DE" sz="800" i="1" dirty="0" smtClean="0">
                <a:solidFill>
                  <a:prstClr val="black">
                    <a:alpha val="99000"/>
                  </a:prstClr>
                </a:solidFill>
              </a:rPr>
              <a:t>line-of-business applications </a:t>
            </a:r>
            <a:r>
              <a:rPr lang="de-DE" sz="800" i="1" dirty="0">
                <a:solidFill>
                  <a:prstClr val="black">
                    <a:alpha val="99000"/>
                  </a:prstClr>
                </a:solidFill>
              </a:rPr>
              <a:t>can use Exchange Web Services impersonation to access Kiosk user mailboxes.</a:t>
            </a:r>
            <a:endParaRPr lang="en-US" sz="800" i="1" dirty="0">
              <a:solidFill>
                <a:prstClr val="black">
                  <a:alpha val="99000"/>
                </a:prstClr>
              </a:solidFill>
            </a:endParaRPr>
          </a:p>
          <a:p>
            <a:endParaRPr lang="en-US"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883705358"/>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Exchange Online Subscriptions (Continued)</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87169173"/>
              </p:ext>
            </p:extLst>
          </p:nvPr>
        </p:nvGraphicFramePr>
        <p:xfrm>
          <a:off x="535458" y="1143000"/>
          <a:ext cx="8001000" cy="2632710"/>
        </p:xfrm>
        <a:graphic>
          <a:graphicData uri="http://schemas.openxmlformats.org/drawingml/2006/table">
            <a:tbl>
              <a:tblPr firstRow="1" bandRow="1">
                <a:tableStyleId>{5C22544A-7EE6-4342-B048-85BDC9FD1C3A}</a:tableStyleId>
              </a:tblPr>
              <a:tblGrid>
                <a:gridCol w="2000250"/>
                <a:gridCol w="2000250"/>
                <a:gridCol w="2000250"/>
                <a:gridCol w="2000250"/>
              </a:tblGrid>
              <a:tr h="361950">
                <a:tc>
                  <a:txBody>
                    <a:bodyPr/>
                    <a:lstStyle/>
                    <a:p>
                      <a:r>
                        <a:rPr lang="en-US" sz="1400" dirty="0" smtClean="0">
                          <a:solidFill>
                            <a:sysClr val="windowText" lastClr="000000"/>
                          </a:solidFill>
                        </a:rPr>
                        <a:t>Feature</a:t>
                      </a:r>
                      <a:endParaRPr lang="en-US" sz="1400" dirty="0">
                        <a:solidFill>
                          <a:sysClr val="windowText" lastClr="000000"/>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p>
                      <a:pPr algn="ctr"/>
                      <a:r>
                        <a:rPr lang="en-US" sz="1400" dirty="0" smtClean="0">
                          <a:solidFill>
                            <a:sysClr val="windowText" lastClr="000000"/>
                          </a:solidFill>
                        </a:rPr>
                        <a:t>Kiosk</a:t>
                      </a:r>
                      <a:endParaRPr lang="en-US" sz="1400" dirty="0">
                        <a:solidFill>
                          <a:sysClr val="windowText" lastClr="000000"/>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p>
                      <a:pPr algn="ctr"/>
                      <a:r>
                        <a:rPr lang="en-US" sz="1400" dirty="0" smtClean="0">
                          <a:solidFill>
                            <a:sysClr val="windowText" lastClr="000000"/>
                          </a:solidFill>
                        </a:rPr>
                        <a:t>Plan 1</a:t>
                      </a:r>
                      <a:endParaRPr lang="en-US" sz="1400" dirty="0">
                        <a:solidFill>
                          <a:sysClr val="windowText" lastClr="000000"/>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p>
                      <a:pPr algn="ctr"/>
                      <a:r>
                        <a:rPr lang="en-US" sz="1400" dirty="0" smtClean="0">
                          <a:solidFill>
                            <a:sysClr val="windowText" lastClr="000000"/>
                          </a:solidFill>
                        </a:rPr>
                        <a:t>Plan 2</a:t>
                      </a:r>
                      <a:endParaRPr lang="en-US" sz="1400" dirty="0">
                        <a:solidFill>
                          <a:sysClr val="windowText" lastClr="000000"/>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r>
              <a:tr h="361950">
                <a:tc>
                  <a:txBody>
                    <a:bodyPr/>
                    <a:lstStyle/>
                    <a:p>
                      <a:r>
                        <a:rPr lang="en-US" sz="1200" dirty="0" smtClean="0">
                          <a:solidFill>
                            <a:schemeClr val="tx2"/>
                          </a:solidFill>
                        </a:rPr>
                        <a:t>Instant Messaging Interoperability</a:t>
                      </a:r>
                      <a:r>
                        <a:rPr lang="en-US" sz="1200" baseline="0" dirty="0" smtClean="0">
                          <a:solidFill>
                            <a:schemeClr val="tx2"/>
                          </a:solidFill>
                        </a:rPr>
                        <a:t> in Outlook Web App</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No</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Yes (requires Microsoft Lync™ Online or Microsoft</a:t>
                      </a:r>
                      <a:r>
                        <a:rPr lang="en-US" sz="1200" baseline="0" dirty="0" smtClean="0">
                          <a:solidFill>
                            <a:schemeClr val="tx2"/>
                          </a:solidFill>
                        </a:rPr>
                        <a:t> Lync Server 2010 on premises)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Yes (requires Lync Online or </a:t>
                      </a:r>
                      <a:r>
                        <a:rPr lang="en-US" sz="1200" baseline="0" dirty="0" smtClean="0">
                          <a:solidFill>
                            <a:schemeClr val="tx2"/>
                          </a:solidFill>
                        </a:rPr>
                        <a:t>Lync Server 2010 on premises)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361950">
                <a:tc>
                  <a:txBody>
                    <a:bodyPr/>
                    <a:lstStyle/>
                    <a:p>
                      <a:r>
                        <a:rPr lang="en-US" sz="1200" dirty="0" smtClean="0">
                          <a:solidFill>
                            <a:schemeClr val="tx2"/>
                          </a:solidFill>
                        </a:rPr>
                        <a:t>SMS Notifications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No</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r>
              <a:tr h="361950">
                <a:tc>
                  <a:txBody>
                    <a:bodyPr/>
                    <a:lstStyle/>
                    <a:p>
                      <a:r>
                        <a:rPr lang="en-US" sz="1200" dirty="0" smtClean="0">
                          <a:solidFill>
                            <a:schemeClr val="tx2"/>
                          </a:solidFill>
                        </a:rPr>
                        <a:t>Personal Archive</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No</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361950">
                <a:tc>
                  <a:txBody>
                    <a:bodyPr/>
                    <a:lstStyle/>
                    <a:p>
                      <a:r>
                        <a:rPr lang="en-US" sz="1200" dirty="0" smtClean="0">
                          <a:solidFill>
                            <a:schemeClr val="tx2"/>
                          </a:solidFill>
                        </a:rPr>
                        <a:t>Voice Mail</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No</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No</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r>
              <a:tr h="361950">
                <a:tc>
                  <a:txBody>
                    <a:bodyPr/>
                    <a:lstStyle/>
                    <a:p>
                      <a:r>
                        <a:rPr lang="en-US" sz="1200" dirty="0" smtClean="0">
                          <a:solidFill>
                            <a:schemeClr val="tx2"/>
                          </a:solidFill>
                        </a:rPr>
                        <a:t>Legal Hold</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No</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No</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chemeClr val="tx2"/>
                          </a:solidFill>
                        </a:rPr>
                        <a:t>Yes</a:t>
                      </a:r>
                      <a:endParaRPr lang="en-US" sz="1200" dirty="0">
                        <a:solidFill>
                          <a:schemeClr val="tx2"/>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59782808"/>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Models For SharePoint Online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9667947"/>
              </p:ext>
            </p:extLst>
          </p:nvPr>
        </p:nvGraphicFramePr>
        <p:xfrm>
          <a:off x="816428" y="1174935"/>
          <a:ext cx="8083295" cy="4999498"/>
        </p:xfrm>
        <a:graphic>
          <a:graphicData uri="http://schemas.openxmlformats.org/drawingml/2006/table">
            <a:tbl>
              <a:tblPr firstRow="1" firstCol="1" bandRow="1">
                <a:tableStyleId>{5C22544A-7EE6-4342-B048-85BDC9FD1C3A}</a:tableStyleId>
              </a:tblPr>
              <a:tblGrid>
                <a:gridCol w="1616659"/>
                <a:gridCol w="1616659"/>
                <a:gridCol w="1616659"/>
                <a:gridCol w="1708172"/>
                <a:gridCol w="1525146"/>
              </a:tblGrid>
              <a:tr h="519415">
                <a:tc>
                  <a:txBody>
                    <a:bodyPr/>
                    <a:lstStyle/>
                    <a:p>
                      <a:endParaRPr lang="en-US" sz="400" dirty="0">
                        <a:effectLst/>
                        <a:latin typeface="Calibri"/>
                        <a:cs typeface="Times New Roman"/>
                      </a:endParaRPr>
                    </a:p>
                  </a:txBody>
                  <a:tcPr marL="24832" marR="24832" marT="0" marB="0"/>
                </a:tc>
                <a:tc>
                  <a:txBody>
                    <a:bodyPr/>
                    <a:lstStyle/>
                    <a:p>
                      <a:pPr marL="0" marR="0">
                        <a:lnSpc>
                          <a:spcPct val="107000"/>
                        </a:lnSpc>
                        <a:spcBef>
                          <a:spcPts val="300"/>
                        </a:spcBef>
                        <a:spcAft>
                          <a:spcPts val="300"/>
                        </a:spcAft>
                      </a:pPr>
                      <a:r>
                        <a:rPr lang="en-US" sz="1100" dirty="0">
                          <a:effectLst/>
                        </a:rPr>
                        <a:t>Partner Access Plan </a:t>
                      </a:r>
                    </a:p>
                    <a:p>
                      <a:pPr marL="0" marR="0">
                        <a:lnSpc>
                          <a:spcPct val="107000"/>
                        </a:lnSpc>
                        <a:spcBef>
                          <a:spcPts val="300"/>
                        </a:spcBef>
                        <a:spcAft>
                          <a:spcPts val="300"/>
                        </a:spcAft>
                      </a:pPr>
                      <a:r>
                        <a:rPr lang="en-US" sz="1100" dirty="0">
                          <a:effectLst/>
                        </a:rPr>
                        <a:t>(external partners)</a:t>
                      </a:r>
                      <a:endParaRPr lang="en-US" sz="1100" dirty="0">
                        <a:effectLst/>
                        <a:latin typeface="Calibri"/>
                        <a:ea typeface="Calibri"/>
                        <a:cs typeface="Calibri"/>
                      </a:endParaRPr>
                    </a:p>
                  </a:txBody>
                  <a:tcPr marL="24832" marR="24832" marT="0" marB="0"/>
                </a:tc>
                <a:tc>
                  <a:txBody>
                    <a:bodyPr/>
                    <a:lstStyle/>
                    <a:p>
                      <a:pPr marL="0" marR="0">
                        <a:lnSpc>
                          <a:spcPct val="107000"/>
                        </a:lnSpc>
                        <a:spcBef>
                          <a:spcPts val="300"/>
                        </a:spcBef>
                        <a:spcAft>
                          <a:spcPts val="300"/>
                        </a:spcAft>
                      </a:pPr>
                      <a:r>
                        <a:rPr lang="en-US" sz="1100" dirty="0">
                          <a:effectLst/>
                        </a:rPr>
                        <a:t>SharePoint Online Kiosk 1 and Kiosk 2</a:t>
                      </a:r>
                      <a:endParaRPr lang="en-US" sz="1100" dirty="0">
                        <a:effectLst/>
                        <a:latin typeface="Calibri"/>
                        <a:ea typeface="Calibri"/>
                        <a:cs typeface="Calibri"/>
                      </a:endParaRPr>
                    </a:p>
                  </a:txBody>
                  <a:tcPr marL="24832" marR="24832" marT="0" marB="0"/>
                </a:tc>
                <a:tc>
                  <a:txBody>
                    <a:bodyPr/>
                    <a:lstStyle/>
                    <a:p>
                      <a:pPr marL="0" marR="0">
                        <a:lnSpc>
                          <a:spcPct val="107000"/>
                        </a:lnSpc>
                        <a:spcBef>
                          <a:spcPts val="300"/>
                        </a:spcBef>
                        <a:spcAft>
                          <a:spcPts val="300"/>
                        </a:spcAft>
                      </a:pPr>
                      <a:r>
                        <a:rPr lang="en-US" sz="1100" dirty="0">
                          <a:effectLst/>
                        </a:rPr>
                        <a:t>SharePoint Online Plan 1</a:t>
                      </a:r>
                      <a:endParaRPr lang="en-US" sz="1100" dirty="0">
                        <a:effectLst/>
                        <a:latin typeface="Calibri"/>
                        <a:ea typeface="Calibri"/>
                        <a:cs typeface="Calibri"/>
                      </a:endParaRPr>
                    </a:p>
                  </a:txBody>
                  <a:tcPr marL="24832" marR="24832" marT="0" marB="0"/>
                </a:tc>
                <a:tc>
                  <a:txBody>
                    <a:bodyPr/>
                    <a:lstStyle/>
                    <a:p>
                      <a:pPr marL="0" marR="0">
                        <a:lnSpc>
                          <a:spcPct val="107000"/>
                        </a:lnSpc>
                        <a:spcBef>
                          <a:spcPts val="300"/>
                        </a:spcBef>
                        <a:spcAft>
                          <a:spcPts val="300"/>
                        </a:spcAft>
                      </a:pPr>
                      <a:r>
                        <a:rPr lang="en-US" sz="1100" dirty="0">
                          <a:effectLst/>
                        </a:rPr>
                        <a:t>SharePoint Online Plan 2</a:t>
                      </a:r>
                      <a:endParaRPr lang="en-US" sz="1100" dirty="0">
                        <a:effectLst/>
                        <a:latin typeface="Calibri"/>
                        <a:ea typeface="Calibri"/>
                        <a:cs typeface="Calibri"/>
                      </a:endParaRPr>
                    </a:p>
                  </a:txBody>
                  <a:tcPr marL="24832" marR="24832" marT="0" marB="0"/>
                </a:tc>
              </a:tr>
              <a:tr h="1252677">
                <a:tc>
                  <a:txBody>
                    <a:bodyPr/>
                    <a:lstStyle/>
                    <a:p>
                      <a:pPr marL="0" marR="0">
                        <a:lnSpc>
                          <a:spcPct val="115000"/>
                        </a:lnSpc>
                        <a:spcBef>
                          <a:spcPts val="0"/>
                        </a:spcBef>
                        <a:spcAft>
                          <a:spcPts val="200"/>
                        </a:spcAft>
                      </a:pPr>
                      <a:r>
                        <a:rPr lang="en-US" sz="1050" dirty="0">
                          <a:effectLst/>
                        </a:rPr>
                        <a:t>Can access all team sites by default?</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No. External partners can only access the sites they have been invited to by delegated site collection </a:t>
                      </a:r>
                      <a:r>
                        <a:rPr lang="en-US" sz="1050" dirty="0" smtClean="0">
                          <a:effectLst/>
                        </a:rPr>
                        <a:t>owners</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Yes</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Yes</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Yes</a:t>
                      </a:r>
                      <a:endParaRPr lang="en-US" sz="1050" dirty="0">
                        <a:effectLst/>
                        <a:latin typeface="Calibri"/>
                        <a:ea typeface="Calibri"/>
                        <a:cs typeface="Times New Roman"/>
                      </a:endParaRPr>
                    </a:p>
                  </a:txBody>
                  <a:tcPr marL="24832" marR="24832" marT="0" marB="0"/>
                </a:tc>
              </a:tr>
              <a:tr h="257638">
                <a:tc>
                  <a:txBody>
                    <a:bodyPr/>
                    <a:lstStyle/>
                    <a:p>
                      <a:pPr marL="0" marR="0">
                        <a:lnSpc>
                          <a:spcPct val="115000"/>
                        </a:lnSpc>
                        <a:spcBef>
                          <a:spcPts val="0"/>
                        </a:spcBef>
                        <a:spcAft>
                          <a:spcPts val="200"/>
                        </a:spcAft>
                      </a:pPr>
                      <a:r>
                        <a:rPr lang="en-US" sz="1050" dirty="0">
                          <a:effectLst/>
                        </a:rPr>
                        <a:t>My Site</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No</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No</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Yes</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Yes</a:t>
                      </a:r>
                      <a:endParaRPr lang="en-US" sz="1050" dirty="0">
                        <a:effectLst/>
                        <a:latin typeface="Calibri"/>
                        <a:ea typeface="Calibri"/>
                        <a:cs typeface="Times New Roman"/>
                      </a:endParaRPr>
                    </a:p>
                  </a:txBody>
                  <a:tcPr marL="24832" marR="24832" marT="0" marB="0"/>
                </a:tc>
              </a:tr>
              <a:tr h="1037793">
                <a:tc>
                  <a:txBody>
                    <a:bodyPr/>
                    <a:lstStyle/>
                    <a:p>
                      <a:pPr marL="0" marR="0">
                        <a:lnSpc>
                          <a:spcPct val="115000"/>
                        </a:lnSpc>
                        <a:spcBef>
                          <a:spcPts val="0"/>
                        </a:spcBef>
                        <a:spcAft>
                          <a:spcPts val="200"/>
                        </a:spcAft>
                      </a:pPr>
                      <a:r>
                        <a:rPr lang="en-US" sz="1050" dirty="0">
                          <a:effectLst/>
                        </a:rPr>
                        <a:t>Enterprise Features (Access, InfoPath Forms, Excel and Visio Services)</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Yes. Can view Microsoft Visio® diagrams, visit Access-based webpages, view embedded Excel graphs and fill in and submit InfoPath forms</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Yes. Can view Visio diagrams, visit Access-based webpages, view embedded Excel graphs and fill in and submit InfoPath forms</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Yes. Can view Visio diagrams, visit Access-based webpages, view embedded Excel graphs and fill in and submit InfoPath forms</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Yes. Can view and upload Visio diagrams, build and visit Access-based webpages, build and view embedded Excel graphs and create/publish, fill in and submit InfoPath forms</a:t>
                      </a:r>
                      <a:endParaRPr lang="en-US" sz="1050" dirty="0">
                        <a:effectLst/>
                        <a:latin typeface="Calibri"/>
                        <a:ea typeface="Calibri"/>
                        <a:cs typeface="Times New Roman"/>
                      </a:endParaRPr>
                    </a:p>
                  </a:txBody>
                  <a:tcPr marL="24832" marR="24832" marT="0" marB="0"/>
                </a:tc>
              </a:tr>
              <a:tr h="384992">
                <a:tc>
                  <a:txBody>
                    <a:bodyPr/>
                    <a:lstStyle/>
                    <a:p>
                      <a:pPr marL="0" marR="0">
                        <a:lnSpc>
                          <a:spcPct val="115000"/>
                        </a:lnSpc>
                        <a:spcBef>
                          <a:spcPts val="0"/>
                        </a:spcBef>
                        <a:spcAft>
                          <a:spcPts val="200"/>
                        </a:spcAft>
                      </a:pPr>
                      <a:r>
                        <a:rPr lang="en-US" sz="1050" dirty="0">
                          <a:effectLst/>
                        </a:rPr>
                        <a:t>Office Web Apps</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View </a:t>
                      </a:r>
                      <a:r>
                        <a:rPr lang="en-US" sz="1050" dirty="0" smtClean="0">
                          <a:effectLst/>
                        </a:rPr>
                        <a:t>only</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View only for K1</a:t>
                      </a:r>
                    </a:p>
                    <a:p>
                      <a:pPr marL="0" marR="0" algn="ctr">
                        <a:lnSpc>
                          <a:spcPct val="115000"/>
                        </a:lnSpc>
                        <a:spcBef>
                          <a:spcPts val="0"/>
                        </a:spcBef>
                        <a:spcAft>
                          <a:spcPts val="200"/>
                        </a:spcAft>
                      </a:pPr>
                      <a:r>
                        <a:rPr lang="en-US" sz="1050" dirty="0">
                          <a:effectLst/>
                        </a:rPr>
                        <a:t>View and edit for K2</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View only for E1</a:t>
                      </a:r>
                    </a:p>
                    <a:p>
                      <a:pPr marL="0" marR="0" algn="ctr">
                        <a:lnSpc>
                          <a:spcPct val="115000"/>
                        </a:lnSpc>
                        <a:spcBef>
                          <a:spcPts val="0"/>
                        </a:spcBef>
                        <a:spcAft>
                          <a:spcPts val="200"/>
                        </a:spcAft>
                      </a:pPr>
                      <a:r>
                        <a:rPr lang="en-US" sz="1050" dirty="0">
                          <a:effectLst/>
                        </a:rPr>
                        <a:t>View and edit for E2</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View and edit</a:t>
                      </a:r>
                      <a:endParaRPr lang="en-US" sz="1050" dirty="0">
                        <a:effectLst/>
                        <a:latin typeface="Calibri"/>
                        <a:ea typeface="Calibri"/>
                        <a:cs typeface="Times New Roman"/>
                      </a:endParaRPr>
                    </a:p>
                  </a:txBody>
                  <a:tcPr marL="24832" marR="24832" marT="0" marB="0"/>
                </a:tc>
              </a:tr>
              <a:tr h="467298">
                <a:tc>
                  <a:txBody>
                    <a:bodyPr/>
                    <a:lstStyle/>
                    <a:p>
                      <a:pPr marL="0" marR="0">
                        <a:lnSpc>
                          <a:spcPct val="115000"/>
                        </a:lnSpc>
                        <a:spcBef>
                          <a:spcPts val="0"/>
                        </a:spcBef>
                        <a:spcAft>
                          <a:spcPts val="200"/>
                        </a:spcAft>
                      </a:pPr>
                      <a:r>
                        <a:rPr lang="en-US" sz="1050" dirty="0">
                          <a:effectLst/>
                        </a:rPr>
                        <a:t>Adds storage to the company’s overall pooled quota?</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No</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No</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Yes. 500MB per user subscription license</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Yes. 500MB per user subscription license</a:t>
                      </a:r>
                      <a:endParaRPr lang="en-US" sz="1050" dirty="0">
                        <a:effectLst/>
                        <a:latin typeface="Calibri"/>
                        <a:ea typeface="Calibri"/>
                        <a:cs typeface="Times New Roman"/>
                      </a:endParaRPr>
                    </a:p>
                  </a:txBody>
                  <a:tcPr marL="24832" marR="24832" marT="0" marB="0"/>
                </a:tc>
              </a:tr>
              <a:tr h="345933">
                <a:tc>
                  <a:txBody>
                    <a:bodyPr/>
                    <a:lstStyle/>
                    <a:p>
                      <a:pPr marL="0" marR="0">
                        <a:lnSpc>
                          <a:spcPct val="115000"/>
                        </a:lnSpc>
                        <a:spcBef>
                          <a:spcPts val="0"/>
                        </a:spcBef>
                        <a:spcAft>
                          <a:spcPts val="200"/>
                        </a:spcAft>
                      </a:pPr>
                      <a:r>
                        <a:rPr lang="en-US" sz="1050" dirty="0">
                          <a:effectLst/>
                        </a:rPr>
                        <a:t>Can be an administrator of tenant, site or site collection?</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No</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No</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Yes</a:t>
                      </a:r>
                      <a:endParaRPr lang="en-US" sz="1050" dirty="0">
                        <a:effectLst/>
                        <a:latin typeface="Calibri"/>
                        <a:ea typeface="Calibri"/>
                        <a:cs typeface="Times New Roman"/>
                      </a:endParaRPr>
                    </a:p>
                  </a:txBody>
                  <a:tcPr marL="24832" marR="24832" marT="0" marB="0"/>
                </a:tc>
                <a:tc>
                  <a:txBody>
                    <a:bodyPr/>
                    <a:lstStyle/>
                    <a:p>
                      <a:pPr marL="0" marR="0" algn="ctr">
                        <a:lnSpc>
                          <a:spcPct val="115000"/>
                        </a:lnSpc>
                        <a:spcBef>
                          <a:spcPts val="0"/>
                        </a:spcBef>
                        <a:spcAft>
                          <a:spcPts val="200"/>
                        </a:spcAft>
                      </a:pPr>
                      <a:r>
                        <a:rPr lang="en-US" sz="1050" dirty="0">
                          <a:effectLst/>
                        </a:rPr>
                        <a:t>Yes</a:t>
                      </a:r>
                      <a:endParaRPr lang="en-US" sz="1050" dirty="0">
                        <a:effectLst/>
                        <a:latin typeface="Calibri"/>
                        <a:ea typeface="Calibri"/>
                        <a:cs typeface="Times New Roman"/>
                      </a:endParaRPr>
                    </a:p>
                  </a:txBody>
                  <a:tcPr marL="24832" marR="24832" marT="0" marB="0"/>
                </a:tc>
              </a:tr>
            </a:tbl>
          </a:graphicData>
        </a:graphic>
      </p:graphicFrame>
    </p:spTree>
    <p:extLst>
      <p:ext uri="{BB962C8B-B14F-4D97-AF65-F5344CB8AC3E}">
        <p14:creationId xmlns:p14="http://schemas.microsoft.com/office/powerpoint/2010/main" val="236452983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97" y="5014586"/>
            <a:ext cx="8837862" cy="1591201"/>
          </a:xfrm>
          <a:prstGeom prst="rect">
            <a:avLst/>
          </a:prstGeom>
          <a:noFill/>
          <a:ln w="15875">
            <a:noFill/>
          </a:ln>
        </p:spPr>
        <p:txBody>
          <a:bodyPr wrap="square" lIns="91435" tIns="45718" rIns="91435" bIns="45718" rtlCol="0">
            <a:spAutoFit/>
          </a:bodyPr>
          <a:lstStyle/>
          <a:p>
            <a:pPr marL="114295" indent="-114295">
              <a:lnSpc>
                <a:spcPct val="120000"/>
              </a:lnSpc>
              <a:spcBef>
                <a:spcPts val="100"/>
              </a:spcBef>
              <a:buFont typeface="Arial" pitchFamily="34" charset="0"/>
              <a:buChar char="•"/>
            </a:pPr>
            <a:r>
              <a:rPr lang="en-US" sz="1100" b="1" dirty="0">
                <a:solidFill>
                  <a:prstClr val="black"/>
                </a:solidFill>
              </a:rPr>
              <a:t>E3 is our hero offer for Information Workers</a:t>
            </a:r>
          </a:p>
          <a:p>
            <a:pPr marL="114295" indent="-114295">
              <a:lnSpc>
                <a:spcPct val="120000"/>
              </a:lnSpc>
              <a:spcBef>
                <a:spcPts val="100"/>
              </a:spcBef>
              <a:buFont typeface="Arial" pitchFamily="34" charset="0"/>
              <a:buChar char="•"/>
            </a:pPr>
            <a:r>
              <a:rPr lang="en-US" sz="1100" dirty="0">
                <a:solidFill>
                  <a:prstClr val="black"/>
                </a:solidFill>
              </a:rPr>
              <a:t>E3 has differentiated Exchange and SharePoint features as well as the Office suite</a:t>
            </a:r>
          </a:p>
          <a:p>
            <a:pPr marL="114295" indent="-114295">
              <a:lnSpc>
                <a:spcPct val="120000"/>
              </a:lnSpc>
              <a:spcBef>
                <a:spcPts val="100"/>
              </a:spcBef>
              <a:buFont typeface="Arial" pitchFamily="34" charset="0"/>
              <a:buChar char="•"/>
            </a:pPr>
            <a:r>
              <a:rPr lang="en-US" sz="1100" dirty="0">
                <a:solidFill>
                  <a:prstClr val="black"/>
                </a:solidFill>
              </a:rPr>
              <a:t>K1 and K2 are for kiosk-style workers like retail and manufacturing shop floor workers</a:t>
            </a:r>
          </a:p>
          <a:p>
            <a:pPr marL="400030" lvl="2" indent="-171441">
              <a:lnSpc>
                <a:spcPct val="120000"/>
              </a:lnSpc>
              <a:spcBef>
                <a:spcPts val="100"/>
              </a:spcBef>
              <a:buSzPct val="75000"/>
              <a:buFont typeface="Courier New" pitchFamily="49" charset="0"/>
              <a:buChar char="o"/>
            </a:pPr>
            <a:r>
              <a:rPr lang="en-US" sz="1100" dirty="0">
                <a:solidFill>
                  <a:prstClr val="black"/>
                </a:solidFill>
              </a:rPr>
              <a:t>Limited Exchange = 500MB of storage, no mobile phone or Outlook client access</a:t>
            </a:r>
          </a:p>
          <a:p>
            <a:pPr marL="400030" lvl="2" indent="-171441">
              <a:lnSpc>
                <a:spcPct val="120000"/>
              </a:lnSpc>
              <a:spcBef>
                <a:spcPts val="100"/>
              </a:spcBef>
              <a:buSzPct val="75000"/>
              <a:buFont typeface="Courier New" pitchFamily="49" charset="0"/>
              <a:buChar char="o"/>
            </a:pPr>
            <a:r>
              <a:rPr lang="en-US" sz="1100" dirty="0">
                <a:solidFill>
                  <a:prstClr val="black"/>
                </a:solidFill>
              </a:rPr>
              <a:t>Limited SharePoint = no site editing or creation and no additional storage</a:t>
            </a:r>
          </a:p>
          <a:p>
            <a:pPr marL="400030" lvl="2" indent="-171441">
              <a:lnSpc>
                <a:spcPct val="120000"/>
              </a:lnSpc>
              <a:spcBef>
                <a:spcPts val="100"/>
              </a:spcBef>
              <a:buSzPct val="75000"/>
              <a:buFont typeface="Courier New" pitchFamily="49" charset="0"/>
              <a:buChar char="o"/>
            </a:pPr>
            <a:r>
              <a:rPr lang="en-US" sz="1100" dirty="0">
                <a:solidFill>
                  <a:prstClr val="black"/>
                </a:solidFill>
              </a:rPr>
              <a:t>K1 includes ability to view Office documents but not edit them</a:t>
            </a:r>
          </a:p>
          <a:p>
            <a:pPr marL="114295" indent="-114295">
              <a:lnSpc>
                <a:spcPct val="120000"/>
              </a:lnSpc>
              <a:spcBef>
                <a:spcPts val="100"/>
              </a:spcBef>
              <a:buFont typeface="Arial" pitchFamily="34" charset="0"/>
              <a:buChar char="•"/>
            </a:pPr>
            <a:r>
              <a:rPr lang="en-US" sz="1100" dirty="0">
                <a:solidFill>
                  <a:prstClr val="black"/>
                </a:solidFill>
              </a:rPr>
              <a:t>We are including CAL access rights for on premises Exchange, SharePoint and Office Communications Server in E1 thru E4</a:t>
            </a:r>
          </a:p>
        </p:txBody>
      </p:sp>
      <p:graphicFrame>
        <p:nvGraphicFramePr>
          <p:cNvPr id="4" name="Table 3"/>
          <p:cNvGraphicFramePr>
            <a:graphicFrameLocks noGrp="1"/>
          </p:cNvGraphicFramePr>
          <p:nvPr>
            <p:extLst>
              <p:ext uri="{D42A27DB-BD31-4B8C-83A1-F6EECF244321}">
                <p14:modId xmlns:p14="http://schemas.microsoft.com/office/powerpoint/2010/main" val="4083715442"/>
              </p:ext>
            </p:extLst>
          </p:nvPr>
        </p:nvGraphicFramePr>
        <p:xfrm>
          <a:off x="126627" y="1600201"/>
          <a:ext cx="8839203" cy="3397328"/>
        </p:xfrm>
        <a:graphic>
          <a:graphicData uri="http://schemas.openxmlformats.org/drawingml/2006/table">
            <a:tbl>
              <a:tblPr firstRow="1" bandRow="1">
                <a:tableStyleId>{5C22544A-7EE6-4342-B048-85BDC9FD1C3A}</a:tableStyleId>
              </a:tblPr>
              <a:tblGrid>
                <a:gridCol w="3729278"/>
                <a:gridCol w="102172"/>
                <a:gridCol w="766290"/>
                <a:gridCol w="76629"/>
                <a:gridCol w="689661"/>
                <a:gridCol w="613032"/>
                <a:gridCol w="793159"/>
                <a:gridCol w="689661"/>
                <a:gridCol w="689661"/>
                <a:gridCol w="689660"/>
              </a:tblGrid>
              <a:tr h="353568">
                <a:tc rowSpan="2">
                  <a:txBody>
                    <a:bodyPr/>
                    <a:lstStyle/>
                    <a:p>
                      <a:pPr algn="ctr"/>
                      <a:r>
                        <a:rPr lang="en-US" sz="1600" b="1" kern="1200" dirty="0" smtClean="0">
                          <a:solidFill>
                            <a:schemeClr val="bg1"/>
                          </a:solidFill>
                          <a:effectLst>
                            <a:outerShdw blurRad="38100" dist="38100" dir="2700000" algn="tl">
                              <a:srgbClr val="000000">
                                <a:alpha val="43137"/>
                              </a:srgbClr>
                            </a:outerShdw>
                          </a:effectLst>
                          <a:latin typeface="+mn-lt"/>
                          <a:ea typeface="+mn-ea"/>
                          <a:cs typeface="+mn-cs"/>
                        </a:rPr>
                        <a:t>Office 365 SKUs</a:t>
                      </a:r>
                      <a:endParaRPr lang="en-US" sz="1600" b="1" kern="1200" dirty="0">
                        <a:solidFill>
                          <a:schemeClr val="bg1"/>
                        </a:solidFill>
                        <a:effectLst>
                          <a:outerShdw blurRad="38100" dist="38100" dir="2700000" algn="tl">
                            <a:srgbClr val="000000">
                              <a:alpha val="43137"/>
                            </a:srgbClr>
                          </a:outerShdw>
                        </a:effectLst>
                        <a:latin typeface="+mn-lt"/>
                        <a:ea typeface="+mn-ea"/>
                        <a:cs typeface="+mn-cs"/>
                      </a:endParaRPr>
                    </a:p>
                  </a:txBody>
                  <a:tcPr marL="45720" marR="18288"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rowSpan="2">
                  <a:txBody>
                    <a:bodyPr/>
                    <a:lstStyle/>
                    <a:p>
                      <a:pPr algn="ctr"/>
                      <a:endParaRPr lang="en-US" sz="1200" b="1" dirty="0">
                        <a:solidFill>
                          <a:schemeClr val="bg1"/>
                        </a:solidFill>
                        <a:effectLst>
                          <a:outerShdw blurRad="38100" dist="38100" dir="2700000" algn="tl">
                            <a:srgbClr val="000000">
                              <a:alpha val="43137"/>
                            </a:srgbClr>
                          </a:outerShdw>
                        </a:effectLst>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rowSpan="2">
                  <a:txBody>
                    <a:bodyPr/>
                    <a:lstStyle/>
                    <a:p>
                      <a:pPr algn="ctr"/>
                      <a:r>
                        <a:rPr lang="en-US" sz="1200" b="1" dirty="0" smtClean="0">
                          <a:solidFill>
                            <a:schemeClr val="bg1"/>
                          </a:solidFill>
                          <a:effectLst>
                            <a:outerShdw blurRad="38100" dist="38100" dir="2700000" algn="tl">
                              <a:srgbClr val="000000">
                                <a:alpha val="43137"/>
                              </a:srgbClr>
                            </a:outerShdw>
                          </a:effectLst>
                          <a:latin typeface="+mn-lt"/>
                        </a:rPr>
                        <a:t>Office 365</a:t>
                      </a:r>
                    </a:p>
                    <a:p>
                      <a:pPr algn="ctr"/>
                      <a:r>
                        <a:rPr lang="en-US" sz="1000" b="1" i="1" dirty="0" smtClean="0">
                          <a:solidFill>
                            <a:schemeClr val="bg1"/>
                          </a:solidFill>
                          <a:effectLst>
                            <a:outerShdw blurRad="38100" dist="38100" dir="2700000" algn="tl">
                              <a:srgbClr val="000000">
                                <a:alpha val="43137"/>
                              </a:srgbClr>
                            </a:outerShdw>
                          </a:effectLst>
                          <a:latin typeface="+mn-lt"/>
                        </a:rPr>
                        <a:t>for Small Biz</a:t>
                      </a:r>
                    </a:p>
                    <a:p>
                      <a:pPr algn="ctr"/>
                      <a:r>
                        <a:rPr lang="en-US" sz="1100" b="1" i="0" dirty="0" smtClean="0">
                          <a:solidFill>
                            <a:schemeClr val="bg1"/>
                          </a:solidFill>
                          <a:effectLst/>
                          <a:latin typeface="+mn-lt"/>
                        </a:rPr>
                        <a:t>P1</a:t>
                      </a:r>
                      <a:endParaRPr lang="en-US" sz="1100" b="1" i="1" dirty="0">
                        <a:solidFill>
                          <a:schemeClr val="bg1"/>
                        </a:solidFill>
                        <a:effectLst>
                          <a:outerShdw blurRad="38100" dist="38100" dir="2700000" algn="tl">
                            <a:srgbClr val="000000">
                              <a:alpha val="43137"/>
                            </a:srgbClr>
                          </a:outerShdw>
                        </a:effectLst>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rowSpan="2">
                  <a:txBody>
                    <a:bodyPr/>
                    <a:lstStyle/>
                    <a:p>
                      <a:pPr algn="ctr"/>
                      <a:endParaRPr lang="en-US" sz="1200" b="1" dirty="0">
                        <a:solidFill>
                          <a:schemeClr val="bg1"/>
                        </a:solidFill>
                        <a:effectLst>
                          <a:outerShdw blurRad="38100" dist="38100" dir="2700000" algn="tl">
                            <a:srgbClr val="000000">
                              <a:alpha val="43137"/>
                            </a:srgbClr>
                          </a:outerShdw>
                        </a:effectLst>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gridSpan="6">
                  <a:txBody>
                    <a:bodyPr/>
                    <a:lstStyle/>
                    <a:p>
                      <a:pPr algn="ctr"/>
                      <a:r>
                        <a:rPr lang="en-US" sz="1200" b="1" dirty="0" smtClean="0">
                          <a:solidFill>
                            <a:schemeClr val="bg1"/>
                          </a:solidFill>
                          <a:effectLst>
                            <a:outerShdw blurRad="38100" dist="38100" dir="2700000" algn="tl">
                              <a:srgbClr val="000000">
                                <a:alpha val="43137"/>
                              </a:srgbClr>
                            </a:outerShdw>
                          </a:effectLst>
                          <a:latin typeface="+mn-lt"/>
                        </a:rPr>
                        <a:t>Office 365 </a:t>
                      </a:r>
                    </a:p>
                    <a:p>
                      <a:pPr algn="ctr"/>
                      <a:r>
                        <a:rPr lang="en-US" sz="1000" b="1" i="1" dirty="0" smtClean="0">
                          <a:solidFill>
                            <a:schemeClr val="bg1"/>
                          </a:solidFill>
                          <a:effectLst>
                            <a:outerShdw blurRad="38100" dist="38100" dir="2700000" algn="tl">
                              <a:srgbClr val="000000">
                                <a:alpha val="43137"/>
                              </a:srgbClr>
                            </a:outerShdw>
                          </a:effectLst>
                          <a:latin typeface="+mn-lt"/>
                        </a:rPr>
                        <a:t>for the </a:t>
                      </a:r>
                      <a:r>
                        <a:rPr lang="en-US" sz="1000" b="1" i="1" baseline="0" dirty="0" smtClean="0">
                          <a:solidFill>
                            <a:schemeClr val="bg1"/>
                          </a:solidFill>
                          <a:effectLst>
                            <a:outerShdw blurRad="38100" dist="38100" dir="2700000" algn="tl">
                              <a:srgbClr val="000000">
                                <a:alpha val="43137"/>
                              </a:srgbClr>
                            </a:outerShdw>
                          </a:effectLst>
                          <a:latin typeface="+mn-lt"/>
                        </a:rPr>
                        <a:t>Enterprise</a:t>
                      </a:r>
                      <a:endParaRPr lang="en-US" sz="1000" b="1" i="1" dirty="0">
                        <a:solidFill>
                          <a:schemeClr val="bg1"/>
                        </a:solidFill>
                        <a:effectLst>
                          <a:outerShdw blurRad="38100" dist="38100" dir="2700000" algn="tl">
                            <a:srgbClr val="000000">
                              <a:alpha val="43137"/>
                            </a:srgbClr>
                          </a:outerShdw>
                        </a:effectLst>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b="1" dirty="0">
                        <a:solidFill>
                          <a:schemeClr val="bg1"/>
                        </a:solidFill>
                        <a:effectLst>
                          <a:outerShdw blurRad="38100" dist="38100" dir="2700000" algn="tl">
                            <a:srgbClr val="000000">
                              <a:alpha val="43137"/>
                            </a:srgbClr>
                          </a:outerShdw>
                        </a:effectLst>
                      </a:endParaRPr>
                    </a:p>
                  </a:txBody>
                  <a:tcPr marL="0" marR="0" marT="9144" marB="9144" anchor="ctr">
                    <a:solidFill>
                      <a:schemeClr val="accent5">
                        <a:lumMod val="75000"/>
                      </a:schemeClr>
                    </a:solidFill>
                  </a:tcPr>
                </a:tc>
                <a:tc hMerge="1">
                  <a:txBody>
                    <a:bodyPr/>
                    <a:lstStyle/>
                    <a:p>
                      <a:pPr algn="ctr"/>
                      <a:endParaRPr lang="en-US" sz="1200" b="1" dirty="0">
                        <a:solidFill>
                          <a:schemeClr val="bg1"/>
                        </a:solidFill>
                        <a:effectLst>
                          <a:outerShdw blurRad="38100" dist="38100" dir="2700000" algn="tl">
                            <a:srgbClr val="000000">
                              <a:alpha val="43137"/>
                            </a:srgbClr>
                          </a:outerShdw>
                        </a:effectLst>
                      </a:endParaRPr>
                    </a:p>
                  </a:txBody>
                  <a:tcPr marL="0" marR="0" marT="9144" marB="9144" anchor="ctr"/>
                </a:tc>
                <a:tc hMerge="1">
                  <a:txBody>
                    <a:bodyPr/>
                    <a:lstStyle/>
                    <a:p>
                      <a:pPr algn="ctr"/>
                      <a:endParaRPr lang="en-US" sz="1200" b="1" dirty="0">
                        <a:solidFill>
                          <a:schemeClr val="bg1"/>
                        </a:solidFill>
                        <a:effectLst>
                          <a:outerShdw blurRad="38100" dist="38100" dir="2700000" algn="tl">
                            <a:srgbClr val="000000">
                              <a:alpha val="43137"/>
                            </a:srgbClr>
                          </a:outerShdw>
                        </a:effectLst>
                      </a:endParaRPr>
                    </a:p>
                  </a:txBody>
                  <a:tcPr marL="0" marR="0" marT="9144" marB="9144" anchor="ctr">
                    <a:solidFill>
                      <a:schemeClr val="accent1">
                        <a:lumMod val="75000"/>
                      </a:schemeClr>
                    </a:solidFill>
                  </a:tcPr>
                </a:tc>
                <a:tc hMerge="1">
                  <a:txBody>
                    <a:bodyPr/>
                    <a:lstStyle/>
                    <a:p>
                      <a:pPr algn="ctr"/>
                      <a:endParaRPr lang="en-US" sz="1200" b="1" dirty="0">
                        <a:solidFill>
                          <a:schemeClr val="bg1"/>
                        </a:solidFill>
                        <a:effectLst>
                          <a:outerShdw blurRad="38100" dist="38100" dir="2700000" algn="tl">
                            <a:srgbClr val="000000">
                              <a:alpha val="43137"/>
                            </a:srgbClr>
                          </a:outerShdw>
                        </a:effectLst>
                      </a:endParaRPr>
                    </a:p>
                  </a:txBody>
                  <a:tcPr marL="0" marR="0" marT="9144" marB="9144" anchor="ctr">
                    <a:solidFill>
                      <a:schemeClr val="accent1">
                        <a:lumMod val="75000"/>
                      </a:schemeClr>
                    </a:solidFill>
                  </a:tcPr>
                </a:tc>
                <a:tc hMerge="1">
                  <a:txBody>
                    <a:bodyPr/>
                    <a:lstStyle/>
                    <a:p>
                      <a:pPr algn="ctr"/>
                      <a:endParaRPr lang="en-US" sz="1200" b="1" dirty="0">
                        <a:solidFill>
                          <a:schemeClr val="bg1"/>
                        </a:solidFill>
                        <a:effectLst>
                          <a:outerShdw blurRad="38100" dist="38100" dir="2700000" algn="tl">
                            <a:srgbClr val="000000">
                              <a:alpha val="43137"/>
                            </a:srgbClr>
                          </a:outerShdw>
                        </a:effectLst>
                      </a:endParaRPr>
                    </a:p>
                  </a:txBody>
                  <a:tcPr marL="0" marR="0" marT="9144" marB="9144" anchor="ctr">
                    <a:solidFill>
                      <a:schemeClr val="accent1">
                        <a:lumMod val="75000"/>
                      </a:schemeClr>
                    </a:solidFill>
                  </a:tcPr>
                </a:tc>
              </a:tr>
              <a:tr h="183388">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i="1" dirty="0" smtClean="0">
                        <a:solidFill>
                          <a:schemeClr val="tx1"/>
                        </a:solidFill>
                      </a:endParaRPr>
                    </a:p>
                  </a:txBody>
                  <a:tcPr marL="45720" marR="18288" marT="9144" marB="9144" anchor="ctr"/>
                </a:tc>
                <a:tc vMerge="1">
                  <a:txBody>
                    <a:bodyPr/>
                    <a:lstStyle/>
                    <a:p>
                      <a:endParaRPr lang="en-US"/>
                    </a:p>
                  </a:txBody>
                  <a:tcPr/>
                </a:tc>
                <a:tc vMerge="1">
                  <a:txBody>
                    <a:bodyPr/>
                    <a:lstStyle/>
                    <a:p>
                      <a:pPr algn="ctr"/>
                      <a:endParaRPr lang="en-US" sz="1050" b="0" dirty="0">
                        <a:solidFill>
                          <a:schemeClr val="tx1"/>
                        </a:solidFill>
                      </a:endParaRPr>
                    </a:p>
                  </a:txBody>
                  <a:tcPr marL="0" marR="0" marT="9144" marB="9144" anchor="ctr"/>
                </a:tc>
                <a:tc vMerge="1">
                  <a:txBody>
                    <a:bodyPr/>
                    <a:lstStyle/>
                    <a:p>
                      <a:endParaRPr lang="en-US"/>
                    </a:p>
                  </a:txBody>
                  <a:tcPr/>
                </a:tc>
                <a:tc>
                  <a:txBody>
                    <a:bodyPr/>
                    <a:lstStyle/>
                    <a:p>
                      <a:pPr algn="ctr"/>
                      <a:r>
                        <a:rPr lang="en-US" sz="1100" b="1" dirty="0" smtClean="0">
                          <a:solidFill>
                            <a:schemeClr val="bg1"/>
                          </a:solidFill>
                          <a:latin typeface="+mn-lt"/>
                        </a:rPr>
                        <a:t>K1</a:t>
                      </a:r>
                      <a:endParaRPr lang="en-US" sz="1100" b="1" dirty="0">
                        <a:solidFill>
                          <a:schemeClr val="bg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b="1" dirty="0" smtClean="0">
                          <a:solidFill>
                            <a:schemeClr val="bg1"/>
                          </a:solidFill>
                          <a:latin typeface="+mn-lt"/>
                        </a:rPr>
                        <a:t>K2</a:t>
                      </a:r>
                      <a:endParaRPr lang="en-US" sz="1100" b="1" dirty="0">
                        <a:solidFill>
                          <a:schemeClr val="bg1"/>
                        </a:solidFill>
                        <a:latin typeface="+mn-lt"/>
                      </a:endParaRPr>
                    </a:p>
                  </a:txBody>
                  <a:tcPr marL="0" marR="0" marT="9144" marB="914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b="1" dirty="0" smtClean="0">
                          <a:solidFill>
                            <a:schemeClr val="bg1"/>
                          </a:solidFill>
                          <a:latin typeface="+mn-lt"/>
                        </a:rPr>
                        <a:t>E1</a:t>
                      </a:r>
                      <a:endParaRPr lang="en-US" sz="1100" b="1" dirty="0">
                        <a:solidFill>
                          <a:schemeClr val="bg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b="1" dirty="0" smtClean="0">
                          <a:solidFill>
                            <a:schemeClr val="bg1"/>
                          </a:solidFill>
                          <a:latin typeface="+mn-lt"/>
                        </a:rPr>
                        <a:t>E2</a:t>
                      </a:r>
                      <a:endParaRPr lang="en-US" sz="1100" b="1" dirty="0">
                        <a:solidFill>
                          <a:schemeClr val="bg1"/>
                        </a:solidFill>
                        <a:latin typeface="+mn-lt"/>
                      </a:endParaRPr>
                    </a:p>
                  </a:txBody>
                  <a:tcPr marL="0" marR="0" marT="9144" marB="9144" anchor="ctr">
                    <a:lnL w="12700" cmpd="sng">
                      <a:noFill/>
                    </a:lnL>
                    <a:lnR w="12700" cmpd="sng">
                      <a:noFill/>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b="1" dirty="0" smtClean="0">
                          <a:solidFill>
                            <a:schemeClr val="bg1"/>
                          </a:solidFill>
                          <a:latin typeface="+mn-lt"/>
                        </a:rPr>
                        <a:t>E3</a:t>
                      </a:r>
                      <a:endParaRPr lang="en-US" sz="1100" b="1" dirty="0">
                        <a:solidFill>
                          <a:schemeClr val="bg1"/>
                        </a:solidFill>
                        <a:latin typeface="+mn-lt"/>
                      </a:endParaRPr>
                    </a:p>
                  </a:txBody>
                  <a:tcPr marL="0" marR="0" marT="9144" marB="9144" anchor="ctr">
                    <a:lnL w="12700" cmpd="sng">
                      <a:noFill/>
                    </a:lnL>
                    <a:lnR w="12700" cmpd="sng">
                      <a:noFill/>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b="1" dirty="0" smtClean="0">
                          <a:solidFill>
                            <a:schemeClr val="bg1"/>
                          </a:solidFill>
                          <a:latin typeface="+mn-lt"/>
                        </a:rPr>
                        <a:t>E4</a:t>
                      </a:r>
                      <a:endParaRPr lang="en-US" sz="1100" b="1" dirty="0">
                        <a:solidFill>
                          <a:schemeClr val="bg1"/>
                        </a:solidFill>
                        <a:latin typeface="+mn-lt"/>
                      </a:endParaRPr>
                    </a:p>
                  </a:txBody>
                  <a:tcPr marL="0" marR="0" marT="9144" marB="914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109728">
                <a:tc>
                  <a:txBody>
                    <a:bodyPr/>
                    <a:lstStyle/>
                    <a:p>
                      <a:pPr marL="0" algn="ctr" defTabSz="914400" rtl="0" eaLnBrk="1" latinLnBrk="0" hangingPunct="1"/>
                      <a:endParaRPr lang="en-US" sz="600" kern="1200" dirty="0">
                        <a:solidFill>
                          <a:schemeClr val="bg1"/>
                        </a:solidFill>
                        <a:latin typeface="+mn-lt"/>
                        <a:ea typeface="+mn-ea"/>
                        <a:cs typeface="+mn-cs"/>
                      </a:endParaRPr>
                    </a:p>
                  </a:txBody>
                  <a:tcPr marL="45720" marR="18288"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600" kern="1200" dirty="0" smtClean="0">
                        <a:solidFill>
                          <a:schemeClr val="tx1"/>
                        </a:solidFill>
                        <a:latin typeface="+mn-lt"/>
                        <a:ea typeface="+mn-ea"/>
                        <a:cs typeface="+mn-cs"/>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600" kern="1200" dirty="0" smtClean="0">
                        <a:solidFill>
                          <a:schemeClr val="tx1"/>
                        </a:solidFill>
                        <a:latin typeface="+mn-lt"/>
                        <a:ea typeface="+mn-ea"/>
                        <a:cs typeface="+mn-cs"/>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600" kern="1200" dirty="0" smtClean="0">
                        <a:solidFill>
                          <a:schemeClr val="tx1"/>
                        </a:solidFill>
                        <a:latin typeface="+mn-lt"/>
                        <a:ea typeface="+mn-ea"/>
                        <a:cs typeface="+mn-cs"/>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600" kern="1200" dirty="0" smtClean="0">
                        <a:solidFill>
                          <a:schemeClr val="tx1"/>
                        </a:solidFill>
                        <a:latin typeface="+mn-lt"/>
                        <a:ea typeface="+mn-ea"/>
                        <a:cs typeface="+mn-cs"/>
                      </a:endParaRPr>
                    </a:p>
                  </a:txBody>
                  <a:tcPr marL="0" marR="0" marT="9144" marB="9144" anchor="ctr">
                    <a:lnL w="12700" cap="flat" cmpd="sng" algn="ctr">
                      <a:solidFill>
                        <a:schemeClr val="tx1"/>
                      </a:solidFill>
                      <a:prstDash val="solid"/>
                      <a:round/>
                      <a:headEnd type="none" w="med" len="med"/>
                      <a:tailEnd type="none" w="med" len="med"/>
                    </a:lnL>
                    <a:lnT w="28575" cap="flat" cmpd="sng" algn="ctr">
                      <a:solidFill>
                        <a:schemeClr val="bg1"/>
                      </a:solidFill>
                      <a:prstDash val="solid"/>
                      <a:round/>
                      <a:headEnd type="none" w="med" len="med"/>
                      <a:tailEnd type="none" w="med" len="med"/>
                    </a:lnT>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600" kern="1200" dirty="0" smtClean="0">
                        <a:solidFill>
                          <a:schemeClr val="tx1"/>
                        </a:solidFill>
                        <a:latin typeface="+mn-lt"/>
                        <a:ea typeface="+mn-ea"/>
                        <a:cs typeface="+mn-cs"/>
                      </a:endParaRPr>
                    </a:p>
                  </a:txBody>
                  <a:tcPr marL="0" marR="0" marT="9144" marB="9144" anchor="ctr">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c>
                  <a:txBody>
                    <a:bodyPr/>
                    <a:lstStyle/>
                    <a:p>
                      <a:pPr marL="0" algn="ctr" defTabSz="914400" rtl="0" eaLnBrk="1" latinLnBrk="0" hangingPunct="1"/>
                      <a:endParaRPr lang="en-US" sz="600" kern="1200" dirty="0">
                        <a:solidFill>
                          <a:schemeClr val="tx1"/>
                        </a:solidFill>
                        <a:latin typeface="+mn-lt"/>
                        <a:ea typeface="+mn-ea"/>
                        <a:cs typeface="+mn-cs"/>
                      </a:endParaRPr>
                    </a:p>
                  </a:txBody>
                  <a:tcPr marL="0" marR="0" marT="9144" marB="9144" anchor="ctr">
                    <a:lnL w="12700" cap="flat" cmpd="sng" algn="ctr">
                      <a:solidFill>
                        <a:schemeClr val="tx1"/>
                      </a:solidFill>
                      <a:prstDash val="solid"/>
                      <a:round/>
                      <a:headEnd type="none" w="med" len="med"/>
                      <a:tailEnd type="none" w="med" len="med"/>
                    </a:lnL>
                    <a:lnT w="28575" cap="flat" cmpd="sng" algn="ctr">
                      <a:solidFill>
                        <a:schemeClr val="bg1"/>
                      </a:solidFill>
                      <a:prstDash val="solid"/>
                      <a:round/>
                      <a:headEnd type="none" w="med" len="med"/>
                      <a:tailEnd type="none" w="med" len="med"/>
                    </a:lnT>
                    <a:noFill/>
                  </a:tcPr>
                </a:tc>
                <a:tc>
                  <a:txBody>
                    <a:bodyPr/>
                    <a:lstStyle/>
                    <a:p>
                      <a:pPr marL="0" algn="ctr" defTabSz="914400" rtl="0" eaLnBrk="1" latinLnBrk="0" hangingPunct="1"/>
                      <a:endParaRPr lang="en-US" sz="600" kern="1200" dirty="0">
                        <a:solidFill>
                          <a:schemeClr val="tx1"/>
                        </a:solidFill>
                        <a:latin typeface="+mn-lt"/>
                        <a:ea typeface="+mn-ea"/>
                        <a:cs typeface="+mn-cs"/>
                      </a:endParaRPr>
                    </a:p>
                  </a:txBody>
                  <a:tcPr marL="0" marR="0" marT="9144" marB="9144" anchor="ctr">
                    <a:lnT w="28575" cap="flat" cmpd="sng" algn="ctr">
                      <a:solidFill>
                        <a:schemeClr val="bg1"/>
                      </a:solidFill>
                      <a:prstDash val="solid"/>
                      <a:round/>
                      <a:headEnd type="none" w="med" len="med"/>
                      <a:tailEnd type="none" w="med" len="med"/>
                    </a:lnT>
                    <a:noFill/>
                  </a:tcPr>
                </a:tc>
                <a:tc>
                  <a:txBody>
                    <a:bodyPr/>
                    <a:lstStyle/>
                    <a:p>
                      <a:pPr marL="0" algn="ctr" defTabSz="914400" rtl="0" eaLnBrk="1" latinLnBrk="0" hangingPunct="1"/>
                      <a:endParaRPr lang="en-US" sz="600" kern="1200" dirty="0">
                        <a:solidFill>
                          <a:schemeClr val="tx1"/>
                        </a:solidFill>
                        <a:latin typeface="+mn-lt"/>
                        <a:ea typeface="+mn-ea"/>
                        <a:cs typeface="+mn-cs"/>
                      </a:endParaRPr>
                    </a:p>
                  </a:txBody>
                  <a:tcPr marL="0" marR="0" marT="9144" marB="9144" anchor="ctr">
                    <a:lnT w="28575" cap="flat" cmpd="sng" algn="ctr">
                      <a:solidFill>
                        <a:schemeClr val="bg1"/>
                      </a:solidFill>
                      <a:prstDash val="solid"/>
                      <a:round/>
                      <a:headEnd type="none" w="med" len="med"/>
                      <a:tailEnd type="none" w="med" len="med"/>
                    </a:lnT>
                    <a:noFill/>
                  </a:tcPr>
                </a:tc>
                <a:tc>
                  <a:txBody>
                    <a:bodyPr/>
                    <a:lstStyle/>
                    <a:p>
                      <a:pPr marL="0" algn="ctr" defTabSz="914400" rtl="0" eaLnBrk="1" latinLnBrk="0" hangingPunct="1"/>
                      <a:endParaRPr lang="en-US" sz="600" kern="1200" dirty="0">
                        <a:solidFill>
                          <a:schemeClr val="tx1"/>
                        </a:solidFill>
                        <a:latin typeface="+mn-lt"/>
                        <a:ea typeface="+mn-ea"/>
                        <a:cs typeface="+mn-cs"/>
                      </a:endParaRPr>
                    </a:p>
                  </a:txBody>
                  <a:tcPr marL="0" marR="0" marT="9144" marB="9144" anchor="ctr">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r>
              <a:tr h="297688">
                <a:tc>
                  <a:txBody>
                    <a:bodyPr/>
                    <a:lstStyle/>
                    <a:p>
                      <a:r>
                        <a:rPr kumimoji="0" lang="en-US" sz="1100" b="1" u="none" strike="noStrike" kern="1200" cap="none" spc="0" normalizeH="0" baseline="0" noProof="0" dirty="0" smtClean="0">
                          <a:ln>
                            <a:noFill/>
                          </a:ln>
                          <a:effectLst/>
                          <a:uLnTx/>
                          <a:uFillTx/>
                          <a:latin typeface="+mn-lt"/>
                        </a:rPr>
                        <a:t>IT Administration features and 24x7 support</a:t>
                      </a:r>
                      <a:endParaRPr lang="en-US" sz="1100" b="1" dirty="0">
                        <a:latin typeface="+mn-lt"/>
                        <a:cs typeface="Calibri" pitchFamily="34" charset="0"/>
                      </a:endParaRPr>
                    </a:p>
                  </a:txBody>
                  <a:tcPr marL="45720" marR="18288"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900" dirty="0" smtClean="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900" dirty="0" smtClean="0">
                        <a:solidFill>
                          <a:schemeClr val="tx1"/>
                        </a:solidFill>
                        <a:latin typeface="+mn-lt"/>
                      </a:endParaRPr>
                    </a:p>
                  </a:txBody>
                  <a:tcPr marL="0" marR="0" marT="9144" marB="9144" anchor="ctr">
                    <a:lnR w="12700" cap="flat" cmpd="sng" algn="ctr">
                      <a:solidFill>
                        <a:schemeClr val="tx1"/>
                      </a:solidFill>
                      <a:prstDash val="solid"/>
                      <a:round/>
                      <a:headEnd type="none" w="med" len="med"/>
                      <a:tailEnd type="none" w="med" len="med"/>
                    </a:lnR>
                    <a:solidFill>
                      <a:schemeClr val="accent1"/>
                    </a:solidFill>
                  </a:tcPr>
                </a:tc>
                <a:tc>
                  <a:txBody>
                    <a:bodyPr/>
                    <a:lstStyle/>
                    <a:p>
                      <a:pPr algn="ct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solidFill>
                      <a:schemeClr val="accent1"/>
                    </a:solidFill>
                  </a:tcPr>
                </a:tc>
                <a:tc>
                  <a:txBody>
                    <a:bodyPr/>
                    <a:lstStyle/>
                    <a:p>
                      <a:pPr algn="ct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a:solidFill>
                          <a:schemeClr val="tx1"/>
                        </a:solidFill>
                        <a:latin typeface="+mn-lt"/>
                      </a:endParaRPr>
                    </a:p>
                  </a:txBody>
                  <a:tcPr marL="0" marR="0" marT="9144" marB="9144" anchor="ctr">
                    <a:solidFill>
                      <a:schemeClr val="accent1"/>
                    </a:solidFill>
                  </a:tcPr>
                </a:tc>
                <a:tc>
                  <a:txBody>
                    <a:bodyPr/>
                    <a:lstStyle/>
                    <a:p>
                      <a:pPr algn="ct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a:solidFill>
                          <a:schemeClr val="tx1"/>
                        </a:solidFill>
                        <a:latin typeface="+mn-lt"/>
                      </a:endParaRPr>
                    </a:p>
                  </a:txBody>
                  <a:tcPr marL="0" marR="0" marT="9144" marB="9144" anchor="ctr">
                    <a:solidFill>
                      <a:schemeClr val="accent1"/>
                    </a:solidFill>
                  </a:tcPr>
                </a:tc>
                <a:tc>
                  <a:txBody>
                    <a:bodyPr/>
                    <a:lstStyle/>
                    <a:p>
                      <a:pPr algn="ct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a:solidFill>
                          <a:schemeClr val="tx1"/>
                        </a:solidFill>
                        <a:latin typeface="+mn-lt"/>
                      </a:endParaRPr>
                    </a:p>
                  </a:txBody>
                  <a:tcPr marL="0" marR="0" marT="9144" marB="9144" anchor="ctr">
                    <a:lnR w="12700" cap="flat" cmpd="sng" algn="ctr">
                      <a:solidFill>
                        <a:schemeClr val="tx1"/>
                      </a:solidFill>
                      <a:prstDash val="solid"/>
                      <a:round/>
                      <a:headEnd type="none" w="med" len="med"/>
                      <a:tailEnd type="none" w="med" len="med"/>
                    </a:lnR>
                    <a:solidFill>
                      <a:schemeClr val="accent1"/>
                    </a:solidFill>
                  </a:tcPr>
                </a:tc>
              </a:tr>
              <a:tr h="310720">
                <a:tc>
                  <a:txBody>
                    <a:bodyPr/>
                    <a:lstStyle/>
                    <a:p>
                      <a:r>
                        <a:rPr lang="en-US" sz="1100" b="1" dirty="0" smtClean="0">
                          <a:latin typeface="+mn-lt"/>
                        </a:rPr>
                        <a:t>Exchange Online</a:t>
                      </a:r>
                      <a:r>
                        <a:rPr lang="en-US" sz="1100" b="0" dirty="0" smtClean="0">
                          <a:latin typeface="+mn-lt"/>
                        </a:rPr>
                        <a:t> (</a:t>
                      </a:r>
                      <a:r>
                        <a:rPr lang="en-US" sz="1100" b="0" baseline="0" dirty="0" smtClean="0">
                          <a:latin typeface="+mn-lt"/>
                        </a:rPr>
                        <a:t>e</a:t>
                      </a:r>
                      <a:r>
                        <a:rPr lang="en-US" sz="1100" b="0" dirty="0" smtClean="0">
                          <a:latin typeface="+mn-lt"/>
                        </a:rPr>
                        <a:t>mail,</a:t>
                      </a:r>
                      <a:r>
                        <a:rPr lang="en-US" sz="1100" b="0" baseline="0" dirty="0" smtClean="0">
                          <a:latin typeface="+mn-lt"/>
                        </a:rPr>
                        <a:t> </a:t>
                      </a:r>
                      <a:r>
                        <a:rPr lang="en-US" sz="1100" b="0" dirty="0" smtClean="0">
                          <a:latin typeface="+mn-lt"/>
                        </a:rPr>
                        <a:t>calendar, discovery, AV/AS)</a:t>
                      </a:r>
                      <a:endParaRPr lang="en-US" sz="1100" b="0" dirty="0">
                        <a:latin typeface="+mn-lt"/>
                        <a:cs typeface="Calibri" pitchFamily="34" charset="0"/>
                      </a:endParaRPr>
                    </a:p>
                  </a:txBody>
                  <a:tcPr marL="45720" marR="18288"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solidFill>
                          <a:schemeClr val="bg1"/>
                        </a:solidFill>
                        <a:effectLst>
                          <a:outerShdw blurRad="38100" dist="38100" dir="2700000" algn="tl">
                            <a:srgbClr val="000000">
                              <a:alpha val="43137"/>
                            </a:srgbClr>
                          </a:outerShdw>
                        </a:effectLst>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rPr>
                        <a:t>•</a:t>
                      </a: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latin typeface="+mn-lt"/>
                        </a:rPr>
                        <a:t>Limited</a:t>
                      </a:r>
                    </a:p>
                  </a:txBody>
                  <a:tcPr marL="0" marR="0" marT="9144" marB="9144" anchor="ctr">
                    <a:lnL w="12700" cap="flat" cmpd="sng" algn="ctr">
                      <a:solidFill>
                        <a:schemeClr val="tx1"/>
                      </a:solidFill>
                      <a:prstDash val="solid"/>
                      <a:round/>
                      <a:headEnd type="none" w="med" len="med"/>
                      <a:tailEnd type="none" w="med" len="med"/>
                    </a:lnL>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latin typeface="+mn-lt"/>
                        </a:rPr>
                        <a:t>Limited</a:t>
                      </a:r>
                    </a:p>
                  </a:txBody>
                  <a:tcPr marL="0" marR="0" marT="9144" marB="9144" anchor="ctr">
                    <a:lnR w="12700" cap="flat" cmpd="sng" algn="ctr">
                      <a:solidFill>
                        <a:schemeClr val="tx1"/>
                      </a:solidFill>
                      <a:prstDash val="solid"/>
                      <a:round/>
                      <a:headEnd type="none" w="med" len="med"/>
                      <a:tailEnd type="none" w="med" len="med"/>
                    </a:lnR>
                    <a:solidFill>
                      <a:schemeClr val="accent1"/>
                    </a:solidFill>
                  </a:tcPr>
                </a:tc>
                <a:tc>
                  <a:txBody>
                    <a:bodyPr/>
                    <a:lstStyle/>
                    <a:p>
                      <a:pPr algn="ct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solidFill>
                      <a:schemeClr val="accent1"/>
                    </a:solidFill>
                  </a:tcPr>
                </a:tc>
                <a:tc>
                  <a:txBody>
                    <a:bodyPr/>
                    <a:lstStyle/>
                    <a:p>
                      <a:pPr algn="ct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a:solidFill>
                          <a:schemeClr val="tx1"/>
                        </a:solidFill>
                        <a:latin typeface="+mn-lt"/>
                      </a:endParaRPr>
                    </a:p>
                  </a:txBody>
                  <a:tcPr marL="0" marR="0" marT="9144" marB="9144" anchor="ctr">
                    <a:solidFill>
                      <a:schemeClr val="accent1"/>
                    </a:solidFill>
                  </a:tcPr>
                </a:tc>
                <a:tc>
                  <a:txBody>
                    <a:bodyPr/>
                    <a:lstStyle/>
                    <a:p>
                      <a:pPr algn="ct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a:solidFill>
                          <a:schemeClr val="tx1"/>
                        </a:solidFill>
                        <a:latin typeface="+mn-lt"/>
                      </a:endParaRPr>
                    </a:p>
                  </a:txBody>
                  <a:tcPr marL="0" marR="0" marT="9144" marB="9144" anchor="ctr">
                    <a:solidFill>
                      <a:schemeClr val="accent1"/>
                    </a:solidFill>
                  </a:tcPr>
                </a:tc>
                <a:tc>
                  <a:txBody>
                    <a:bodyPr/>
                    <a:lstStyle/>
                    <a:p>
                      <a:pPr algn="ct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a:solidFill>
                          <a:schemeClr val="tx1"/>
                        </a:solidFill>
                        <a:latin typeface="+mn-lt"/>
                      </a:endParaRPr>
                    </a:p>
                  </a:txBody>
                  <a:tcPr marL="0" marR="0" marT="9144" marB="9144" anchor="ctr">
                    <a:lnR w="12700" cap="flat" cmpd="sng" algn="ctr">
                      <a:solidFill>
                        <a:schemeClr val="tx1"/>
                      </a:solidFill>
                      <a:prstDash val="solid"/>
                      <a:round/>
                      <a:headEnd type="none" w="med" len="med"/>
                      <a:tailEnd type="none" w="med" len="med"/>
                    </a:lnR>
                    <a:solidFill>
                      <a:schemeClr val="accent1"/>
                    </a:solidFill>
                  </a:tcPr>
                </a:tc>
              </a:tr>
              <a:tr h="297688">
                <a:tc>
                  <a:txBody>
                    <a:bodyPr/>
                    <a:lstStyle/>
                    <a:p>
                      <a:r>
                        <a:rPr lang="en-US" sz="1100" b="1" dirty="0" smtClean="0">
                          <a:latin typeface="+mn-lt"/>
                        </a:rPr>
                        <a:t>SharePoint Online</a:t>
                      </a:r>
                      <a:r>
                        <a:rPr lang="en-US" sz="1100" b="1" baseline="0" dirty="0" smtClean="0">
                          <a:latin typeface="+mn-lt"/>
                        </a:rPr>
                        <a:t> </a:t>
                      </a:r>
                      <a:r>
                        <a:rPr lang="en-US" sz="1100" b="0" baseline="0" dirty="0" smtClean="0">
                          <a:latin typeface="+mn-lt"/>
                        </a:rPr>
                        <a:t>(a</a:t>
                      </a:r>
                      <a:r>
                        <a:rPr lang="en-US" sz="1100" b="0" dirty="0" smtClean="0">
                          <a:latin typeface="+mn-lt"/>
                        </a:rPr>
                        <a:t>dvanced</a:t>
                      </a:r>
                      <a:r>
                        <a:rPr lang="en-US" sz="1100" b="0" baseline="0" dirty="0" smtClean="0">
                          <a:latin typeface="+mn-lt"/>
                        </a:rPr>
                        <a:t> portal for c</a:t>
                      </a:r>
                      <a:r>
                        <a:rPr lang="en-US" sz="1100" b="0" dirty="0" smtClean="0">
                          <a:latin typeface="+mn-lt"/>
                        </a:rPr>
                        <a:t>ollaboration, AV)</a:t>
                      </a:r>
                      <a:endParaRPr lang="en-US" sz="1100" b="0" dirty="0" smtClean="0">
                        <a:latin typeface="+mn-lt"/>
                        <a:cs typeface="Calibri" pitchFamily="34" charset="0"/>
                      </a:endParaRPr>
                    </a:p>
                  </a:txBody>
                  <a:tcPr marL="45720" marR="18288"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latin typeface="+mn-lt"/>
                        </a:rPr>
                        <a:t>Limited</a:t>
                      </a:r>
                    </a:p>
                  </a:txBody>
                  <a:tcPr marL="0" marR="0" marT="9144" marB="9144" anchor="ctr">
                    <a:lnL w="12700" cap="flat" cmpd="sng" algn="ctr">
                      <a:solidFill>
                        <a:schemeClr val="tx1"/>
                      </a:solidFill>
                      <a:prstDash val="solid"/>
                      <a:round/>
                      <a:headEnd type="none" w="med" len="med"/>
                      <a:tailEnd type="none" w="med" len="med"/>
                    </a:lnL>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latin typeface="+mn-lt"/>
                        </a:rPr>
                        <a:t>Limited</a:t>
                      </a:r>
                    </a:p>
                  </a:txBody>
                  <a:tcPr marL="0" marR="0" marT="9144" marB="9144" anchor="ctr">
                    <a:lnR w="12700" cap="flat" cmpd="sng" algn="ctr">
                      <a:solidFill>
                        <a:schemeClr val="tx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lnR w="12700" cap="flat" cmpd="sng" algn="ctr">
                      <a:solidFill>
                        <a:schemeClr val="tx1"/>
                      </a:solidFill>
                      <a:prstDash val="solid"/>
                      <a:round/>
                      <a:headEnd type="none" w="med" len="med"/>
                      <a:tailEnd type="none" w="med" len="med"/>
                    </a:lnR>
                    <a:solidFill>
                      <a:schemeClr val="accent1"/>
                    </a:solidFill>
                  </a:tcPr>
                </a:tc>
              </a:tr>
              <a:tr h="297688">
                <a:tc>
                  <a:txBody>
                    <a:bodyPr/>
                    <a:lstStyle/>
                    <a:p>
                      <a:r>
                        <a:rPr lang="en-US" sz="1100" b="1" dirty="0" smtClean="0">
                          <a:latin typeface="+mn-lt"/>
                        </a:rPr>
                        <a:t>Lync Online </a:t>
                      </a:r>
                      <a:r>
                        <a:rPr lang="en-US" sz="1100" b="0" dirty="0" smtClean="0">
                          <a:latin typeface="+mn-lt"/>
                        </a:rPr>
                        <a:t>(</a:t>
                      </a:r>
                      <a:r>
                        <a:rPr lang="en-US" sz="1100" b="0" baseline="0" dirty="0" smtClean="0">
                          <a:latin typeface="+mn-lt"/>
                        </a:rPr>
                        <a:t>IM, virtual meetings, AV)</a:t>
                      </a:r>
                      <a:endParaRPr lang="en-US" sz="1100" b="0" dirty="0">
                        <a:latin typeface="+mn-lt"/>
                        <a:cs typeface="Calibri" pitchFamily="34" charset="0"/>
                      </a:endParaRPr>
                    </a:p>
                  </a:txBody>
                  <a:tcPr marL="45720" marR="18288"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tcPr>
                </a:tc>
                <a:tc>
                  <a:txBody>
                    <a:bodyPr/>
                    <a:lstStyle/>
                    <a:p>
                      <a:pPr algn="ctr"/>
                      <a:endParaRPr lang="en-US" sz="1100" dirty="0">
                        <a:solidFill>
                          <a:schemeClr val="tx1"/>
                        </a:solidFill>
                        <a:latin typeface="+mn-lt"/>
                      </a:endParaRPr>
                    </a:p>
                  </a:txBody>
                  <a:tcPr marL="0" marR="0" marT="9144" marB="9144" anchor="ct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lnR w="12700" cap="flat" cmpd="sng" algn="ctr">
                      <a:solidFill>
                        <a:schemeClr val="tx1"/>
                      </a:solidFill>
                      <a:prstDash val="solid"/>
                      <a:round/>
                      <a:headEnd type="none" w="med" len="med"/>
                      <a:tailEnd type="none" w="med" len="med"/>
                    </a:lnR>
                    <a:solidFill>
                      <a:schemeClr val="accent1"/>
                    </a:solidFill>
                  </a:tcPr>
                </a:tc>
              </a:tr>
              <a:tr h="297688">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b="1" dirty="0" smtClean="0">
                          <a:latin typeface="+mn-lt"/>
                        </a:rPr>
                        <a:t>Office Web Apps </a:t>
                      </a:r>
                      <a:r>
                        <a:rPr lang="en-US" sz="1100" b="0" dirty="0" smtClean="0">
                          <a:latin typeface="+mn-lt"/>
                        </a:rPr>
                        <a:t>(web productivity</a:t>
                      </a:r>
                      <a:r>
                        <a:rPr lang="en-US" sz="1100" b="0" baseline="0" dirty="0" smtClean="0">
                          <a:latin typeface="+mn-lt"/>
                        </a:rPr>
                        <a:t> apps)</a:t>
                      </a:r>
                      <a:endParaRPr lang="en-US" sz="1100" b="0" dirty="0" smtClean="0">
                        <a:latin typeface="+mn-lt"/>
                        <a:cs typeface="Calibri" pitchFamily="34" charset="0"/>
                      </a:endParaRPr>
                    </a:p>
                  </a:txBody>
                  <a:tcPr marL="45720" marR="18288"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kumimoji="0" lang="en-US" sz="1800" b="1" i="0" u="none" strike="noStrike" kern="1200" cap="none" spc="0" normalizeH="0" baseline="0" dirty="0">
                        <a:ln>
                          <a:noFill/>
                        </a:ln>
                        <a:solidFill>
                          <a:prstClr val="white"/>
                        </a:solidFill>
                        <a:effectLst>
                          <a:outerShdw blurRad="38100" dist="38100" dir="2700000" algn="tl">
                            <a:srgbClr val="000000">
                              <a:alpha val="43137"/>
                            </a:srgbClr>
                          </a:outerShdw>
                        </a:effectLst>
                        <a:uLnTx/>
                        <a:uFillTx/>
                        <a:latin typeface="+mn-lt"/>
                        <a:ea typeface="+mn-ea"/>
                        <a:cs typeface="+mn-cs"/>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solidFill>
                  </a:tcPr>
                </a:tc>
                <a:tc>
                  <a:txBody>
                    <a:bodyPr/>
                    <a:lstStyle/>
                    <a:p>
                      <a:pPr algn="ct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tcPr>
                </a:tc>
                <a:tc>
                  <a:txBody>
                    <a:bodyPr/>
                    <a:lstStyle/>
                    <a:p>
                      <a:pPr algn="ct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100" dirty="0">
                        <a:solidFill>
                          <a:schemeClr val="tx1"/>
                        </a:solidFill>
                        <a:latin typeface="+mn-lt"/>
                      </a:endParaRPr>
                    </a:p>
                  </a:txBody>
                  <a:tcPr marL="0" marR="0" marT="9144" marB="9144" anchor="ctr">
                    <a:lnR w="12700" cap="flat" cmpd="sng" algn="ctr">
                      <a:solidFill>
                        <a:schemeClr val="tx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lnR w="12700" cap="flat" cmpd="sng" algn="ctr">
                      <a:solidFill>
                        <a:schemeClr val="tx1"/>
                      </a:solidFill>
                      <a:prstDash val="solid"/>
                      <a:round/>
                      <a:headEnd type="none" w="med" len="med"/>
                      <a:tailEnd type="none" w="med" len="med"/>
                    </a:lnR>
                    <a:solidFill>
                      <a:schemeClr val="accent1"/>
                    </a:solidFill>
                  </a:tcPr>
                </a:tc>
              </a:tr>
              <a:tr h="297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latin typeface="+mn-lt"/>
                        </a:rPr>
                        <a:t>Exchange Online with voicemail &amp; archiving</a:t>
                      </a:r>
                      <a:endParaRPr kumimoji="0" lang="en-US" sz="1100" b="1" i="0" u="none" strike="noStrike" kern="1200" cap="none" spc="0" normalizeH="0" baseline="0" noProof="0" dirty="0" smtClean="0">
                        <a:ln>
                          <a:noFill/>
                        </a:ln>
                        <a:solidFill>
                          <a:prstClr val="black"/>
                        </a:solidFill>
                        <a:effectLst/>
                        <a:uLnTx/>
                        <a:uFillTx/>
                        <a:latin typeface="+mn-lt"/>
                        <a:ea typeface="+mn-ea"/>
                        <a:cs typeface="Calibri" pitchFamily="34" charset="0"/>
                      </a:endParaRPr>
                    </a:p>
                  </a:txBody>
                  <a:tcPr marL="45720" marR="18288"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tcPr>
                </a:tc>
                <a:tc>
                  <a:txBody>
                    <a:bodyPr/>
                    <a:lstStyle/>
                    <a:p>
                      <a:pPr algn="ctr"/>
                      <a:endParaRPr lang="en-US" sz="1100" dirty="0">
                        <a:solidFill>
                          <a:schemeClr val="tx1"/>
                        </a:solidFill>
                        <a:latin typeface="+mn-lt"/>
                      </a:endParaRPr>
                    </a:p>
                  </a:txBody>
                  <a:tcPr marL="0" marR="0" marT="9144" marB="9144" anchor="ct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latin typeface="+mn-lt"/>
                      </a:endParaRPr>
                    </a:p>
                  </a:txBody>
                  <a:tcPr marL="0" marR="0" marT="9144" marB="914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lnR w="12700" cap="flat" cmpd="sng" algn="ctr">
                      <a:solidFill>
                        <a:schemeClr val="tx1"/>
                      </a:solidFill>
                      <a:prstDash val="solid"/>
                      <a:round/>
                      <a:headEnd type="none" w="med" len="med"/>
                      <a:tailEnd type="none" w="med" len="med"/>
                    </a:lnR>
                    <a:solidFill>
                      <a:schemeClr val="accent1"/>
                    </a:solidFill>
                  </a:tcPr>
                </a:tc>
              </a:tr>
              <a:tr h="297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Calibri" pitchFamily="34" charset="0"/>
                        </a:rPr>
                        <a:t>SharePoint Online with Excel, Access, Visio, InfoPath svcs.</a:t>
                      </a:r>
                    </a:p>
                  </a:txBody>
                  <a:tcPr marL="45720" marR="18288"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tcPr>
                </a:tc>
                <a:tc>
                  <a:txBody>
                    <a:bodyPr/>
                    <a:lstStyle/>
                    <a:p>
                      <a:pPr algn="ctr"/>
                      <a:endParaRPr lang="en-US" sz="1100" dirty="0">
                        <a:solidFill>
                          <a:schemeClr val="tx1"/>
                        </a:solidFill>
                        <a:latin typeface="+mn-lt"/>
                      </a:endParaRPr>
                    </a:p>
                  </a:txBody>
                  <a:tcPr marL="0" marR="0" marT="9144" marB="9144" anchor="ct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latin typeface="+mn-lt"/>
                      </a:endParaRPr>
                    </a:p>
                  </a:txBody>
                  <a:tcPr marL="0" marR="0" marT="9144" marB="914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lnR w="12700" cap="flat" cmpd="sng" algn="ctr">
                      <a:solidFill>
                        <a:schemeClr val="tx1"/>
                      </a:solidFill>
                      <a:prstDash val="solid"/>
                      <a:round/>
                      <a:headEnd type="none" w="med" len="med"/>
                      <a:tailEnd type="none" w="med" len="med"/>
                    </a:lnR>
                    <a:solidFill>
                      <a:schemeClr val="accent1"/>
                    </a:solidFill>
                  </a:tcPr>
                </a:tc>
              </a:tr>
              <a:tr h="297688">
                <a:tc>
                  <a:txBody>
                    <a:bodyPr/>
                    <a:lstStyle/>
                    <a:p>
                      <a:r>
                        <a:rPr lang="en-US" sz="1100" b="1" dirty="0" smtClean="0">
                          <a:latin typeface="+mn-lt"/>
                        </a:rPr>
                        <a:t>Office Pro</a:t>
                      </a:r>
                      <a:r>
                        <a:rPr lang="en-US" sz="1100" b="1" baseline="0" dirty="0" smtClean="0">
                          <a:latin typeface="+mn-lt"/>
                        </a:rPr>
                        <a:t> Plus</a:t>
                      </a:r>
                      <a:r>
                        <a:rPr kumimoji="0" lang="en-US" sz="1100" b="1" u="none" strike="noStrike" kern="1200" cap="none" spc="0" normalizeH="0" baseline="0" noProof="0" dirty="0" smtClean="0">
                          <a:ln>
                            <a:noFill/>
                          </a:ln>
                          <a:effectLst/>
                          <a:uLnTx/>
                          <a:uFillTx/>
                          <a:latin typeface="+mn-lt"/>
                        </a:rPr>
                        <a:t> </a:t>
                      </a:r>
                      <a:r>
                        <a:rPr kumimoji="0" lang="en-US" sz="1100" b="0" u="none" strike="noStrike" kern="1200" cap="none" spc="0" normalizeH="0" baseline="0" noProof="0" dirty="0" smtClean="0">
                          <a:ln>
                            <a:noFill/>
                          </a:ln>
                          <a:effectLst/>
                          <a:uLnTx/>
                          <a:uFillTx/>
                          <a:latin typeface="+mn-lt"/>
                        </a:rPr>
                        <a:t>(client productivity apps)</a:t>
                      </a:r>
                      <a:endParaRPr lang="en-US" sz="1100" b="0" dirty="0">
                        <a:latin typeface="+mn-lt"/>
                        <a:cs typeface="Calibri" pitchFamily="34" charset="0"/>
                      </a:endParaRPr>
                    </a:p>
                  </a:txBody>
                  <a:tcPr marL="45720" marR="18288"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sz="16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tcPr>
                </a:tc>
                <a:tc>
                  <a:txBody>
                    <a:bodyPr/>
                    <a:lstStyle/>
                    <a:p>
                      <a:pPr algn="ctr"/>
                      <a:endParaRPr lang="en-US" sz="1600" kern="1200" dirty="0">
                        <a:solidFill>
                          <a:schemeClr val="tx1"/>
                        </a:solidFill>
                        <a:latin typeface="+mn-lt"/>
                        <a:ea typeface="+mn-ea"/>
                        <a:cs typeface="+mn-cs"/>
                      </a:endParaRPr>
                    </a:p>
                  </a:txBody>
                  <a:tcPr marL="0" marR="0" marT="9144" marB="9144" anchor="ct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latin typeface="+mn-lt"/>
                      </a:endParaRPr>
                    </a:p>
                  </a:txBody>
                  <a:tcPr marL="0" marR="0" marT="9144" marB="914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lang="en-US" sz="1600" dirty="0" smtClean="0">
                        <a:solidFill>
                          <a:schemeClr val="tx1"/>
                        </a:solidFill>
                        <a:latin typeface="+mn-lt"/>
                      </a:endParaRPr>
                    </a:p>
                  </a:txBody>
                  <a:tcPr marL="0" marR="0" marT="9144" marB="9144" anchor="ctr">
                    <a:lnR w="12700" cap="flat" cmpd="sng" algn="ctr">
                      <a:solidFill>
                        <a:schemeClr val="tx1"/>
                      </a:solidFill>
                      <a:prstDash val="solid"/>
                      <a:round/>
                      <a:headEnd type="none" w="med" len="med"/>
                      <a:tailEnd type="none" w="med" len="med"/>
                    </a:lnR>
                    <a:solidFill>
                      <a:schemeClr val="accent1"/>
                    </a:solidFill>
                  </a:tcPr>
                </a:tc>
              </a:tr>
              <a:tr h="297688">
                <a:tc>
                  <a:txBody>
                    <a:bodyPr/>
                    <a:lstStyle/>
                    <a:p>
                      <a:r>
                        <a:rPr lang="en-US" sz="1100" b="1" kern="1200" dirty="0" smtClean="0">
                          <a:solidFill>
                            <a:schemeClr val="tx1"/>
                          </a:solidFill>
                          <a:effectLst/>
                          <a:latin typeface="+mn-lt"/>
                          <a:ea typeface="+mn-ea"/>
                          <a:cs typeface="+mn-cs"/>
                        </a:rPr>
                        <a:t>Additional</a:t>
                      </a:r>
                      <a:r>
                        <a:rPr lang="en-US" sz="1100" b="1" kern="1200" baseline="0" dirty="0" smtClean="0">
                          <a:solidFill>
                            <a:schemeClr val="tx1"/>
                          </a:solidFill>
                          <a:effectLst/>
                          <a:latin typeface="+mn-lt"/>
                          <a:ea typeface="+mn-ea"/>
                          <a:cs typeface="+mn-cs"/>
                        </a:rPr>
                        <a:t> On Premise CALs </a:t>
                      </a:r>
                      <a:endParaRPr lang="en-US" sz="1100" b="0" dirty="0">
                        <a:latin typeface="+mn-lt"/>
                        <a:cs typeface="Calibri" pitchFamily="34" charset="0"/>
                      </a:endParaRPr>
                    </a:p>
                  </a:txBody>
                  <a:tcPr marL="45720" marR="18288"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endParaRPr lang="en-US" sz="11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US" sz="11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endParaRPr lang="en-US" sz="11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sz="1100" dirty="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solidFill>
                          <a:schemeClr val="tx1"/>
                        </a:solidFill>
                        <a:latin typeface="+mn-lt"/>
                      </a:endParaRPr>
                    </a:p>
                  </a:txBody>
                  <a:tcPr marL="0" marR="0" marT="9144" marB="9144"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latin typeface="+mn-lt"/>
                      </a:endParaRPr>
                    </a:p>
                  </a:txBody>
                  <a:tcPr marL="0" marR="0" marT="9144" marB="9144"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latin typeface="+mn-lt"/>
                      </a:endParaRPr>
                    </a:p>
                  </a:txBody>
                  <a:tcPr marL="0" marR="0" marT="9144" marB="9144" anchor="ct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latin typeface="+mn-lt"/>
                      </a:endParaRPr>
                    </a:p>
                  </a:txBody>
                  <a:tcPr marL="0" marR="0" marT="9144" marB="9144" anchor="ct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a:t>
                      </a:r>
                      <a:endParaRPr kumimoji="0" lang="en-US" sz="1800" b="1" i="0" u="none" strike="noStrike" kern="1200" cap="none" spc="0" normalizeH="0" baseline="0" dirty="0">
                        <a:ln>
                          <a:noFill/>
                        </a:ln>
                        <a:solidFill>
                          <a:prstClr val="white"/>
                        </a:solidFill>
                        <a:effectLst>
                          <a:outerShdw blurRad="38100" dist="38100" dir="2700000" algn="tl">
                            <a:srgbClr val="000000">
                              <a:alpha val="43137"/>
                            </a:srgbClr>
                          </a:outerShdw>
                        </a:effectLst>
                        <a:uLnTx/>
                        <a:uFillTx/>
                        <a:latin typeface="+mn-lt"/>
                        <a:ea typeface="+mn-ea"/>
                        <a:cs typeface="+mn-cs"/>
                      </a:endParaRPr>
                    </a:p>
                  </a:txBody>
                  <a:tcPr marL="0" marR="0" marT="9144" marB="9144"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r>
            </a:tbl>
          </a:graphicData>
        </a:graphic>
      </p:graphicFrame>
      <p:sp>
        <p:nvSpPr>
          <p:cNvPr id="2" name="Title 1"/>
          <p:cNvSpPr>
            <a:spLocks noGrp="1"/>
          </p:cNvSpPr>
          <p:nvPr>
            <p:ph type="title"/>
          </p:nvPr>
        </p:nvSpPr>
        <p:spPr/>
        <p:txBody>
          <a:bodyPr/>
          <a:lstStyle/>
          <a:p>
            <a:r>
              <a:rPr lang="en-US" dirty="0" smtClean="0"/>
              <a:t>Office 365 SKU Line-Up</a:t>
            </a:r>
            <a:endParaRPr lang="en-US" dirty="0"/>
          </a:p>
        </p:txBody>
      </p:sp>
    </p:spTree>
    <p:extLst>
      <p:ext uri="{BB962C8B-B14F-4D97-AF65-F5344CB8AC3E}">
        <p14:creationId xmlns:p14="http://schemas.microsoft.com/office/powerpoint/2010/main" val="2844633025"/>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88" y="436417"/>
            <a:ext cx="8550915" cy="346249"/>
          </a:xfrm>
        </p:spPr>
        <p:txBody>
          <a:bodyPr/>
          <a:lstStyle/>
          <a:p>
            <a:r>
              <a:rPr lang="en-US" sz="2500" dirty="0"/>
              <a:t>For Information Workers – Standalone Plans – </a:t>
            </a:r>
            <a:r>
              <a:rPr lang="en-US" sz="2500" dirty="0" smtClean="0"/>
              <a:t>Portal Pricing</a:t>
            </a:r>
            <a:endParaRPr lang="en-US" sz="2500" dirty="0"/>
          </a:p>
        </p:txBody>
      </p:sp>
      <p:sp>
        <p:nvSpPr>
          <p:cNvPr id="3" name="Content Placeholder 2"/>
          <p:cNvSpPr>
            <a:spLocks noGrp="1"/>
          </p:cNvSpPr>
          <p:nvPr>
            <p:ph idx="1"/>
          </p:nvPr>
        </p:nvSpPr>
        <p:spPr>
          <a:xfrm>
            <a:off x="481013" y="994464"/>
            <a:ext cx="8386690" cy="464743"/>
          </a:xfrm>
        </p:spPr>
        <p:txBody>
          <a:bodyPr>
            <a:normAutofit/>
          </a:bodyPr>
          <a:lstStyle/>
          <a:p>
            <a:pPr>
              <a:spcBef>
                <a:spcPts val="300"/>
              </a:spcBef>
              <a:spcAft>
                <a:spcPts val="300"/>
              </a:spcAft>
            </a:pPr>
            <a:r>
              <a:rPr lang="en-US" sz="1400" dirty="0"/>
              <a:t>Plan 2 includes all features included in Plan 1;  offers are inclusive and not additive</a:t>
            </a:r>
          </a:p>
          <a:p>
            <a:pPr>
              <a:spcBef>
                <a:spcPts val="300"/>
              </a:spcBef>
              <a:spcAft>
                <a:spcPts val="300"/>
              </a:spcAft>
            </a:pPr>
            <a:r>
              <a:rPr lang="en-US" sz="1400" dirty="0"/>
              <a:t>Office Web App Plans include SharePoint Online</a:t>
            </a:r>
          </a:p>
        </p:txBody>
      </p:sp>
      <p:sp>
        <p:nvSpPr>
          <p:cNvPr id="5" name="Slide Number Placeholder 4"/>
          <p:cNvSpPr>
            <a:spLocks noGrp="1"/>
          </p:cNvSpPr>
          <p:nvPr>
            <p:ph type="sldNum" sz="quarter" idx="4294967295"/>
          </p:nvPr>
        </p:nvSpPr>
        <p:spPr>
          <a:xfrm>
            <a:off x="0" y="6267451"/>
            <a:ext cx="425450" cy="365125"/>
          </a:xfrm>
          <a:prstGeom prst="rect">
            <a:avLst/>
          </a:prstGeom>
        </p:spPr>
        <p:txBody>
          <a:bodyPr lIns="91435" tIns="45718" rIns="91435" bIns="45718"/>
          <a:lstStyle/>
          <a:p>
            <a:fld id="{B60359E2-F1E6-40F3-81C3-5A646FA87138}" type="slidenum">
              <a:rPr lang="en-US">
                <a:solidFill>
                  <a:prstClr val="black"/>
                </a:solidFill>
              </a:rPr>
              <a:pPr/>
              <a:t>34</a:t>
            </a:fld>
            <a:endParaRPr lang="en-US" dirty="0">
              <a:solidFill>
                <a:prstClr val="black"/>
              </a:solidFill>
            </a:endParaRPr>
          </a:p>
        </p:txBody>
      </p:sp>
      <p:sp>
        <p:nvSpPr>
          <p:cNvPr id="13" name="Rectangle 12"/>
          <p:cNvSpPr/>
          <p:nvPr/>
        </p:nvSpPr>
        <p:spPr bwMode="auto">
          <a:xfrm>
            <a:off x="458788" y="1779448"/>
            <a:ext cx="2103120" cy="4480560"/>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lIns="91435" tIns="502895" rIns="91435" bIns="45718" rtlCol="0" anchor="t" anchorCtr="0"/>
          <a:lstStyle/>
          <a:p>
            <a:pPr marL="171441" indent="-171441">
              <a:spcBef>
                <a:spcPts val="400"/>
              </a:spcBef>
              <a:spcAft>
                <a:spcPts val="400"/>
              </a:spcAft>
              <a:buClr>
                <a:srgbClr val="1F497D"/>
              </a:buClr>
              <a:buSzPct val="100000"/>
              <a:buFont typeface="Arial" pitchFamily="34" charset="0"/>
              <a:buChar char="•"/>
              <a:defRPr/>
            </a:pPr>
            <a:endParaRPr lang="en-US" sz="1400" dirty="0">
              <a:solidFill>
                <a:prstClr val="black">
                  <a:lumMod val="85000"/>
                  <a:lumOff val="15000"/>
                  <a:alpha val="99000"/>
                </a:prstClr>
              </a:solidFill>
            </a:endParaRPr>
          </a:p>
        </p:txBody>
      </p:sp>
      <p:sp>
        <p:nvSpPr>
          <p:cNvPr id="14" name="Rectangle 13"/>
          <p:cNvSpPr/>
          <p:nvPr/>
        </p:nvSpPr>
        <p:spPr>
          <a:xfrm>
            <a:off x="458788" y="1779448"/>
            <a:ext cx="2103120" cy="320040"/>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lIns="91435" tIns="45718" rIns="91435" bIns="45718" rtlCol="0" anchor="ctr" anchorCtr="0">
            <a:noAutofit/>
          </a:bodyPr>
          <a:lstStyle/>
          <a:p>
            <a:pPr algn="ctr">
              <a:lnSpc>
                <a:spcPct val="90000"/>
              </a:lnSpc>
            </a:pPr>
            <a:r>
              <a:rPr lang="en-US" sz="1600" b="1" kern="0" dirty="0">
                <a:solidFill>
                  <a:prstClr val="white">
                    <a:alpha val="99000"/>
                  </a:prstClr>
                </a:solidFill>
                <a:effectLst>
                  <a:outerShdw blurRad="38100" dist="38100" dir="2700000" algn="tl">
                    <a:srgbClr val="000000">
                      <a:alpha val="43137"/>
                    </a:srgbClr>
                  </a:outerShdw>
                </a:effectLst>
              </a:rPr>
              <a:t>Workload</a:t>
            </a:r>
          </a:p>
        </p:txBody>
      </p:sp>
      <p:sp>
        <p:nvSpPr>
          <p:cNvPr id="15" name="Rectangle 14"/>
          <p:cNvSpPr/>
          <p:nvPr/>
        </p:nvSpPr>
        <p:spPr bwMode="auto">
          <a:xfrm>
            <a:off x="2699068" y="1779448"/>
            <a:ext cx="2286000" cy="448056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lIns="91435" tIns="502895" rIns="91435" bIns="45718" rtlCol="0" anchor="t" anchorCtr="0"/>
          <a:lstStyle/>
          <a:p>
            <a:pPr marL="171441" indent="-171441">
              <a:spcBef>
                <a:spcPts val="400"/>
              </a:spcBef>
              <a:spcAft>
                <a:spcPts val="400"/>
              </a:spcAft>
              <a:buClr>
                <a:srgbClr val="1F497D"/>
              </a:buClr>
              <a:buSzPct val="100000"/>
              <a:buFont typeface="Arial" pitchFamily="34" charset="0"/>
              <a:buChar char="•"/>
              <a:defRPr/>
            </a:pPr>
            <a:endParaRPr lang="en-US" sz="1400" dirty="0">
              <a:solidFill>
                <a:prstClr val="black">
                  <a:lumMod val="85000"/>
                  <a:lumOff val="15000"/>
                  <a:alpha val="99000"/>
                </a:prstClr>
              </a:solidFill>
            </a:endParaRPr>
          </a:p>
        </p:txBody>
      </p:sp>
      <p:sp>
        <p:nvSpPr>
          <p:cNvPr id="16" name="Rectangle 15"/>
          <p:cNvSpPr/>
          <p:nvPr/>
        </p:nvSpPr>
        <p:spPr>
          <a:xfrm>
            <a:off x="2699068" y="1779448"/>
            <a:ext cx="2286000" cy="320040"/>
          </a:xfrm>
          <a:prstGeom prst="rect">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lIns="91435" tIns="45718" rIns="91435" bIns="45718" rtlCol="0" anchor="ctr" anchorCtr="0">
            <a:noAutofit/>
          </a:bodyPr>
          <a:lstStyle/>
          <a:p>
            <a:pPr algn="ctr">
              <a:lnSpc>
                <a:spcPct val="90000"/>
              </a:lnSpc>
            </a:pPr>
            <a:r>
              <a:rPr lang="en-US" sz="1600" b="1" kern="0" dirty="0">
                <a:solidFill>
                  <a:prstClr val="white">
                    <a:alpha val="99000"/>
                  </a:prstClr>
                </a:solidFill>
                <a:effectLst>
                  <a:outerShdw blurRad="38100" dist="38100" dir="2700000" algn="tl">
                    <a:srgbClr val="000000">
                      <a:alpha val="43137"/>
                    </a:srgbClr>
                  </a:outerShdw>
                </a:effectLst>
              </a:rPr>
              <a:t>Standalone Plans</a:t>
            </a:r>
          </a:p>
        </p:txBody>
      </p:sp>
      <p:sp>
        <p:nvSpPr>
          <p:cNvPr id="17" name="Rectangle 16"/>
          <p:cNvSpPr/>
          <p:nvPr/>
        </p:nvSpPr>
        <p:spPr bwMode="auto">
          <a:xfrm>
            <a:off x="5113930" y="1779448"/>
            <a:ext cx="3655060" cy="448056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lIns="91435" tIns="502895" rIns="91435" bIns="45718" rtlCol="0" anchor="t" anchorCtr="0"/>
          <a:lstStyle/>
          <a:p>
            <a:pPr marL="171441" indent="-171441">
              <a:spcBef>
                <a:spcPts val="400"/>
              </a:spcBef>
              <a:spcAft>
                <a:spcPts val="400"/>
              </a:spcAft>
              <a:buClr>
                <a:srgbClr val="1F497D"/>
              </a:buClr>
              <a:buSzPct val="100000"/>
              <a:buFont typeface="Arial" pitchFamily="34" charset="0"/>
              <a:buChar char="•"/>
            </a:pPr>
            <a:endParaRPr lang="en-US" sz="1400" dirty="0">
              <a:solidFill>
                <a:prstClr val="black">
                  <a:lumMod val="85000"/>
                  <a:lumOff val="15000"/>
                  <a:alpha val="99000"/>
                </a:prstClr>
              </a:solidFill>
            </a:endParaRPr>
          </a:p>
        </p:txBody>
      </p:sp>
      <p:sp>
        <p:nvSpPr>
          <p:cNvPr id="18" name="Rectangle 17"/>
          <p:cNvSpPr/>
          <p:nvPr/>
        </p:nvSpPr>
        <p:spPr>
          <a:xfrm>
            <a:off x="5113930" y="1779448"/>
            <a:ext cx="3566160" cy="320040"/>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lIns="91435" tIns="45718" rIns="91435" bIns="45718" rtlCol="0" anchor="ctr" anchorCtr="0">
            <a:noAutofit/>
          </a:bodyPr>
          <a:lstStyle/>
          <a:p>
            <a:pPr algn="ctr">
              <a:lnSpc>
                <a:spcPct val="90000"/>
              </a:lnSpc>
            </a:pPr>
            <a:r>
              <a:rPr lang="en-US" sz="1600" b="1" kern="0" dirty="0">
                <a:solidFill>
                  <a:prstClr val="white">
                    <a:alpha val="99000"/>
                  </a:prstClr>
                </a:solidFill>
                <a:effectLst>
                  <a:outerShdw blurRad="38100" dist="38100" dir="2700000" algn="tl">
                    <a:srgbClr val="000000">
                      <a:alpha val="43137"/>
                    </a:srgbClr>
                  </a:outerShdw>
                </a:effectLst>
              </a:rPr>
              <a:t>Key Features</a:t>
            </a:r>
          </a:p>
        </p:txBody>
      </p:sp>
      <p:sp>
        <p:nvSpPr>
          <p:cNvPr id="19" name="Rounded Rectangle 18"/>
          <p:cNvSpPr/>
          <p:nvPr/>
        </p:nvSpPr>
        <p:spPr bwMode="auto">
          <a:xfrm>
            <a:off x="550228" y="2173336"/>
            <a:ext cx="1920240" cy="822960"/>
          </a:xfrm>
          <a:prstGeom prst="roundRect">
            <a:avLst>
              <a:gd name="adj" fmla="val 692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no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0" tIns="0" rIns="0" bIns="0" rtlCol="0" anchor="ctr"/>
          <a:lstStyle/>
          <a:p>
            <a:pPr marL="0" lvl="1" algn="ctr"/>
            <a:endParaRPr lang="en-US" sz="1600" b="1" dirty="0">
              <a:solidFill>
                <a:srgbClr val="1F497D">
                  <a:lumMod val="50000"/>
                  <a:alpha val="99000"/>
                </a:srgbClr>
              </a:solidFill>
            </a:endParaRPr>
          </a:p>
        </p:txBody>
      </p:sp>
      <p:sp>
        <p:nvSpPr>
          <p:cNvPr id="20" name="Rounded Rectangle 19"/>
          <p:cNvSpPr/>
          <p:nvPr/>
        </p:nvSpPr>
        <p:spPr bwMode="auto">
          <a:xfrm>
            <a:off x="550228" y="3087898"/>
            <a:ext cx="1920240" cy="822960"/>
          </a:xfrm>
          <a:prstGeom prst="roundRect">
            <a:avLst>
              <a:gd name="adj" fmla="val 692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no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0" tIns="0" rIns="0" bIns="0" rtlCol="0" anchor="ctr"/>
          <a:lstStyle/>
          <a:p>
            <a:pPr marL="0" lvl="1" algn="ctr"/>
            <a:endParaRPr lang="en-US" sz="1600" b="1" dirty="0">
              <a:solidFill>
                <a:srgbClr val="1F497D">
                  <a:lumMod val="50000"/>
                  <a:alpha val="99000"/>
                </a:srgbClr>
              </a:solidFill>
            </a:endParaRPr>
          </a:p>
        </p:txBody>
      </p:sp>
      <p:sp>
        <p:nvSpPr>
          <p:cNvPr id="21" name="Rounded Rectangle 20"/>
          <p:cNvSpPr/>
          <p:nvPr/>
        </p:nvSpPr>
        <p:spPr bwMode="auto">
          <a:xfrm>
            <a:off x="550228" y="4002460"/>
            <a:ext cx="1920240" cy="822960"/>
          </a:xfrm>
          <a:prstGeom prst="roundRect">
            <a:avLst>
              <a:gd name="adj" fmla="val 692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no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0" tIns="0" rIns="0" bIns="0" rtlCol="0" anchor="ctr"/>
          <a:lstStyle/>
          <a:p>
            <a:pPr marL="0" lvl="1" algn="ctr"/>
            <a:endParaRPr lang="en-US" sz="1600" b="1" dirty="0">
              <a:solidFill>
                <a:srgbClr val="1F497D">
                  <a:lumMod val="50000"/>
                  <a:alpha val="99000"/>
                </a:srgbClr>
              </a:solidFill>
            </a:endParaRPr>
          </a:p>
        </p:txBody>
      </p:sp>
      <p:sp>
        <p:nvSpPr>
          <p:cNvPr id="22" name="Rounded Rectangle 21"/>
          <p:cNvSpPr/>
          <p:nvPr/>
        </p:nvSpPr>
        <p:spPr bwMode="auto">
          <a:xfrm>
            <a:off x="550228" y="4917023"/>
            <a:ext cx="1920240" cy="1280323"/>
          </a:xfrm>
          <a:prstGeom prst="roundRect">
            <a:avLst>
              <a:gd name="adj" fmla="val 692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no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0" tIns="0" rIns="0" bIns="0" rtlCol="0" anchor="ctr"/>
          <a:lstStyle/>
          <a:p>
            <a:pPr marL="0" lvl="1" algn="ctr"/>
            <a:endParaRPr lang="en-US" sz="1600" b="1" dirty="0">
              <a:solidFill>
                <a:srgbClr val="1F497D">
                  <a:lumMod val="50000"/>
                  <a:alpha val="99000"/>
                </a:srgbClr>
              </a:solidFill>
            </a:endParaRPr>
          </a:p>
        </p:txBody>
      </p:sp>
      <p:sp>
        <p:nvSpPr>
          <p:cNvPr id="23" name="Freeform 6"/>
          <p:cNvSpPr>
            <a:spLocks/>
          </p:cNvSpPr>
          <p:nvPr/>
        </p:nvSpPr>
        <p:spPr bwMode="auto">
          <a:xfrm>
            <a:off x="2790508" y="2173336"/>
            <a:ext cx="2103120" cy="365760"/>
          </a:xfrm>
          <a:prstGeom prst="roundRect">
            <a:avLst>
              <a:gd name="adj" fmla="val 15521"/>
            </a:avLst>
          </a:prstGeom>
          <a:solidFill>
            <a:srgbClr val="E6E6E6"/>
          </a:solidFill>
          <a:ln w="25400" cap="flat" cmpd="sng" algn="ctr">
            <a:noFill/>
            <a:prstDash val="solid"/>
          </a:ln>
          <a:effectLst>
            <a:innerShdw blurRad="342900">
              <a:prstClr val="black">
                <a:alpha val="56000"/>
              </a:prstClr>
            </a:innerShdw>
          </a:effectLst>
        </p:spPr>
        <p:txBody>
          <a:bodyPr lIns="0" tIns="0" rIns="0" bIns="0" rtlCol="0" anchor="ctr"/>
          <a:lstStyle/>
          <a:p>
            <a:pPr algn="ctr" fontAlgn="base">
              <a:spcBef>
                <a:spcPct val="0"/>
              </a:spcBef>
              <a:spcAft>
                <a:spcPct val="0"/>
              </a:spcAft>
            </a:pPr>
            <a:r>
              <a:rPr lang="en-US" sz="1100" b="1" dirty="0">
                <a:solidFill>
                  <a:prstClr val="black">
                    <a:alpha val="99000"/>
                  </a:prstClr>
                </a:solidFill>
              </a:rPr>
              <a:t>Exchange Online (Plan 1)</a:t>
            </a:r>
          </a:p>
          <a:p>
            <a:pPr algn="ctr" fontAlgn="base">
              <a:spcBef>
                <a:spcPct val="0"/>
              </a:spcBef>
              <a:spcAft>
                <a:spcPct val="0"/>
              </a:spcAft>
            </a:pPr>
            <a:r>
              <a:rPr lang="en-US" sz="1100" b="1" dirty="0" smtClean="0">
                <a:solidFill>
                  <a:prstClr val="black">
                    <a:alpha val="99000"/>
                  </a:prstClr>
                </a:solidFill>
              </a:rPr>
              <a:t>$4.55/month</a:t>
            </a:r>
            <a:endParaRPr lang="en-US" sz="1100" b="1" dirty="0">
              <a:solidFill>
                <a:prstClr val="black">
                  <a:alpha val="99000"/>
                </a:prstClr>
              </a:solidFill>
            </a:endParaRPr>
          </a:p>
        </p:txBody>
      </p:sp>
      <p:sp>
        <p:nvSpPr>
          <p:cNvPr id="24" name="TextBox 23"/>
          <p:cNvSpPr txBox="1"/>
          <p:nvPr/>
        </p:nvSpPr>
        <p:spPr>
          <a:xfrm>
            <a:off x="5202830" y="2225411"/>
            <a:ext cx="3566160" cy="338554"/>
          </a:xfrm>
          <a:prstGeom prst="rect">
            <a:avLst/>
          </a:prstGeom>
          <a:noFill/>
        </p:spPr>
        <p:txBody>
          <a:bodyPr wrap="square" lIns="45718" tIns="0" rIns="45718" bIns="0" rtlCol="0">
            <a:spAutoFit/>
          </a:bodyPr>
          <a:lstStyle/>
          <a:p>
            <a:r>
              <a:rPr lang="en-US" sz="1100" dirty="0">
                <a:ln>
                  <a:solidFill>
                    <a:prstClr val="white">
                      <a:alpha val="0"/>
                    </a:prstClr>
                  </a:solidFill>
                </a:ln>
                <a:solidFill>
                  <a:prstClr val="black"/>
                </a:solidFill>
                <a:cs typeface="Calibri" pitchFamily="34" charset="0"/>
              </a:rPr>
              <a:t>Email, Calendar, Contacts, Personal Archive, e-Discovery, AV/AS</a:t>
            </a:r>
          </a:p>
        </p:txBody>
      </p:sp>
      <p:sp>
        <p:nvSpPr>
          <p:cNvPr id="25" name="TextBox 24"/>
          <p:cNvSpPr txBox="1"/>
          <p:nvPr/>
        </p:nvSpPr>
        <p:spPr>
          <a:xfrm>
            <a:off x="5202830" y="2682693"/>
            <a:ext cx="3566160" cy="169277"/>
          </a:xfrm>
          <a:prstGeom prst="rect">
            <a:avLst/>
          </a:prstGeom>
          <a:noFill/>
        </p:spPr>
        <p:txBody>
          <a:bodyPr wrap="square" lIns="45718" tIns="0" rIns="45718" bIns="0" rtlCol="0">
            <a:spAutoFit/>
          </a:bodyPr>
          <a:lstStyle/>
          <a:p>
            <a:r>
              <a:rPr lang="en-US" sz="1100" dirty="0">
                <a:ln>
                  <a:solidFill>
                    <a:prstClr val="white">
                      <a:alpha val="0"/>
                    </a:prstClr>
                  </a:solidFill>
                </a:ln>
                <a:solidFill>
                  <a:prstClr val="black"/>
                </a:solidFill>
                <a:cs typeface="Calibri" pitchFamily="34" charset="0"/>
              </a:rPr>
              <a:t>Voicemail &amp; advanced archive capabilities</a:t>
            </a:r>
          </a:p>
        </p:txBody>
      </p:sp>
      <p:sp>
        <p:nvSpPr>
          <p:cNvPr id="26" name="TextBox 25"/>
          <p:cNvSpPr txBox="1"/>
          <p:nvPr/>
        </p:nvSpPr>
        <p:spPr>
          <a:xfrm>
            <a:off x="5202830" y="3139974"/>
            <a:ext cx="3566160" cy="169277"/>
          </a:xfrm>
          <a:prstGeom prst="rect">
            <a:avLst/>
          </a:prstGeom>
          <a:noFill/>
        </p:spPr>
        <p:txBody>
          <a:bodyPr wrap="square" lIns="45718" tIns="0" rIns="45718" bIns="0" rtlCol="0">
            <a:spAutoFit/>
          </a:bodyPr>
          <a:lstStyle/>
          <a:p>
            <a:r>
              <a:rPr lang="en-US" sz="1100" dirty="0">
                <a:ln>
                  <a:solidFill>
                    <a:prstClr val="white">
                      <a:alpha val="0"/>
                    </a:prstClr>
                  </a:solidFill>
                </a:ln>
                <a:solidFill>
                  <a:prstClr val="black"/>
                </a:solidFill>
                <a:cs typeface="Calibri" pitchFamily="34" charset="0"/>
              </a:rPr>
              <a:t>Collaboration with Sites, AV</a:t>
            </a:r>
          </a:p>
        </p:txBody>
      </p:sp>
      <p:sp>
        <p:nvSpPr>
          <p:cNvPr id="27" name="TextBox 26"/>
          <p:cNvSpPr txBox="1"/>
          <p:nvPr/>
        </p:nvSpPr>
        <p:spPr>
          <a:xfrm>
            <a:off x="5202830" y="3643422"/>
            <a:ext cx="3566160" cy="169277"/>
          </a:xfrm>
          <a:prstGeom prst="rect">
            <a:avLst/>
          </a:prstGeom>
          <a:noFill/>
        </p:spPr>
        <p:txBody>
          <a:bodyPr wrap="square" lIns="45718" tIns="0" rIns="45718" bIns="0" rtlCol="0">
            <a:spAutoFit/>
          </a:bodyPr>
          <a:lstStyle/>
          <a:p>
            <a:r>
              <a:rPr lang="en-US" sz="1100" dirty="0">
                <a:ln>
                  <a:solidFill>
                    <a:prstClr val="white">
                      <a:alpha val="0"/>
                    </a:prstClr>
                  </a:solidFill>
                </a:ln>
                <a:solidFill>
                  <a:prstClr val="black"/>
                </a:solidFill>
                <a:cs typeface="Calibri" pitchFamily="34" charset="0"/>
              </a:rPr>
              <a:t>Forms, data visualization, Access/Excel/Visio services</a:t>
            </a:r>
          </a:p>
        </p:txBody>
      </p:sp>
      <p:sp>
        <p:nvSpPr>
          <p:cNvPr id="28" name="TextBox 27"/>
          <p:cNvSpPr txBox="1"/>
          <p:nvPr/>
        </p:nvSpPr>
        <p:spPr>
          <a:xfrm>
            <a:off x="5202830" y="4100703"/>
            <a:ext cx="3566160" cy="169277"/>
          </a:xfrm>
          <a:prstGeom prst="rect">
            <a:avLst/>
          </a:prstGeom>
          <a:noFill/>
        </p:spPr>
        <p:txBody>
          <a:bodyPr wrap="square" lIns="45718" tIns="0" rIns="45718" bIns="0" rtlCol="0">
            <a:spAutoFit/>
          </a:bodyPr>
          <a:lstStyle/>
          <a:p>
            <a:r>
              <a:rPr lang="en-US" sz="1100" dirty="0">
                <a:ln>
                  <a:solidFill>
                    <a:prstClr val="white">
                      <a:alpha val="0"/>
                    </a:prstClr>
                  </a:solidFill>
                </a:ln>
                <a:solidFill>
                  <a:prstClr val="black"/>
                </a:solidFill>
                <a:cs typeface="Calibri" pitchFamily="34" charset="0"/>
              </a:rPr>
              <a:t>Instant Messaging &amp; Presence, AV</a:t>
            </a:r>
          </a:p>
        </p:txBody>
      </p:sp>
      <p:sp>
        <p:nvSpPr>
          <p:cNvPr id="29" name="TextBox 28"/>
          <p:cNvSpPr txBox="1"/>
          <p:nvPr/>
        </p:nvSpPr>
        <p:spPr>
          <a:xfrm>
            <a:off x="5202830" y="4557984"/>
            <a:ext cx="3566160" cy="169277"/>
          </a:xfrm>
          <a:prstGeom prst="rect">
            <a:avLst/>
          </a:prstGeom>
          <a:noFill/>
        </p:spPr>
        <p:txBody>
          <a:bodyPr wrap="square" lIns="45718" tIns="0" rIns="45718" bIns="0" rtlCol="0">
            <a:spAutoFit/>
          </a:bodyPr>
          <a:lstStyle/>
          <a:p>
            <a:r>
              <a:rPr lang="en-US" sz="1100" dirty="0">
                <a:ln>
                  <a:solidFill>
                    <a:prstClr val="white">
                      <a:alpha val="0"/>
                    </a:prstClr>
                  </a:solidFill>
                </a:ln>
                <a:solidFill>
                  <a:prstClr val="black"/>
                </a:solidFill>
                <a:cs typeface="Calibri" pitchFamily="34" charset="0"/>
              </a:rPr>
              <a:t>Virtual Meetings</a:t>
            </a:r>
          </a:p>
        </p:txBody>
      </p:sp>
      <p:sp>
        <p:nvSpPr>
          <p:cNvPr id="30" name="TextBox 29"/>
          <p:cNvSpPr txBox="1"/>
          <p:nvPr/>
        </p:nvSpPr>
        <p:spPr>
          <a:xfrm>
            <a:off x="5202829" y="4969098"/>
            <a:ext cx="3790699" cy="276999"/>
          </a:xfrm>
          <a:prstGeom prst="rect">
            <a:avLst/>
          </a:prstGeom>
          <a:noFill/>
        </p:spPr>
        <p:txBody>
          <a:bodyPr wrap="square" lIns="45718" tIns="0" rIns="45718" bIns="0" rtlCol="0">
            <a:spAutoFit/>
          </a:bodyPr>
          <a:lstStyle/>
          <a:p>
            <a:r>
              <a:rPr lang="en-US" sz="1100" dirty="0">
                <a:ln>
                  <a:solidFill>
                    <a:prstClr val="white">
                      <a:alpha val="0"/>
                    </a:prstClr>
                  </a:solidFill>
                </a:ln>
                <a:solidFill>
                  <a:prstClr val="black"/>
                </a:solidFill>
                <a:cs typeface="Calibri" pitchFamily="34" charset="0"/>
              </a:rPr>
              <a:t>Client productivity applications &amp; web apps</a:t>
            </a:r>
          </a:p>
          <a:p>
            <a:r>
              <a:rPr lang="en-US" sz="700" dirty="0">
                <a:ln>
                  <a:solidFill>
                    <a:prstClr val="white">
                      <a:alpha val="0"/>
                    </a:prstClr>
                  </a:solidFill>
                </a:ln>
                <a:solidFill>
                  <a:prstClr val="black"/>
                </a:solidFill>
                <a:cs typeface="Calibri" pitchFamily="34" charset="0"/>
              </a:rPr>
              <a:t>(Outlook, Excel, Word, PowerPoint, Communicator, Access, InfoPath, Publisher, OneNote)</a:t>
            </a:r>
          </a:p>
        </p:txBody>
      </p:sp>
      <p:sp>
        <p:nvSpPr>
          <p:cNvPr id="34" name="Freeform 6"/>
          <p:cNvSpPr>
            <a:spLocks/>
          </p:cNvSpPr>
          <p:nvPr/>
        </p:nvSpPr>
        <p:spPr bwMode="auto">
          <a:xfrm>
            <a:off x="2790508" y="2630617"/>
            <a:ext cx="2103120" cy="365760"/>
          </a:xfrm>
          <a:prstGeom prst="roundRect">
            <a:avLst>
              <a:gd name="adj" fmla="val 15521"/>
            </a:avLst>
          </a:prstGeom>
          <a:solidFill>
            <a:srgbClr val="E6E6E6"/>
          </a:solidFill>
          <a:ln w="25400" cap="flat" cmpd="sng" algn="ctr">
            <a:noFill/>
            <a:prstDash val="solid"/>
          </a:ln>
          <a:effectLst>
            <a:innerShdw blurRad="342900">
              <a:prstClr val="black">
                <a:alpha val="56000"/>
              </a:prstClr>
            </a:innerShdw>
          </a:effectLst>
        </p:spPr>
        <p:txBody>
          <a:bodyPr lIns="0" tIns="0" rIns="0" bIns="0" rtlCol="0" anchor="ctr"/>
          <a:lstStyle/>
          <a:p>
            <a:pPr algn="ctr" fontAlgn="base">
              <a:spcBef>
                <a:spcPct val="0"/>
              </a:spcBef>
              <a:spcAft>
                <a:spcPct val="0"/>
              </a:spcAft>
            </a:pPr>
            <a:r>
              <a:rPr lang="en-US" sz="1100" b="1" dirty="0">
                <a:solidFill>
                  <a:prstClr val="black">
                    <a:alpha val="99000"/>
                  </a:prstClr>
                </a:solidFill>
              </a:rPr>
              <a:t>Exchange Online (Plan 2)</a:t>
            </a:r>
          </a:p>
          <a:p>
            <a:pPr algn="ctr" fontAlgn="base">
              <a:spcBef>
                <a:spcPct val="0"/>
              </a:spcBef>
              <a:spcAft>
                <a:spcPct val="0"/>
              </a:spcAft>
            </a:pPr>
            <a:r>
              <a:rPr lang="en-US" sz="1100" b="1" dirty="0" smtClean="0">
                <a:solidFill>
                  <a:prstClr val="black">
                    <a:alpha val="99000"/>
                  </a:prstClr>
                </a:solidFill>
              </a:rPr>
              <a:t>$9.10/month</a:t>
            </a:r>
            <a:endParaRPr lang="en-US" sz="1100" b="1" dirty="0">
              <a:solidFill>
                <a:prstClr val="black">
                  <a:alpha val="99000"/>
                </a:prstClr>
              </a:solidFill>
            </a:endParaRPr>
          </a:p>
        </p:txBody>
      </p:sp>
      <p:sp>
        <p:nvSpPr>
          <p:cNvPr id="35" name="Freeform 6"/>
          <p:cNvSpPr>
            <a:spLocks/>
          </p:cNvSpPr>
          <p:nvPr/>
        </p:nvSpPr>
        <p:spPr bwMode="auto">
          <a:xfrm>
            <a:off x="2790508" y="3087898"/>
            <a:ext cx="2103120" cy="365760"/>
          </a:xfrm>
          <a:prstGeom prst="roundRect">
            <a:avLst>
              <a:gd name="adj" fmla="val 15521"/>
            </a:avLst>
          </a:prstGeom>
          <a:solidFill>
            <a:srgbClr val="E6E6E6"/>
          </a:solidFill>
          <a:ln w="25400" cap="flat" cmpd="sng" algn="ctr">
            <a:noFill/>
            <a:prstDash val="solid"/>
          </a:ln>
          <a:effectLst>
            <a:innerShdw blurRad="342900">
              <a:prstClr val="black">
                <a:alpha val="56000"/>
              </a:prstClr>
            </a:innerShdw>
          </a:effectLst>
        </p:spPr>
        <p:txBody>
          <a:bodyPr lIns="0" tIns="0" rIns="0" bIns="0" rtlCol="0" anchor="ctr"/>
          <a:lstStyle/>
          <a:p>
            <a:pPr algn="ctr" fontAlgn="base">
              <a:spcBef>
                <a:spcPct val="0"/>
              </a:spcBef>
              <a:spcAft>
                <a:spcPct val="0"/>
              </a:spcAft>
            </a:pPr>
            <a:r>
              <a:rPr lang="en-US" sz="1100" b="1" dirty="0">
                <a:solidFill>
                  <a:prstClr val="black">
                    <a:alpha val="99000"/>
                  </a:prstClr>
                </a:solidFill>
              </a:rPr>
              <a:t>SharePoint Online (Plan 1)</a:t>
            </a:r>
          </a:p>
          <a:p>
            <a:pPr algn="ctr" fontAlgn="base">
              <a:spcBef>
                <a:spcPct val="0"/>
              </a:spcBef>
              <a:spcAft>
                <a:spcPct val="0"/>
              </a:spcAft>
            </a:pPr>
            <a:r>
              <a:rPr lang="en-US" sz="1100" b="1" dirty="0" smtClean="0">
                <a:solidFill>
                  <a:prstClr val="black">
                    <a:alpha val="99000"/>
                  </a:prstClr>
                </a:solidFill>
              </a:rPr>
              <a:t>$4.78/month</a:t>
            </a:r>
            <a:endParaRPr lang="en-US" sz="1100" b="1" dirty="0">
              <a:solidFill>
                <a:prstClr val="black">
                  <a:alpha val="99000"/>
                </a:prstClr>
              </a:solidFill>
            </a:endParaRPr>
          </a:p>
        </p:txBody>
      </p:sp>
      <p:sp>
        <p:nvSpPr>
          <p:cNvPr id="36" name="Freeform 6"/>
          <p:cNvSpPr>
            <a:spLocks/>
          </p:cNvSpPr>
          <p:nvPr/>
        </p:nvSpPr>
        <p:spPr bwMode="auto">
          <a:xfrm>
            <a:off x="2790508" y="3545179"/>
            <a:ext cx="2103120" cy="365760"/>
          </a:xfrm>
          <a:prstGeom prst="roundRect">
            <a:avLst>
              <a:gd name="adj" fmla="val 15521"/>
            </a:avLst>
          </a:prstGeom>
          <a:solidFill>
            <a:srgbClr val="E6E6E6"/>
          </a:solidFill>
          <a:ln w="25400" cap="flat" cmpd="sng" algn="ctr">
            <a:noFill/>
            <a:prstDash val="solid"/>
          </a:ln>
          <a:effectLst>
            <a:innerShdw blurRad="342900">
              <a:prstClr val="black">
                <a:alpha val="56000"/>
              </a:prstClr>
            </a:innerShdw>
          </a:effectLst>
        </p:spPr>
        <p:txBody>
          <a:bodyPr lIns="0" tIns="0" rIns="0" bIns="0" rtlCol="0" anchor="ctr"/>
          <a:lstStyle/>
          <a:p>
            <a:pPr algn="ctr" fontAlgn="base">
              <a:spcBef>
                <a:spcPct val="0"/>
              </a:spcBef>
              <a:spcAft>
                <a:spcPct val="0"/>
              </a:spcAft>
            </a:pPr>
            <a:r>
              <a:rPr lang="en-US" sz="1100" b="1" dirty="0">
                <a:solidFill>
                  <a:prstClr val="black">
                    <a:alpha val="99000"/>
                  </a:prstClr>
                </a:solidFill>
              </a:rPr>
              <a:t>SharePoint Online (Plan 2)</a:t>
            </a:r>
          </a:p>
          <a:p>
            <a:pPr algn="ctr" fontAlgn="base">
              <a:spcBef>
                <a:spcPct val="0"/>
              </a:spcBef>
              <a:spcAft>
                <a:spcPct val="0"/>
              </a:spcAft>
            </a:pPr>
            <a:r>
              <a:rPr lang="en-US" sz="1100" b="1" dirty="0" smtClean="0">
                <a:solidFill>
                  <a:prstClr val="black">
                    <a:alpha val="99000"/>
                  </a:prstClr>
                </a:solidFill>
              </a:rPr>
              <a:t>$9.33/month</a:t>
            </a:r>
            <a:endParaRPr lang="en-US" sz="1100" b="1" dirty="0">
              <a:solidFill>
                <a:prstClr val="black">
                  <a:alpha val="99000"/>
                </a:prstClr>
              </a:solidFill>
            </a:endParaRPr>
          </a:p>
        </p:txBody>
      </p:sp>
      <p:sp>
        <p:nvSpPr>
          <p:cNvPr id="37" name="Freeform 6"/>
          <p:cNvSpPr>
            <a:spLocks/>
          </p:cNvSpPr>
          <p:nvPr/>
        </p:nvSpPr>
        <p:spPr bwMode="auto">
          <a:xfrm>
            <a:off x="2790508" y="4002460"/>
            <a:ext cx="2103120" cy="365760"/>
          </a:xfrm>
          <a:prstGeom prst="roundRect">
            <a:avLst>
              <a:gd name="adj" fmla="val 15521"/>
            </a:avLst>
          </a:prstGeom>
          <a:solidFill>
            <a:srgbClr val="E6E6E6"/>
          </a:solidFill>
          <a:ln w="25400" cap="flat" cmpd="sng" algn="ctr">
            <a:noFill/>
            <a:prstDash val="solid"/>
          </a:ln>
          <a:effectLst>
            <a:innerShdw blurRad="342900">
              <a:prstClr val="black">
                <a:alpha val="56000"/>
              </a:prstClr>
            </a:innerShdw>
          </a:effectLst>
        </p:spPr>
        <p:txBody>
          <a:bodyPr lIns="0" tIns="0" rIns="0" bIns="0" rtlCol="0" anchor="ctr"/>
          <a:lstStyle/>
          <a:p>
            <a:pPr algn="ctr" fontAlgn="base">
              <a:spcBef>
                <a:spcPct val="0"/>
              </a:spcBef>
              <a:spcAft>
                <a:spcPct val="0"/>
              </a:spcAft>
            </a:pPr>
            <a:r>
              <a:rPr lang="en-US" sz="1100" b="1" dirty="0">
                <a:solidFill>
                  <a:prstClr val="black">
                    <a:alpha val="99000"/>
                  </a:prstClr>
                </a:solidFill>
              </a:rPr>
              <a:t>Lync Online (Plan 1)</a:t>
            </a:r>
          </a:p>
          <a:p>
            <a:pPr algn="ctr" fontAlgn="base">
              <a:spcBef>
                <a:spcPct val="0"/>
              </a:spcBef>
              <a:spcAft>
                <a:spcPct val="0"/>
              </a:spcAft>
            </a:pPr>
            <a:r>
              <a:rPr lang="en-US" sz="1100" b="1" dirty="0" smtClean="0">
                <a:solidFill>
                  <a:prstClr val="black">
                    <a:alpha val="99000"/>
                  </a:prstClr>
                </a:solidFill>
              </a:rPr>
              <a:t>$1.82/month</a:t>
            </a:r>
            <a:endParaRPr lang="en-US" sz="1100" b="1" dirty="0">
              <a:solidFill>
                <a:prstClr val="black">
                  <a:alpha val="99000"/>
                </a:prstClr>
              </a:solidFill>
            </a:endParaRPr>
          </a:p>
        </p:txBody>
      </p:sp>
      <p:sp>
        <p:nvSpPr>
          <p:cNvPr id="38" name="Freeform 6"/>
          <p:cNvSpPr>
            <a:spLocks/>
          </p:cNvSpPr>
          <p:nvPr/>
        </p:nvSpPr>
        <p:spPr bwMode="auto">
          <a:xfrm>
            <a:off x="2790508" y="4459741"/>
            <a:ext cx="2103120" cy="365760"/>
          </a:xfrm>
          <a:prstGeom prst="roundRect">
            <a:avLst>
              <a:gd name="adj" fmla="val 15521"/>
            </a:avLst>
          </a:prstGeom>
          <a:solidFill>
            <a:srgbClr val="E6E6E6"/>
          </a:solidFill>
          <a:ln w="25400" cap="flat" cmpd="sng" algn="ctr">
            <a:noFill/>
            <a:prstDash val="solid"/>
          </a:ln>
          <a:effectLst>
            <a:innerShdw blurRad="342900">
              <a:prstClr val="black">
                <a:alpha val="56000"/>
              </a:prstClr>
            </a:innerShdw>
          </a:effectLst>
        </p:spPr>
        <p:txBody>
          <a:bodyPr lIns="0" tIns="0" rIns="0" bIns="0" rtlCol="0" anchor="ctr"/>
          <a:lstStyle/>
          <a:p>
            <a:pPr algn="ctr" fontAlgn="base">
              <a:spcBef>
                <a:spcPct val="0"/>
              </a:spcBef>
              <a:spcAft>
                <a:spcPct val="0"/>
              </a:spcAft>
            </a:pPr>
            <a:r>
              <a:rPr lang="en-US" sz="1100" b="1" dirty="0">
                <a:solidFill>
                  <a:prstClr val="black">
                    <a:alpha val="99000"/>
                  </a:prstClr>
                </a:solidFill>
              </a:rPr>
              <a:t>Lync Online (Plan 2)</a:t>
            </a:r>
          </a:p>
          <a:p>
            <a:pPr algn="ctr" fontAlgn="base">
              <a:spcBef>
                <a:spcPct val="0"/>
              </a:spcBef>
              <a:spcAft>
                <a:spcPct val="0"/>
              </a:spcAft>
            </a:pPr>
            <a:r>
              <a:rPr lang="en-US" sz="1100" b="1" dirty="0" smtClean="0">
                <a:solidFill>
                  <a:prstClr val="black">
                    <a:alpha val="99000"/>
                  </a:prstClr>
                </a:solidFill>
              </a:rPr>
              <a:t>$5.92/month</a:t>
            </a:r>
            <a:endParaRPr lang="en-US" sz="1100" b="1" dirty="0">
              <a:solidFill>
                <a:prstClr val="black">
                  <a:alpha val="99000"/>
                </a:prstClr>
              </a:solidFill>
            </a:endParaRPr>
          </a:p>
        </p:txBody>
      </p:sp>
      <p:sp>
        <p:nvSpPr>
          <p:cNvPr id="39" name="Freeform 6"/>
          <p:cNvSpPr>
            <a:spLocks/>
          </p:cNvSpPr>
          <p:nvPr/>
        </p:nvSpPr>
        <p:spPr bwMode="auto">
          <a:xfrm>
            <a:off x="2790508" y="4917022"/>
            <a:ext cx="2103120" cy="365760"/>
          </a:xfrm>
          <a:prstGeom prst="roundRect">
            <a:avLst>
              <a:gd name="adj" fmla="val 15521"/>
            </a:avLst>
          </a:prstGeom>
          <a:solidFill>
            <a:srgbClr val="E6E6E6"/>
          </a:solidFill>
          <a:ln w="25400" cap="flat" cmpd="sng" algn="ctr">
            <a:noFill/>
            <a:prstDash val="solid"/>
          </a:ln>
          <a:effectLst>
            <a:innerShdw blurRad="342900">
              <a:prstClr val="black">
                <a:alpha val="56000"/>
              </a:prstClr>
            </a:innerShdw>
          </a:effectLst>
        </p:spPr>
        <p:txBody>
          <a:bodyPr lIns="0" tIns="0" rIns="0" bIns="0" rtlCol="0" anchor="ctr"/>
          <a:lstStyle/>
          <a:p>
            <a:pPr algn="ctr" fontAlgn="base">
              <a:spcBef>
                <a:spcPct val="0"/>
              </a:spcBef>
              <a:spcAft>
                <a:spcPct val="0"/>
              </a:spcAft>
            </a:pPr>
            <a:r>
              <a:rPr lang="en-US" sz="1100" b="1" dirty="0">
                <a:solidFill>
                  <a:prstClr val="black">
                    <a:alpha val="99000"/>
                  </a:prstClr>
                </a:solidFill>
              </a:rPr>
              <a:t>Office Professional Plus</a:t>
            </a:r>
          </a:p>
          <a:p>
            <a:pPr algn="ctr" fontAlgn="base">
              <a:spcBef>
                <a:spcPct val="0"/>
              </a:spcBef>
              <a:spcAft>
                <a:spcPct val="0"/>
              </a:spcAft>
            </a:pPr>
            <a:r>
              <a:rPr lang="en-US" sz="1100" b="1" dirty="0">
                <a:solidFill>
                  <a:prstClr val="black">
                    <a:alpha val="99000"/>
                  </a:prstClr>
                </a:solidFill>
              </a:rPr>
              <a:t>$</a:t>
            </a:r>
            <a:r>
              <a:rPr lang="en-US" sz="1100" b="1" dirty="0" smtClean="0">
                <a:solidFill>
                  <a:prstClr val="black">
                    <a:alpha val="99000"/>
                  </a:prstClr>
                </a:solidFill>
              </a:rPr>
              <a:t>10.92/m</a:t>
            </a:r>
            <a:endParaRPr lang="en-US" sz="1100" b="1" dirty="0">
              <a:solidFill>
                <a:prstClr val="black">
                  <a:alpha val="99000"/>
                </a:prstClr>
              </a:solidFill>
            </a:endParaRPr>
          </a:p>
        </p:txBody>
      </p:sp>
      <p:sp>
        <p:nvSpPr>
          <p:cNvPr id="40" name="Freeform 6"/>
          <p:cNvSpPr>
            <a:spLocks/>
          </p:cNvSpPr>
          <p:nvPr/>
        </p:nvSpPr>
        <p:spPr bwMode="auto">
          <a:xfrm>
            <a:off x="2790508" y="5374303"/>
            <a:ext cx="2103120" cy="365760"/>
          </a:xfrm>
          <a:prstGeom prst="roundRect">
            <a:avLst>
              <a:gd name="adj" fmla="val 15521"/>
            </a:avLst>
          </a:prstGeom>
          <a:solidFill>
            <a:srgbClr val="E6E6E6"/>
          </a:solidFill>
          <a:ln w="25400" cap="flat" cmpd="sng" algn="ctr">
            <a:noFill/>
            <a:prstDash val="solid"/>
          </a:ln>
          <a:effectLst>
            <a:innerShdw blurRad="342900">
              <a:prstClr val="black">
                <a:alpha val="56000"/>
              </a:prstClr>
            </a:innerShdw>
          </a:effectLst>
        </p:spPr>
        <p:txBody>
          <a:bodyPr lIns="0" tIns="0" rIns="0" bIns="0" rtlCol="0" anchor="ctr"/>
          <a:lstStyle/>
          <a:p>
            <a:pPr algn="ctr" fontAlgn="base">
              <a:spcBef>
                <a:spcPct val="0"/>
              </a:spcBef>
              <a:spcAft>
                <a:spcPct val="0"/>
              </a:spcAft>
            </a:pPr>
            <a:r>
              <a:rPr lang="en-US" sz="1100" b="1" dirty="0">
                <a:solidFill>
                  <a:prstClr val="black">
                    <a:alpha val="99000"/>
                  </a:prstClr>
                </a:solidFill>
              </a:rPr>
              <a:t>Office Web Apps </a:t>
            </a:r>
          </a:p>
          <a:p>
            <a:pPr algn="ctr" fontAlgn="base">
              <a:spcBef>
                <a:spcPct val="0"/>
              </a:spcBef>
              <a:spcAft>
                <a:spcPct val="0"/>
              </a:spcAft>
            </a:pPr>
            <a:r>
              <a:rPr lang="en-US" sz="1100" b="1" dirty="0">
                <a:solidFill>
                  <a:prstClr val="black">
                    <a:alpha val="99000"/>
                  </a:prstClr>
                </a:solidFill>
              </a:rPr>
              <a:t>(with SPO Plan 1) </a:t>
            </a:r>
            <a:r>
              <a:rPr lang="en-US" sz="1100" b="1" dirty="0" smtClean="0">
                <a:solidFill>
                  <a:prstClr val="black">
                    <a:alpha val="99000"/>
                  </a:prstClr>
                </a:solidFill>
              </a:rPr>
              <a:t>$10.24/m</a:t>
            </a:r>
            <a:endParaRPr lang="en-US" sz="1100" b="1" dirty="0">
              <a:solidFill>
                <a:prstClr val="black">
                  <a:alpha val="99000"/>
                </a:prstClr>
              </a:solidFill>
            </a:endParaRPr>
          </a:p>
        </p:txBody>
      </p:sp>
      <p:sp>
        <p:nvSpPr>
          <p:cNvPr id="41" name="Freeform 6"/>
          <p:cNvSpPr>
            <a:spLocks/>
          </p:cNvSpPr>
          <p:nvPr/>
        </p:nvSpPr>
        <p:spPr bwMode="auto">
          <a:xfrm>
            <a:off x="2790508" y="5831585"/>
            <a:ext cx="2103120" cy="365760"/>
          </a:xfrm>
          <a:prstGeom prst="roundRect">
            <a:avLst>
              <a:gd name="adj" fmla="val 15521"/>
            </a:avLst>
          </a:prstGeom>
          <a:solidFill>
            <a:srgbClr val="E6E6E6"/>
          </a:solidFill>
          <a:ln w="25400" cap="flat" cmpd="sng" algn="ctr">
            <a:noFill/>
            <a:prstDash val="solid"/>
          </a:ln>
          <a:effectLst>
            <a:innerShdw blurRad="342900">
              <a:prstClr val="black">
                <a:alpha val="56000"/>
              </a:prstClr>
            </a:innerShdw>
          </a:effectLst>
        </p:spPr>
        <p:txBody>
          <a:bodyPr lIns="0" tIns="0" rIns="0" bIns="0" rtlCol="0" anchor="ctr"/>
          <a:lstStyle/>
          <a:p>
            <a:pPr algn="ctr" fontAlgn="base">
              <a:spcBef>
                <a:spcPct val="0"/>
              </a:spcBef>
              <a:spcAft>
                <a:spcPct val="0"/>
              </a:spcAft>
            </a:pPr>
            <a:r>
              <a:rPr lang="en-US" sz="1100" b="1" dirty="0">
                <a:solidFill>
                  <a:prstClr val="black">
                    <a:alpha val="99000"/>
                  </a:prstClr>
                </a:solidFill>
              </a:rPr>
              <a:t>Office Web Apps </a:t>
            </a:r>
          </a:p>
          <a:p>
            <a:pPr algn="ctr" fontAlgn="base">
              <a:spcBef>
                <a:spcPct val="0"/>
              </a:spcBef>
              <a:spcAft>
                <a:spcPct val="0"/>
              </a:spcAft>
            </a:pPr>
            <a:r>
              <a:rPr lang="en-US" sz="1100" b="1" dirty="0">
                <a:solidFill>
                  <a:prstClr val="black">
                    <a:alpha val="99000"/>
                  </a:prstClr>
                </a:solidFill>
              </a:rPr>
              <a:t>(with SPO Plan 2) $</a:t>
            </a:r>
            <a:r>
              <a:rPr lang="en-US" sz="1100" b="1" dirty="0" smtClean="0">
                <a:solidFill>
                  <a:prstClr val="black">
                    <a:alpha val="99000"/>
                  </a:prstClr>
                </a:solidFill>
              </a:rPr>
              <a:t>14.79/m</a:t>
            </a:r>
            <a:endParaRPr lang="en-US" sz="1100" b="1" dirty="0">
              <a:solidFill>
                <a:prstClr val="black">
                  <a:alpha val="99000"/>
                </a:prstClr>
              </a:solidFill>
            </a:endParaRPr>
          </a:p>
        </p:txBody>
      </p:sp>
      <p:cxnSp>
        <p:nvCxnSpPr>
          <p:cNvPr id="42" name="Straight Connector 41"/>
          <p:cNvCxnSpPr/>
          <p:nvPr>
            <p:custDataLst>
              <p:tags r:id="rId1"/>
            </p:custDataLst>
          </p:nvPr>
        </p:nvCxnSpPr>
        <p:spPr>
          <a:xfrm>
            <a:off x="458788" y="3042097"/>
            <a:ext cx="8229600" cy="0"/>
          </a:xfrm>
          <a:prstGeom prst="line">
            <a:avLst/>
          </a:prstGeom>
          <a:ln w="9525" cap="rnd">
            <a:solidFill>
              <a:schemeClr val="bg1">
                <a:lumMod val="50000"/>
              </a:schemeClr>
            </a:solidFill>
            <a:prstDash val="dash"/>
            <a:head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custDataLst>
              <p:tags r:id="rId2"/>
            </p:custDataLst>
          </p:nvPr>
        </p:nvCxnSpPr>
        <p:spPr>
          <a:xfrm>
            <a:off x="458788" y="3956659"/>
            <a:ext cx="8229600" cy="0"/>
          </a:xfrm>
          <a:prstGeom prst="line">
            <a:avLst/>
          </a:prstGeom>
          <a:ln w="9525" cap="rnd">
            <a:solidFill>
              <a:schemeClr val="bg1">
                <a:lumMod val="50000"/>
              </a:schemeClr>
            </a:solidFill>
            <a:prstDash val="dash"/>
            <a:head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custDataLst>
              <p:tags r:id="rId3"/>
            </p:custDataLst>
          </p:nvPr>
        </p:nvCxnSpPr>
        <p:spPr>
          <a:xfrm>
            <a:off x="458788" y="4871221"/>
            <a:ext cx="8229600" cy="0"/>
          </a:xfrm>
          <a:prstGeom prst="line">
            <a:avLst/>
          </a:prstGeom>
          <a:ln w="9525" cap="rnd">
            <a:solidFill>
              <a:schemeClr val="bg1">
                <a:lumMod val="50000"/>
              </a:schemeClr>
            </a:solidFill>
            <a:prstDash val="dash"/>
            <a:headEnd type="none"/>
          </a:ln>
        </p:spPr>
        <p:style>
          <a:lnRef idx="1">
            <a:schemeClr val="accent1"/>
          </a:lnRef>
          <a:fillRef idx="0">
            <a:schemeClr val="accent1"/>
          </a:fillRef>
          <a:effectRef idx="0">
            <a:schemeClr val="accent1"/>
          </a:effectRef>
          <a:fontRef idx="minor">
            <a:schemeClr val="tx1"/>
          </a:fontRef>
        </p:style>
      </p:cxnSp>
      <p:pic>
        <p:nvPicPr>
          <p:cNvPr id="45"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41668" y="2421003"/>
            <a:ext cx="1737360" cy="327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41668" y="3349149"/>
            <a:ext cx="1737360" cy="300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1722"/>
          <a:stretch/>
        </p:blipFill>
        <p:spPr bwMode="auto">
          <a:xfrm>
            <a:off x="703268" y="5283860"/>
            <a:ext cx="1614163" cy="54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tretch/>
        </p:blipFill>
        <p:spPr bwMode="auto">
          <a:xfrm>
            <a:off x="641668" y="4107069"/>
            <a:ext cx="1737360" cy="61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Box 45"/>
          <p:cNvSpPr txBox="1"/>
          <p:nvPr/>
        </p:nvSpPr>
        <p:spPr>
          <a:xfrm>
            <a:off x="5202830" y="5488457"/>
            <a:ext cx="3566160" cy="169277"/>
          </a:xfrm>
          <a:prstGeom prst="rect">
            <a:avLst/>
          </a:prstGeom>
          <a:noFill/>
        </p:spPr>
        <p:txBody>
          <a:bodyPr wrap="square" lIns="45718" tIns="0" rIns="45718" bIns="0" rtlCol="0">
            <a:spAutoFit/>
          </a:bodyPr>
          <a:lstStyle/>
          <a:p>
            <a:r>
              <a:rPr lang="en-US" sz="1100" dirty="0">
                <a:ln>
                  <a:solidFill>
                    <a:prstClr val="white">
                      <a:alpha val="0"/>
                    </a:prstClr>
                  </a:solidFill>
                </a:ln>
                <a:solidFill>
                  <a:prstClr val="black"/>
                </a:solidFill>
                <a:cs typeface="Calibri" pitchFamily="34" charset="0"/>
              </a:rPr>
              <a:t>Web App includes SharePoint Online Plan 1*</a:t>
            </a:r>
          </a:p>
        </p:txBody>
      </p:sp>
      <p:sp>
        <p:nvSpPr>
          <p:cNvPr id="50" name="TextBox 49"/>
          <p:cNvSpPr txBox="1"/>
          <p:nvPr/>
        </p:nvSpPr>
        <p:spPr>
          <a:xfrm>
            <a:off x="5202830" y="5929827"/>
            <a:ext cx="3566160" cy="169277"/>
          </a:xfrm>
          <a:prstGeom prst="rect">
            <a:avLst/>
          </a:prstGeom>
          <a:noFill/>
        </p:spPr>
        <p:txBody>
          <a:bodyPr wrap="square" lIns="45718" tIns="0" rIns="45718" bIns="0" rtlCol="0">
            <a:spAutoFit/>
          </a:bodyPr>
          <a:lstStyle/>
          <a:p>
            <a:r>
              <a:rPr lang="en-US" sz="1100" dirty="0">
                <a:ln>
                  <a:solidFill>
                    <a:prstClr val="white">
                      <a:alpha val="0"/>
                    </a:prstClr>
                  </a:solidFill>
                </a:ln>
                <a:solidFill>
                  <a:prstClr val="black"/>
                </a:solidFill>
                <a:cs typeface="Calibri" pitchFamily="34" charset="0"/>
              </a:rPr>
              <a:t>Web App includes SharePoint Online Plan 2*</a:t>
            </a:r>
          </a:p>
        </p:txBody>
      </p:sp>
      <p:sp>
        <p:nvSpPr>
          <p:cNvPr id="4" name="TextBox 3"/>
          <p:cNvSpPr txBox="1"/>
          <p:nvPr/>
        </p:nvSpPr>
        <p:spPr>
          <a:xfrm>
            <a:off x="5987045" y="6401508"/>
            <a:ext cx="2835713" cy="169277"/>
          </a:xfrm>
          <a:prstGeom prst="rect">
            <a:avLst/>
          </a:prstGeom>
          <a:noFill/>
        </p:spPr>
        <p:txBody>
          <a:bodyPr wrap="none" lIns="0" tIns="0" rIns="0" bIns="0" rtlCol="0">
            <a:spAutoFit/>
          </a:bodyPr>
          <a:lstStyle/>
          <a:p>
            <a:r>
              <a:rPr lang="en-US" sz="1100" dirty="0">
                <a:gradFill>
                  <a:gsLst>
                    <a:gs pos="0">
                      <a:prstClr val="black"/>
                    </a:gs>
                    <a:gs pos="86000">
                      <a:prstClr val="black"/>
                    </a:gs>
                  </a:gsLst>
                  <a:lin ang="5400000" scaled="0"/>
                </a:gradFill>
              </a:rPr>
              <a:t>*</a:t>
            </a:r>
            <a:r>
              <a:rPr lang="en-US" sz="1100" dirty="0">
                <a:ln>
                  <a:solidFill>
                    <a:prstClr val="white">
                      <a:alpha val="0"/>
                    </a:prstClr>
                  </a:solidFill>
                </a:ln>
                <a:solidFill>
                  <a:prstClr val="black"/>
                </a:solidFill>
                <a:cs typeface="Calibri" pitchFamily="34" charset="0"/>
              </a:rPr>
              <a:t> Office Web Apps include SharePoint Online </a:t>
            </a:r>
            <a:endParaRPr lang="en-US" sz="1100" dirty="0">
              <a:gradFill>
                <a:gsLst>
                  <a:gs pos="0">
                    <a:prstClr val="black"/>
                  </a:gs>
                  <a:gs pos="86000">
                    <a:prstClr val="black"/>
                  </a:gs>
                </a:gsLst>
                <a:lin ang="5400000" scaled="0"/>
              </a:gradFill>
            </a:endParaRPr>
          </a:p>
        </p:txBody>
      </p:sp>
    </p:spTree>
    <p:extLst>
      <p:ext uri="{BB962C8B-B14F-4D97-AF65-F5344CB8AC3E}">
        <p14:creationId xmlns:p14="http://schemas.microsoft.com/office/powerpoint/2010/main" val="2476775539"/>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Why Microsoft ?</a:t>
            </a:r>
          </a:p>
        </p:txBody>
      </p:sp>
      <p:grpSp>
        <p:nvGrpSpPr>
          <p:cNvPr id="6" name="Group 5"/>
          <p:cNvGrpSpPr/>
          <p:nvPr/>
        </p:nvGrpSpPr>
        <p:grpSpPr>
          <a:xfrm>
            <a:off x="300053" y="1176362"/>
            <a:ext cx="8396453" cy="1687857"/>
            <a:chOff x="327684" y="1373534"/>
            <a:chExt cx="13434324" cy="2025428"/>
          </a:xfrm>
        </p:grpSpPr>
        <p:sp>
          <p:nvSpPr>
            <p:cNvPr id="10" name="Rectangle 9"/>
            <p:cNvSpPr/>
            <p:nvPr>
              <p:custDataLst>
                <p:tags r:id="rId5"/>
              </p:custDataLst>
            </p:nvPr>
          </p:nvSpPr>
          <p:spPr bwMode="auto">
            <a:xfrm>
              <a:off x="327684" y="1373534"/>
              <a:ext cx="13434324" cy="2025427"/>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lIns="1645920" tIns="45720" rIns="45720" rtlCol="0" anchor="ctr" anchorCtr="0"/>
            <a:lstStyle/>
            <a:p>
              <a:pPr marL="640048" indent="-160012" defTabSz="640048">
                <a:spcBef>
                  <a:spcPts val="280"/>
                </a:spcBef>
                <a:spcAft>
                  <a:spcPts val="280"/>
                </a:spcAft>
                <a:buFont typeface="Arial" pitchFamily="34" charset="0"/>
                <a:buChar char="•"/>
              </a:pPr>
              <a:r>
                <a:rPr lang="en-US" sz="1400" kern="0" dirty="0">
                  <a:solidFill>
                    <a:prstClr val="black">
                      <a:hueOff val="0"/>
                      <a:satOff val="0"/>
                      <a:lumOff val="0"/>
                      <a:alpha val="99000"/>
                    </a:prstClr>
                  </a:solidFill>
                </a:rPr>
                <a:t>40 million+ paying customers of Microsoft Online Services including 50% of Fortune 500 </a:t>
              </a:r>
              <a:r>
                <a:rPr lang="en-US" sz="1400" kern="0" dirty="0" smtClean="0">
                  <a:solidFill>
                    <a:prstClr val="black">
                      <a:hueOff val="0"/>
                      <a:satOff val="0"/>
                      <a:lumOff val="0"/>
                      <a:alpha val="99000"/>
                    </a:prstClr>
                  </a:solidFill>
                </a:rPr>
                <a:t>companies </a:t>
              </a:r>
            </a:p>
            <a:p>
              <a:pPr marL="640048" indent="-160012" defTabSz="640048">
                <a:spcBef>
                  <a:spcPts val="280"/>
                </a:spcBef>
                <a:spcAft>
                  <a:spcPts val="280"/>
                </a:spcAft>
                <a:buFont typeface="Arial" pitchFamily="34" charset="0"/>
                <a:buChar char="•"/>
              </a:pPr>
              <a:r>
                <a:rPr lang="en-US" sz="1400" kern="0" dirty="0" smtClean="0">
                  <a:solidFill>
                    <a:prstClr val="black">
                      <a:hueOff val="0"/>
                      <a:satOff val="0"/>
                      <a:lumOff val="0"/>
                      <a:alpha val="99000"/>
                    </a:prstClr>
                  </a:solidFill>
                </a:rPr>
                <a:t>20</a:t>
              </a:r>
              <a:r>
                <a:rPr lang="en-US" sz="1400" kern="0" dirty="0">
                  <a:solidFill>
                    <a:prstClr val="black">
                      <a:hueOff val="0"/>
                      <a:satOff val="0"/>
                      <a:lumOff val="0"/>
                      <a:alpha val="99000"/>
                    </a:prstClr>
                  </a:solidFill>
                </a:rPr>
                <a:t>+ years experience in building enterprise software</a:t>
              </a:r>
            </a:p>
            <a:p>
              <a:pPr marL="640048" indent="-160012" defTabSz="640048">
                <a:spcBef>
                  <a:spcPts val="280"/>
                </a:spcBef>
                <a:spcAft>
                  <a:spcPts val="280"/>
                </a:spcAft>
                <a:buFont typeface="Arial" pitchFamily="34" charset="0"/>
                <a:buChar char="•"/>
              </a:pPr>
              <a:r>
                <a:rPr lang="en-US" sz="1400" kern="0" dirty="0">
                  <a:solidFill>
                    <a:prstClr val="black">
                      <a:hueOff val="0"/>
                      <a:satOff val="0"/>
                      <a:lumOff val="0"/>
                      <a:alpha val="99000"/>
                    </a:prstClr>
                  </a:solidFill>
                </a:rPr>
                <a:t>16,000 partners committed to </a:t>
              </a:r>
              <a:r>
                <a:rPr lang="en-US" sz="1400" kern="0" dirty="0" smtClean="0">
                  <a:solidFill>
                    <a:prstClr val="black">
                      <a:hueOff val="0"/>
                      <a:satOff val="0"/>
                      <a:lumOff val="0"/>
                      <a:alpha val="99000"/>
                    </a:prstClr>
                  </a:solidFill>
                </a:rPr>
                <a:t>Office 365</a:t>
              </a:r>
              <a:endParaRPr lang="en-US" sz="1400" kern="0" dirty="0">
                <a:solidFill>
                  <a:prstClr val="black">
                    <a:hueOff val="0"/>
                    <a:satOff val="0"/>
                    <a:lumOff val="0"/>
                    <a:alpha val="99000"/>
                  </a:prstClr>
                </a:solidFill>
              </a:endParaRPr>
            </a:p>
            <a:p>
              <a:pPr marL="640048" indent="-160012" defTabSz="640048">
                <a:spcBef>
                  <a:spcPts val="280"/>
                </a:spcBef>
                <a:spcAft>
                  <a:spcPts val="280"/>
                </a:spcAft>
                <a:buFont typeface="Arial" pitchFamily="34" charset="0"/>
                <a:buChar char="•"/>
              </a:pPr>
              <a:r>
                <a:rPr lang="en-US" sz="1400" kern="0" dirty="0">
                  <a:solidFill>
                    <a:prstClr val="black">
                      <a:hueOff val="0"/>
                      <a:satOff val="0"/>
                      <a:lumOff val="0"/>
                      <a:alpha val="99000"/>
                    </a:prstClr>
                  </a:solidFill>
                </a:rPr>
                <a:t>Global reach: Microsoft Office 365 available in 40 countries and localized into 20 languages</a:t>
              </a:r>
            </a:p>
          </p:txBody>
        </p:sp>
        <p:sp>
          <p:nvSpPr>
            <p:cNvPr id="11" name="Rectangle 10"/>
            <p:cNvSpPr/>
            <p:nvPr>
              <p:custDataLst>
                <p:tags r:id="rId6"/>
              </p:custDataLst>
            </p:nvPr>
          </p:nvSpPr>
          <p:spPr>
            <a:xfrm>
              <a:off x="357876" y="1373534"/>
              <a:ext cx="1953524" cy="2025428"/>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lIns="45720" tIns="45720" rIns="45720" rtlCol="0" anchor="ctr" anchorCtr="0">
              <a:noAutofit/>
            </a:bodyPr>
            <a:lstStyle/>
            <a:p>
              <a:pPr algn="ctr" defTabSz="640048"/>
              <a:r>
                <a:rPr lang="en-US" b="1" kern="0" dirty="0" smtClean="0">
                  <a:solidFill>
                    <a:schemeClr val="bg1">
                      <a:alpha val="99000"/>
                    </a:schemeClr>
                  </a:solidFill>
                </a:rPr>
                <a:t>Enterprise credibility</a:t>
              </a:r>
              <a:endParaRPr lang="en-US" b="1" kern="0" dirty="0">
                <a:solidFill>
                  <a:schemeClr val="bg1">
                    <a:alpha val="99000"/>
                  </a:schemeClr>
                </a:solidFill>
              </a:endParaRPr>
            </a:p>
          </p:txBody>
        </p:sp>
      </p:grpSp>
      <p:grpSp>
        <p:nvGrpSpPr>
          <p:cNvPr id="4" name="Group 3"/>
          <p:cNvGrpSpPr/>
          <p:nvPr/>
        </p:nvGrpSpPr>
        <p:grpSpPr>
          <a:xfrm>
            <a:off x="300056" y="3045389"/>
            <a:ext cx="8415321" cy="1659278"/>
            <a:chOff x="327687" y="3589703"/>
            <a:chExt cx="13464513" cy="1991133"/>
          </a:xfrm>
        </p:grpSpPr>
        <p:sp>
          <p:nvSpPr>
            <p:cNvPr id="12" name="Rectangle 11"/>
            <p:cNvSpPr/>
            <p:nvPr>
              <p:custDataLst>
                <p:tags r:id="rId3"/>
              </p:custDataLst>
            </p:nvPr>
          </p:nvSpPr>
          <p:spPr bwMode="auto">
            <a:xfrm>
              <a:off x="357876" y="3589704"/>
              <a:ext cx="13434324" cy="1991132"/>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lIns="1645920" tIns="45720" rIns="45720" rtlCol="0" anchor="ctr" anchorCtr="0"/>
            <a:lstStyle/>
            <a:p>
              <a:pPr marL="640048" indent="-160012" defTabSz="640048">
                <a:spcBef>
                  <a:spcPts val="280"/>
                </a:spcBef>
                <a:spcAft>
                  <a:spcPts val="280"/>
                </a:spcAft>
                <a:buFont typeface="Arial" pitchFamily="34" charset="0"/>
                <a:buChar char="•"/>
              </a:pPr>
              <a:r>
                <a:rPr lang="en-US" sz="1400" kern="0" dirty="0">
                  <a:solidFill>
                    <a:prstClr val="black">
                      <a:hueOff val="0"/>
                      <a:satOff val="0"/>
                      <a:lumOff val="0"/>
                      <a:alpha val="99000"/>
                    </a:prstClr>
                  </a:solidFill>
                </a:rPr>
                <a:t>Same best-in-class features found in Exchange, SharePoint, Lync, and Office apps  </a:t>
              </a:r>
            </a:p>
            <a:p>
              <a:pPr marL="640048" indent="-160012" defTabSz="640048">
                <a:spcBef>
                  <a:spcPts val="280"/>
                </a:spcBef>
                <a:spcAft>
                  <a:spcPts val="280"/>
                </a:spcAft>
                <a:buFont typeface="Arial" pitchFamily="34" charset="0"/>
                <a:buChar char="•"/>
              </a:pPr>
              <a:r>
                <a:rPr lang="en-US" sz="1400" kern="0" dirty="0">
                  <a:solidFill>
                    <a:prstClr val="black">
                      <a:hueOff val="0"/>
                      <a:satOff val="0"/>
                      <a:lumOff val="0"/>
                      <a:alpha val="99000"/>
                    </a:prstClr>
                  </a:solidFill>
                </a:rPr>
                <a:t>Seamless transition and experience for users</a:t>
              </a:r>
            </a:p>
            <a:p>
              <a:pPr marL="640048" indent="-160012" defTabSz="640048">
                <a:spcBef>
                  <a:spcPts val="280"/>
                </a:spcBef>
                <a:spcAft>
                  <a:spcPts val="280"/>
                </a:spcAft>
                <a:buFont typeface="Arial" pitchFamily="34" charset="0"/>
                <a:buChar char="•"/>
              </a:pPr>
              <a:r>
                <a:rPr lang="en-US" sz="1400" kern="0" dirty="0">
                  <a:solidFill>
                    <a:prstClr val="black">
                      <a:hueOff val="0"/>
                      <a:satOff val="0"/>
                      <a:lumOff val="0"/>
                      <a:alpha val="99000"/>
                    </a:prstClr>
                  </a:solidFill>
                </a:rPr>
                <a:t>Anywhere access across phones, browsers, and PCs</a:t>
              </a:r>
            </a:p>
          </p:txBody>
        </p:sp>
        <p:sp>
          <p:nvSpPr>
            <p:cNvPr id="13" name="Rectangle 12"/>
            <p:cNvSpPr/>
            <p:nvPr>
              <p:custDataLst>
                <p:tags r:id="rId4"/>
              </p:custDataLst>
            </p:nvPr>
          </p:nvSpPr>
          <p:spPr>
            <a:xfrm>
              <a:off x="327687" y="3589703"/>
              <a:ext cx="1983713" cy="1991133"/>
            </a:xfrm>
            <a:prstGeom prst="rect">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lIns="45720" tIns="45720" rIns="45720" rtlCol="0" anchor="ctr" anchorCtr="0">
              <a:noAutofit/>
            </a:bodyPr>
            <a:lstStyle/>
            <a:p>
              <a:pPr algn="ctr" defTabSz="640048"/>
              <a:r>
                <a:rPr lang="en-US" sz="1700" b="1" kern="0" dirty="0" smtClean="0">
                  <a:solidFill>
                    <a:schemeClr val="bg1">
                      <a:alpha val="99000"/>
                    </a:schemeClr>
                  </a:solidFill>
                </a:rPr>
                <a:t>Rich and familiar capabilities</a:t>
              </a:r>
            </a:p>
          </p:txBody>
        </p:sp>
      </p:grpSp>
      <p:grpSp>
        <p:nvGrpSpPr>
          <p:cNvPr id="17" name="Group 16"/>
          <p:cNvGrpSpPr/>
          <p:nvPr/>
        </p:nvGrpSpPr>
        <p:grpSpPr>
          <a:xfrm>
            <a:off x="300053" y="4885837"/>
            <a:ext cx="8415323" cy="1659277"/>
            <a:chOff x="327684" y="5824904"/>
            <a:chExt cx="13464516" cy="1991132"/>
          </a:xfrm>
        </p:grpSpPr>
        <p:sp>
          <p:nvSpPr>
            <p:cNvPr id="14" name="Rectangle 13"/>
            <p:cNvSpPr/>
            <p:nvPr>
              <p:custDataLst>
                <p:tags r:id="rId1"/>
              </p:custDataLst>
            </p:nvPr>
          </p:nvSpPr>
          <p:spPr bwMode="auto">
            <a:xfrm>
              <a:off x="357876" y="5824904"/>
              <a:ext cx="13434324" cy="1991132"/>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lIns="1645920" tIns="45720" rIns="45720" rtlCol="0" anchor="ctr" anchorCtr="0"/>
            <a:lstStyle/>
            <a:p>
              <a:pPr marL="640048" indent="-160012" defTabSz="640048">
                <a:spcBef>
                  <a:spcPts val="280"/>
                </a:spcBef>
                <a:spcAft>
                  <a:spcPts val="280"/>
                </a:spcAft>
                <a:buFont typeface="Arial" pitchFamily="34" charset="0"/>
                <a:buChar char="•"/>
              </a:pPr>
              <a:r>
                <a:rPr lang="en-US" sz="1400" kern="0" dirty="0">
                  <a:solidFill>
                    <a:prstClr val="black">
                      <a:hueOff val="0"/>
                      <a:satOff val="0"/>
                      <a:lumOff val="0"/>
                      <a:alpha val="99000"/>
                    </a:prstClr>
                  </a:solidFill>
                </a:rPr>
                <a:t>Right offers for the right users</a:t>
              </a:r>
            </a:p>
            <a:p>
              <a:pPr marL="640048" indent="-160012" defTabSz="640048">
                <a:spcBef>
                  <a:spcPts val="280"/>
                </a:spcBef>
                <a:spcAft>
                  <a:spcPts val="280"/>
                </a:spcAft>
                <a:buFont typeface="Arial" pitchFamily="34" charset="0"/>
                <a:buChar char="•"/>
              </a:pPr>
              <a:r>
                <a:rPr lang="en-US" sz="1400" kern="0" dirty="0">
                  <a:solidFill>
                    <a:prstClr val="black">
                      <a:hueOff val="0"/>
                      <a:satOff val="0"/>
                      <a:lumOff val="0"/>
                      <a:alpha val="99000"/>
                    </a:prstClr>
                  </a:solidFill>
                </a:rPr>
                <a:t>Power of choice: on-premises, online, or hybrid</a:t>
              </a:r>
            </a:p>
            <a:p>
              <a:pPr marL="640048" indent="-160012" defTabSz="640048">
                <a:spcBef>
                  <a:spcPts val="280"/>
                </a:spcBef>
                <a:spcAft>
                  <a:spcPts val="280"/>
                </a:spcAft>
                <a:buFont typeface="Arial" pitchFamily="34" charset="0"/>
                <a:buChar char="•"/>
              </a:pPr>
              <a:r>
                <a:rPr lang="en-US" sz="1400" kern="0" dirty="0">
                  <a:solidFill>
                    <a:prstClr val="black">
                      <a:hueOff val="0"/>
                      <a:satOff val="0"/>
                      <a:lumOff val="0"/>
                      <a:alpha val="99000"/>
                    </a:prstClr>
                  </a:solidFill>
                </a:rPr>
                <a:t>Continuous innovations every 90 days</a:t>
              </a:r>
            </a:p>
            <a:p>
              <a:pPr marL="640048" indent="-160012" defTabSz="640048">
                <a:spcBef>
                  <a:spcPts val="280"/>
                </a:spcBef>
                <a:spcAft>
                  <a:spcPts val="280"/>
                </a:spcAft>
                <a:buFont typeface="Arial" pitchFamily="34" charset="0"/>
                <a:buChar char="•"/>
              </a:pPr>
              <a:r>
                <a:rPr lang="en-US" sz="1400" kern="0" dirty="0">
                  <a:solidFill>
                    <a:prstClr val="black">
                      <a:hueOff val="0"/>
                      <a:satOff val="0"/>
                      <a:lumOff val="0"/>
                      <a:alpha val="99000"/>
                    </a:prstClr>
                  </a:solidFill>
                </a:rPr>
                <a:t>Major and minor update policy respectful to IT pro need for control</a:t>
              </a:r>
            </a:p>
            <a:p>
              <a:pPr marL="640048" indent="-160012" defTabSz="640048">
                <a:spcBef>
                  <a:spcPts val="280"/>
                </a:spcBef>
                <a:spcAft>
                  <a:spcPts val="280"/>
                </a:spcAft>
                <a:buFont typeface="Arial" pitchFamily="34" charset="0"/>
                <a:buChar char="•"/>
              </a:pPr>
              <a:r>
                <a:rPr lang="en-US" sz="1400" kern="0" dirty="0">
                  <a:solidFill>
                    <a:prstClr val="black">
                      <a:hueOff val="0"/>
                      <a:satOff val="0"/>
                      <a:lumOff val="0"/>
                      <a:alpha val="99000"/>
                    </a:prstClr>
                  </a:solidFill>
                </a:rPr>
                <a:t>Service delivery platform approach enabling new services across Microsoft and partners</a:t>
              </a:r>
            </a:p>
          </p:txBody>
        </p:sp>
        <p:sp>
          <p:nvSpPr>
            <p:cNvPr id="16" name="Rectangle 15"/>
            <p:cNvSpPr/>
            <p:nvPr>
              <p:custDataLst>
                <p:tags r:id="rId2"/>
              </p:custDataLst>
            </p:nvPr>
          </p:nvSpPr>
          <p:spPr>
            <a:xfrm>
              <a:off x="327684" y="5824904"/>
              <a:ext cx="1983716" cy="1991132"/>
            </a:xfrm>
            <a:prstGeom prst="rect">
              <a:avLst/>
            </a:prstGeom>
            <a:gradFill flip="none" rotWithShape="1">
              <a:gsLst>
                <a:gs pos="0">
                  <a:schemeClr val="accent6">
                    <a:lumMod val="20000"/>
                    <a:lumOff val="80000"/>
                  </a:schemeClr>
                </a:gs>
                <a:gs pos="10000">
                  <a:schemeClr val="accent6">
                    <a:lumMod val="40000"/>
                    <a:lumOff val="60000"/>
                  </a:schemeClr>
                </a:gs>
                <a:gs pos="70000">
                  <a:schemeClr val="accent6"/>
                </a:gs>
              </a:gsLst>
              <a:lin ang="5400000" scaled="1"/>
              <a:tileRect/>
            </a:gradFill>
            <a:ln w="25400" cap="flat" cmpd="sng" algn="ctr">
              <a:noFill/>
              <a:prstDash val="solid"/>
            </a:ln>
            <a:effectLst/>
          </p:spPr>
          <p:txBody>
            <a:bodyPr lIns="45720" tIns="45720" rIns="45720" rtlCol="0" anchor="ctr" anchorCtr="0">
              <a:noAutofit/>
            </a:bodyPr>
            <a:lstStyle/>
            <a:p>
              <a:pPr algn="ctr" defTabSz="640048"/>
              <a:r>
                <a:rPr lang="en-US" sz="1700" b="1" kern="0" dirty="0">
                  <a:solidFill>
                    <a:schemeClr val="bg1">
                      <a:alpha val="99000"/>
                    </a:schemeClr>
                  </a:solidFill>
                </a:rPr>
                <a:t>Most </a:t>
              </a:r>
              <a:r>
                <a:rPr lang="en-US" sz="1700" b="1" kern="0" dirty="0" smtClean="0">
                  <a:solidFill>
                    <a:schemeClr val="bg1">
                      <a:alpha val="99000"/>
                    </a:schemeClr>
                  </a:solidFill>
                </a:rPr>
                <a:t>compelling vision</a:t>
              </a:r>
              <a:endParaRPr lang="en-US" sz="1700" b="1" kern="0" dirty="0">
                <a:solidFill>
                  <a:schemeClr val="bg1">
                    <a:alpha val="99000"/>
                  </a:schemeClr>
                </a:solidFill>
              </a:endParaRPr>
            </a:p>
          </p:txBody>
        </p:sp>
      </p:grpSp>
    </p:spTree>
    <p:extLst>
      <p:ext uri="{BB962C8B-B14F-4D97-AF65-F5344CB8AC3E}">
        <p14:creationId xmlns:p14="http://schemas.microsoft.com/office/powerpoint/2010/main" val="2240075219"/>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What’s Next</a:t>
            </a:r>
            <a:endParaRPr lang="en-US" dirty="0"/>
          </a:p>
        </p:txBody>
      </p:sp>
      <p:grpSp>
        <p:nvGrpSpPr>
          <p:cNvPr id="6" name="Group 5"/>
          <p:cNvGrpSpPr/>
          <p:nvPr>
            <p:custDataLst>
              <p:tags r:id="rId1"/>
            </p:custDataLst>
          </p:nvPr>
        </p:nvGrpSpPr>
        <p:grpSpPr>
          <a:xfrm>
            <a:off x="0" y="1051014"/>
            <a:ext cx="9144000" cy="304800"/>
            <a:chOff x="0" y="1729208"/>
            <a:chExt cx="9144000" cy="365760"/>
          </a:xfrm>
        </p:grpSpPr>
        <p:sp>
          <p:nvSpPr>
            <p:cNvPr id="7" name="Rectangle 6"/>
            <p:cNvSpPr/>
            <p:nvPr/>
          </p:nvSpPr>
          <p:spPr>
            <a:xfrm>
              <a:off x="0" y="1729208"/>
              <a:ext cx="4572000" cy="365760"/>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rtlCol="0" anchor="ctr"/>
            <a:lstStyle/>
            <a:p>
              <a:pPr algn="ctr" defTabSz="640048"/>
              <a:endParaRPr lang="en-US" kern="0" dirty="0">
                <a:solidFill>
                  <a:sysClr val="window" lastClr="FFFFFF"/>
                </a:solidFill>
                <a:latin typeface="Segoe UI"/>
              </a:endParaRPr>
            </a:p>
          </p:txBody>
        </p:sp>
        <p:sp>
          <p:nvSpPr>
            <p:cNvPr id="9" name="Rectangle 8"/>
            <p:cNvSpPr/>
            <p:nvPr/>
          </p:nvSpPr>
          <p:spPr>
            <a:xfrm>
              <a:off x="4572000" y="1729208"/>
              <a:ext cx="4572000" cy="365760"/>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lstStyle/>
            <a:p>
              <a:pPr algn="ctr" defTabSz="640048"/>
              <a:endParaRPr lang="en-US" kern="0" dirty="0">
                <a:solidFill>
                  <a:sysClr val="window" lastClr="FFFFFF"/>
                </a:solidFill>
                <a:latin typeface="Segoe UI"/>
              </a:endParaRPr>
            </a:p>
          </p:txBody>
        </p:sp>
      </p:grpSp>
      <p:sp>
        <p:nvSpPr>
          <p:cNvPr id="10" name="Rounded Rectangle 9"/>
          <p:cNvSpPr/>
          <p:nvPr/>
        </p:nvSpPr>
        <p:spPr bwMode="auto">
          <a:xfrm>
            <a:off x="0" y="1149624"/>
            <a:ext cx="9144000" cy="3630323"/>
          </a:xfrm>
          <a:prstGeom prst="roundRect">
            <a:avLst>
              <a:gd name="adj" fmla="val 0"/>
            </a:avLst>
          </a:prstGeom>
          <a:solidFill>
            <a:schemeClr val="bg1"/>
          </a:solidFill>
          <a:ln w="25400" cap="flat" cmpd="sng" algn="ctr">
            <a:noFill/>
            <a:prstDash val="solid"/>
          </a:ln>
          <a:effectLst>
            <a:outerShdw blurRad="50800" dist="38100" dir="16200000" rotWithShape="0">
              <a:prstClr val="black">
                <a:alpha val="40000"/>
              </a:prstClr>
            </a:outerShdw>
          </a:effectLst>
        </p:spPr>
        <p:txBody>
          <a:bodyPr lIns="64005" tIns="32003" rIns="64005" bIns="32003" rtlCol="0" anchor="ctr"/>
          <a:lstStyle/>
          <a:p>
            <a:pPr algn="ctr"/>
            <a:endParaRPr lang="en-US" sz="1100" kern="0" dirty="0">
              <a:solidFill>
                <a:prstClr val="black">
                  <a:lumMod val="85000"/>
                  <a:lumOff val="15000"/>
                  <a:alpha val="99000"/>
                </a:prstClr>
              </a:solidFill>
            </a:endParaRPr>
          </a:p>
        </p:txBody>
      </p:sp>
      <p:sp>
        <p:nvSpPr>
          <p:cNvPr id="16" name="Rectangle 15"/>
          <p:cNvSpPr/>
          <p:nvPr>
            <p:custDataLst>
              <p:tags r:id="rId2"/>
            </p:custDataLst>
          </p:nvPr>
        </p:nvSpPr>
        <p:spPr bwMode="auto">
          <a:xfrm>
            <a:off x="286017" y="2694090"/>
            <a:ext cx="8462868" cy="831510"/>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lIns="1152087" tIns="32003" rIns="32003" bIns="32003" rtlCol="0" anchor="ctr" anchorCtr="0"/>
          <a:lstStyle/>
          <a:p>
            <a:pPr marL="165569" indent="-165569" defTabSz="640048">
              <a:spcBef>
                <a:spcPts val="280"/>
              </a:spcBef>
              <a:spcAft>
                <a:spcPts val="280"/>
              </a:spcAft>
              <a:buFont typeface="Arial" pitchFamily="34" charset="0"/>
              <a:buChar char="•"/>
            </a:pPr>
            <a:endParaRPr lang="en-US" sz="1000" kern="0" dirty="0">
              <a:solidFill>
                <a:prstClr val="black">
                  <a:hueOff val="0"/>
                  <a:satOff val="0"/>
                  <a:lumOff val="0"/>
                  <a:alpha val="99000"/>
                </a:prstClr>
              </a:solidFill>
            </a:endParaRPr>
          </a:p>
        </p:txBody>
      </p:sp>
      <p:sp>
        <p:nvSpPr>
          <p:cNvPr id="17" name="Rectangle 16"/>
          <p:cNvSpPr/>
          <p:nvPr>
            <p:custDataLst>
              <p:tags r:id="rId3"/>
            </p:custDataLst>
          </p:nvPr>
        </p:nvSpPr>
        <p:spPr>
          <a:xfrm>
            <a:off x="267149" y="2694090"/>
            <a:ext cx="558390" cy="831512"/>
          </a:xfrm>
          <a:prstGeom prst="rect">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lIns="32003" tIns="32003" rIns="32003" bIns="32003" rtlCol="0" anchor="ctr" anchorCtr="0">
            <a:noAutofit/>
          </a:bodyPr>
          <a:lstStyle/>
          <a:p>
            <a:pPr algn="ctr" defTabSz="640048"/>
            <a:r>
              <a:rPr lang="en-US" sz="2500" b="1" kern="0" dirty="0">
                <a:solidFill>
                  <a:schemeClr val="bg1">
                    <a:alpha val="99000"/>
                  </a:schemeClr>
                </a:solidFill>
              </a:rPr>
              <a:t>2</a:t>
            </a:r>
          </a:p>
        </p:txBody>
      </p:sp>
      <p:sp>
        <p:nvSpPr>
          <p:cNvPr id="18" name="Rectangle 17"/>
          <p:cNvSpPr/>
          <p:nvPr>
            <p:custDataLst>
              <p:tags r:id="rId4"/>
            </p:custDataLst>
          </p:nvPr>
        </p:nvSpPr>
        <p:spPr bwMode="auto">
          <a:xfrm>
            <a:off x="286017" y="1623057"/>
            <a:ext cx="8462868" cy="831510"/>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lIns="1152087" tIns="32003" rIns="32003" bIns="32003" rtlCol="0" anchor="ctr" anchorCtr="0"/>
          <a:lstStyle/>
          <a:p>
            <a:pPr marL="165569" indent="-165569" defTabSz="640048">
              <a:spcBef>
                <a:spcPts val="280"/>
              </a:spcBef>
              <a:spcAft>
                <a:spcPts val="280"/>
              </a:spcAft>
              <a:buFont typeface="Arial" pitchFamily="34" charset="0"/>
              <a:buChar char="•"/>
            </a:pPr>
            <a:endParaRPr lang="en-US" sz="1000" kern="0" dirty="0">
              <a:solidFill>
                <a:prstClr val="black">
                  <a:hueOff val="0"/>
                  <a:satOff val="0"/>
                  <a:lumOff val="0"/>
                  <a:alpha val="99000"/>
                </a:prstClr>
              </a:solidFill>
            </a:endParaRPr>
          </a:p>
        </p:txBody>
      </p:sp>
      <p:sp>
        <p:nvSpPr>
          <p:cNvPr id="19" name="Rectangle 18"/>
          <p:cNvSpPr/>
          <p:nvPr>
            <p:custDataLst>
              <p:tags r:id="rId5"/>
            </p:custDataLst>
          </p:nvPr>
        </p:nvSpPr>
        <p:spPr>
          <a:xfrm>
            <a:off x="267148" y="1623057"/>
            <a:ext cx="558391" cy="831512"/>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lIns="32003" tIns="32003" rIns="32003" bIns="32003" rtlCol="0" anchor="ctr" anchorCtr="0">
            <a:noAutofit/>
          </a:bodyPr>
          <a:lstStyle/>
          <a:p>
            <a:pPr algn="ctr" defTabSz="640048"/>
            <a:r>
              <a:rPr lang="en-US" sz="2500" b="1" kern="0" dirty="0">
                <a:solidFill>
                  <a:schemeClr val="bg1">
                    <a:alpha val="99000"/>
                  </a:schemeClr>
                </a:solidFill>
              </a:rPr>
              <a:t>1</a:t>
            </a:r>
          </a:p>
        </p:txBody>
      </p:sp>
      <p:sp>
        <p:nvSpPr>
          <p:cNvPr id="20" name="Rectangle 19"/>
          <p:cNvSpPr/>
          <p:nvPr>
            <p:custDataLst>
              <p:tags r:id="rId6"/>
            </p:custDataLst>
          </p:nvPr>
        </p:nvSpPr>
        <p:spPr bwMode="auto">
          <a:xfrm>
            <a:off x="286017" y="3783871"/>
            <a:ext cx="8462868" cy="831510"/>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lIns="1152087" tIns="32003" rIns="32003" bIns="32003" rtlCol="0" anchor="ctr" anchorCtr="0"/>
          <a:lstStyle/>
          <a:p>
            <a:pPr marL="165569" indent="-165569" defTabSz="640048">
              <a:spcBef>
                <a:spcPts val="280"/>
              </a:spcBef>
              <a:spcAft>
                <a:spcPts val="280"/>
              </a:spcAft>
              <a:buFont typeface="Arial" pitchFamily="34" charset="0"/>
              <a:buChar char="•"/>
            </a:pPr>
            <a:endParaRPr lang="en-US" sz="1000" kern="0" dirty="0">
              <a:solidFill>
                <a:prstClr val="black">
                  <a:hueOff val="0"/>
                  <a:satOff val="0"/>
                  <a:lumOff val="0"/>
                  <a:alpha val="99000"/>
                </a:prstClr>
              </a:solidFill>
            </a:endParaRPr>
          </a:p>
        </p:txBody>
      </p:sp>
      <p:sp>
        <p:nvSpPr>
          <p:cNvPr id="21" name="Rectangle 20"/>
          <p:cNvSpPr/>
          <p:nvPr>
            <p:custDataLst>
              <p:tags r:id="rId7"/>
            </p:custDataLst>
          </p:nvPr>
        </p:nvSpPr>
        <p:spPr>
          <a:xfrm>
            <a:off x="267149" y="3783871"/>
            <a:ext cx="558390" cy="831512"/>
          </a:xfrm>
          <a:prstGeom prst="rect">
            <a:avLst/>
          </a:prstGeom>
          <a:gradFill flip="none" rotWithShape="1">
            <a:gsLst>
              <a:gs pos="0">
                <a:schemeClr val="accent6">
                  <a:lumMod val="20000"/>
                  <a:lumOff val="80000"/>
                </a:schemeClr>
              </a:gs>
              <a:gs pos="10000">
                <a:schemeClr val="accent6">
                  <a:lumMod val="40000"/>
                  <a:lumOff val="60000"/>
                </a:schemeClr>
              </a:gs>
              <a:gs pos="70000">
                <a:schemeClr val="accent6"/>
              </a:gs>
            </a:gsLst>
            <a:lin ang="5400000" scaled="1"/>
            <a:tileRect/>
          </a:gradFill>
          <a:ln w="25400" cap="flat" cmpd="sng" algn="ctr">
            <a:noFill/>
            <a:prstDash val="solid"/>
          </a:ln>
          <a:effectLst/>
        </p:spPr>
        <p:txBody>
          <a:bodyPr lIns="32003" tIns="32003" rIns="32003" bIns="32003" rtlCol="0" anchor="ctr" anchorCtr="0">
            <a:noAutofit/>
          </a:bodyPr>
          <a:lstStyle/>
          <a:p>
            <a:pPr algn="ctr" defTabSz="640048"/>
            <a:r>
              <a:rPr lang="en-US" sz="2500" b="1" kern="0" dirty="0">
                <a:solidFill>
                  <a:schemeClr val="bg1">
                    <a:alpha val="99000"/>
                  </a:schemeClr>
                </a:solidFill>
              </a:rPr>
              <a:t>3</a:t>
            </a:r>
          </a:p>
        </p:txBody>
      </p:sp>
      <p:sp>
        <p:nvSpPr>
          <p:cNvPr id="22" name="Content Placeholder 7"/>
          <p:cNvSpPr txBox="1">
            <a:spLocks/>
          </p:cNvSpPr>
          <p:nvPr>
            <p:custDataLst>
              <p:tags r:id="rId8"/>
            </p:custDataLst>
          </p:nvPr>
        </p:nvSpPr>
        <p:spPr>
          <a:xfrm>
            <a:off x="899193" y="1825458"/>
            <a:ext cx="7260631" cy="420039"/>
          </a:xfrm>
          <a:prstGeom prst="rect">
            <a:avLst/>
          </a:prstGeom>
        </p:spPr>
        <p:txBody>
          <a:bodyPr lIns="64005" tIns="32003" rIns="64005" bIns="32003"/>
          <a:lstStyle/>
          <a:p>
            <a:pPr defTabSz="640022">
              <a:spcBef>
                <a:spcPts val="420"/>
              </a:spcBef>
              <a:spcAft>
                <a:spcPts val="420"/>
              </a:spcAft>
              <a:buClr>
                <a:srgbClr val="F69F1E"/>
              </a:buClr>
              <a:buSzPct val="90000"/>
              <a:defRPr/>
            </a:pPr>
            <a:r>
              <a:rPr lang="en-US" sz="1700" dirty="0">
                <a:solidFill>
                  <a:schemeClr val="tx2">
                    <a:alpha val="99000"/>
                  </a:schemeClr>
                </a:solidFill>
              </a:rPr>
              <a:t>Learn more at www.office365.com</a:t>
            </a:r>
          </a:p>
        </p:txBody>
      </p:sp>
      <p:sp>
        <p:nvSpPr>
          <p:cNvPr id="23" name="Content Placeholder 7"/>
          <p:cNvSpPr txBox="1">
            <a:spLocks/>
          </p:cNvSpPr>
          <p:nvPr>
            <p:custDataLst>
              <p:tags r:id="rId9"/>
            </p:custDataLst>
          </p:nvPr>
        </p:nvSpPr>
        <p:spPr>
          <a:xfrm>
            <a:off x="904010" y="2906664"/>
            <a:ext cx="7735492" cy="408878"/>
          </a:xfrm>
          <a:prstGeom prst="rect">
            <a:avLst/>
          </a:prstGeom>
        </p:spPr>
        <p:txBody>
          <a:bodyPr lIns="64005" tIns="32003" rIns="64005" bIns="32003"/>
          <a:lstStyle/>
          <a:p>
            <a:pPr indent="-203349">
              <a:spcBef>
                <a:spcPts val="420"/>
              </a:spcBef>
              <a:spcAft>
                <a:spcPts val="420"/>
              </a:spcAft>
              <a:buClr>
                <a:srgbClr val="F69F1E"/>
              </a:buClr>
              <a:buSzPct val="90000"/>
            </a:pPr>
            <a:r>
              <a:rPr lang="en-US" sz="1700" dirty="0" smtClean="0">
                <a:solidFill>
                  <a:schemeClr val="tx2">
                    <a:alpha val="99000"/>
                  </a:schemeClr>
                </a:solidFill>
              </a:rPr>
              <a:t>Click to try a </a:t>
            </a:r>
            <a:r>
              <a:rPr lang="en-US" sz="1700" dirty="0">
                <a:solidFill>
                  <a:schemeClr val="tx2">
                    <a:alpha val="99000"/>
                  </a:schemeClr>
                </a:solidFill>
              </a:rPr>
              <a:t>30-day evaluation of Office 365</a:t>
            </a:r>
          </a:p>
        </p:txBody>
      </p:sp>
      <p:sp>
        <p:nvSpPr>
          <p:cNvPr id="24" name="Content Placeholder 7"/>
          <p:cNvSpPr txBox="1">
            <a:spLocks/>
          </p:cNvSpPr>
          <p:nvPr>
            <p:custDataLst>
              <p:tags r:id="rId10"/>
            </p:custDataLst>
          </p:nvPr>
        </p:nvSpPr>
        <p:spPr>
          <a:xfrm>
            <a:off x="904010" y="3897147"/>
            <a:ext cx="7735492" cy="561067"/>
          </a:xfrm>
          <a:prstGeom prst="rect">
            <a:avLst/>
          </a:prstGeom>
        </p:spPr>
        <p:txBody>
          <a:bodyPr lIns="64005" tIns="32003" rIns="64005" bIns="32003"/>
          <a:lstStyle/>
          <a:p>
            <a:pPr indent="-203349">
              <a:spcBef>
                <a:spcPts val="420"/>
              </a:spcBef>
              <a:spcAft>
                <a:spcPts val="420"/>
              </a:spcAft>
              <a:buClr>
                <a:srgbClr val="F69F1E"/>
              </a:buClr>
              <a:buSzPct val="90000"/>
            </a:pPr>
            <a:endParaRPr lang="en-US" sz="1700" dirty="0">
              <a:solidFill>
                <a:schemeClr val="tx2">
                  <a:alpha val="99000"/>
                </a:schemeClr>
              </a:solidFill>
            </a:endParaRPr>
          </a:p>
        </p:txBody>
      </p:sp>
      <p:sp>
        <p:nvSpPr>
          <p:cNvPr id="25" name="Content Placeholder 7"/>
          <p:cNvSpPr txBox="1">
            <a:spLocks/>
          </p:cNvSpPr>
          <p:nvPr>
            <p:custDataLst>
              <p:tags r:id="rId11"/>
            </p:custDataLst>
          </p:nvPr>
        </p:nvSpPr>
        <p:spPr>
          <a:xfrm>
            <a:off x="940137" y="3973242"/>
            <a:ext cx="7735492" cy="408878"/>
          </a:xfrm>
          <a:prstGeom prst="rect">
            <a:avLst/>
          </a:prstGeom>
        </p:spPr>
        <p:txBody>
          <a:bodyPr lIns="64005" tIns="32003" rIns="64005" bIns="32003"/>
          <a:lstStyle/>
          <a:p>
            <a:pPr indent="-203349">
              <a:spcBef>
                <a:spcPts val="420"/>
              </a:spcBef>
              <a:spcAft>
                <a:spcPts val="420"/>
              </a:spcAft>
              <a:buClr>
                <a:srgbClr val="F69F1E"/>
              </a:buClr>
              <a:buSzPct val="90000"/>
            </a:pPr>
            <a:r>
              <a:rPr lang="en-US" sz="1700" dirty="0" smtClean="0">
                <a:solidFill>
                  <a:schemeClr val="tx2">
                    <a:alpha val="99000"/>
                  </a:schemeClr>
                </a:solidFill>
              </a:rPr>
              <a:t>Contact your Microsoft Account Manager to determine if </a:t>
            </a:r>
            <a:r>
              <a:rPr lang="en-US" sz="1700" dirty="0">
                <a:solidFill>
                  <a:schemeClr val="tx2">
                    <a:alpha val="99000"/>
                  </a:schemeClr>
                </a:solidFill>
              </a:rPr>
              <a:t>Office 365 is right for your </a:t>
            </a:r>
            <a:r>
              <a:rPr lang="en-US" sz="1700" dirty="0" smtClean="0">
                <a:solidFill>
                  <a:schemeClr val="tx2">
                    <a:alpha val="99000"/>
                  </a:schemeClr>
                </a:solidFill>
              </a:rPr>
              <a:t>organization</a:t>
            </a:r>
            <a:endParaRPr lang="en-US" sz="1700" dirty="0">
              <a:solidFill>
                <a:schemeClr val="tx2">
                  <a:alpha val="99000"/>
                </a:schemeClr>
              </a:solidFill>
            </a:endParaRPr>
          </a:p>
        </p:txBody>
      </p:sp>
      <p:sp>
        <p:nvSpPr>
          <p:cNvPr id="2" name="TextBox 1"/>
          <p:cNvSpPr txBox="1"/>
          <p:nvPr/>
        </p:nvSpPr>
        <p:spPr>
          <a:xfrm>
            <a:off x="2818086" y="5281448"/>
            <a:ext cx="3089948" cy="646331"/>
          </a:xfrm>
          <a:prstGeom prst="rect">
            <a:avLst/>
          </a:prstGeom>
          <a:noFill/>
        </p:spPr>
        <p:txBody>
          <a:bodyPr wrap="none" lIns="0" tIns="0" rIns="0" bIns="0" rtlCol="0">
            <a:spAutoFit/>
          </a:bodyPr>
          <a:lstStyle/>
          <a:p>
            <a:r>
              <a:rPr lang="en-US" sz="4200" dirty="0">
                <a:gradFill>
                  <a:gsLst>
                    <a:gs pos="0">
                      <a:schemeClr val="tx1"/>
                    </a:gs>
                    <a:gs pos="86000">
                      <a:schemeClr val="tx1"/>
                    </a:gs>
                  </a:gsLst>
                  <a:lin ang="5400000" scaled="0"/>
                </a:gradFill>
              </a:rPr>
              <a:t>THANK YOU!</a:t>
            </a:r>
          </a:p>
        </p:txBody>
      </p:sp>
    </p:spTree>
    <p:extLst>
      <p:ext uri="{BB962C8B-B14F-4D97-AF65-F5344CB8AC3E}">
        <p14:creationId xmlns:p14="http://schemas.microsoft.com/office/powerpoint/2010/main" val="2558531741"/>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09" y="353292"/>
            <a:ext cx="8229600" cy="443198"/>
          </a:xfrm>
        </p:spPr>
        <p:txBody>
          <a:bodyPr/>
          <a:lstStyle/>
          <a:p>
            <a:r>
              <a:rPr lang="en-US" dirty="0" smtClean="0"/>
              <a:t>Additional Information:</a:t>
            </a:r>
            <a:endParaRPr lang="en-US" dirty="0"/>
          </a:p>
        </p:txBody>
      </p:sp>
      <p:sp>
        <p:nvSpPr>
          <p:cNvPr id="3" name="Content Placeholder 2"/>
          <p:cNvSpPr>
            <a:spLocks noGrp="1"/>
          </p:cNvSpPr>
          <p:nvPr>
            <p:ph idx="1"/>
          </p:nvPr>
        </p:nvSpPr>
        <p:spPr>
          <a:xfrm>
            <a:off x="481014" y="1198568"/>
            <a:ext cx="8386690" cy="5114550"/>
          </a:xfrm>
        </p:spPr>
        <p:txBody>
          <a:bodyPr>
            <a:normAutofit fontScale="85000" lnSpcReduction="20000"/>
          </a:bodyPr>
          <a:lstStyle/>
          <a:p>
            <a:r>
              <a:rPr lang="en-US" b="1" dirty="0" smtClean="0"/>
              <a:t>Service </a:t>
            </a:r>
            <a:r>
              <a:rPr lang="en-US" b="1" dirty="0"/>
              <a:t>Descriptions:  </a:t>
            </a:r>
            <a:endParaRPr lang="en-US" b="1" dirty="0" smtClean="0"/>
          </a:p>
          <a:p>
            <a:pPr lvl="1"/>
            <a:r>
              <a:rPr lang="en-US" dirty="0" smtClean="0">
                <a:hlinkClick r:id="rId2"/>
              </a:rPr>
              <a:t>http</a:t>
            </a:r>
            <a:r>
              <a:rPr lang="en-US" dirty="0">
                <a:hlinkClick r:id="rId2"/>
              </a:rPr>
              <a:t>://</a:t>
            </a:r>
            <a:r>
              <a:rPr lang="en-US" dirty="0" smtClean="0">
                <a:hlinkClick r:id="rId2"/>
              </a:rPr>
              <a:t>www.microsoft.com/download/en/details.aspx?id=13602</a:t>
            </a:r>
            <a:endParaRPr lang="en-US" dirty="0" smtClean="0"/>
          </a:p>
          <a:p>
            <a:r>
              <a:rPr lang="en-US" b="1" dirty="0"/>
              <a:t>See </a:t>
            </a:r>
            <a:r>
              <a:rPr lang="en-US" b="1" dirty="0"/>
              <a:t>Online Services Trust </a:t>
            </a:r>
            <a:r>
              <a:rPr lang="en-US" b="1" dirty="0"/>
              <a:t>Center for </a:t>
            </a:r>
            <a:r>
              <a:rPr lang="en-US" b="1" dirty="0"/>
              <a:t>Certification Updates</a:t>
            </a:r>
            <a:r>
              <a:rPr lang="en-US" b="1" dirty="0"/>
              <a:t>: </a:t>
            </a:r>
            <a:endParaRPr lang="en-US" b="1" dirty="0"/>
          </a:p>
          <a:p>
            <a:pPr lvl="1"/>
            <a:r>
              <a:rPr lang="en-US" dirty="0">
                <a:gradFill>
                  <a:gsLst>
                    <a:gs pos="0">
                      <a:schemeClr val="tx1"/>
                    </a:gs>
                    <a:gs pos="86000">
                      <a:schemeClr val="tx1"/>
                    </a:gs>
                  </a:gsLst>
                  <a:lin ang="5400000" scaled="0"/>
                </a:gradFill>
                <a:hlinkClick r:id="rId3"/>
              </a:rPr>
              <a:t>h</a:t>
            </a:r>
            <a:r>
              <a:rPr lang="en-US" dirty="0" smtClean="0">
                <a:gradFill>
                  <a:gsLst>
                    <a:gs pos="0">
                      <a:schemeClr val="tx1"/>
                    </a:gs>
                    <a:gs pos="86000">
                      <a:schemeClr val="tx1"/>
                    </a:gs>
                  </a:gsLst>
                  <a:lin ang="5400000" scaled="0"/>
                </a:gradFill>
                <a:hlinkClick r:id="rId3"/>
              </a:rPr>
              <a:t>ttp</a:t>
            </a:r>
            <a:r>
              <a:rPr lang="en-US" dirty="0">
                <a:gradFill>
                  <a:gsLst>
                    <a:gs pos="0">
                      <a:schemeClr val="tx1"/>
                    </a:gs>
                    <a:gs pos="86000">
                      <a:schemeClr val="tx1"/>
                    </a:gs>
                  </a:gsLst>
                  <a:lin ang="5400000" scaled="0"/>
                </a:gradFill>
                <a:hlinkClick r:id="rId3"/>
              </a:rPr>
              <a:t>://www.microsoft.com/online/legal/v2/?</a:t>
            </a:r>
            <a:r>
              <a:rPr lang="en-US" dirty="0" smtClean="0">
                <a:gradFill>
                  <a:gsLst>
                    <a:gs pos="0">
                      <a:schemeClr val="tx1"/>
                    </a:gs>
                    <a:gs pos="86000">
                      <a:schemeClr val="tx1"/>
                    </a:gs>
                  </a:gsLst>
                  <a:lin ang="5400000" scaled="0"/>
                </a:gradFill>
                <a:hlinkClick r:id="rId3"/>
              </a:rPr>
              <a:t>docid=21&amp;langid=en-us</a:t>
            </a:r>
            <a:endParaRPr lang="en-US" dirty="0"/>
          </a:p>
          <a:p>
            <a:r>
              <a:rPr lang="en-US" b="1" dirty="0" smtClean="0"/>
              <a:t>Identity Federation resources:</a:t>
            </a:r>
            <a:endParaRPr lang="en-US" b="1" dirty="0" smtClean="0">
              <a:hlinkClick r:id=""/>
            </a:endParaRPr>
          </a:p>
          <a:p>
            <a:pPr lvl="1"/>
            <a:r>
              <a:rPr lang="en-US" dirty="0" smtClean="0">
                <a:hlinkClick r:id=""/>
              </a:rPr>
              <a:t>Plan </a:t>
            </a:r>
            <a:r>
              <a:rPr lang="en-US" dirty="0">
                <a:hlinkClick r:id="rId4"/>
              </a:rPr>
              <a:t>for and deploy Active Directory Federation Services 2.0 for use with single </a:t>
            </a:r>
            <a:r>
              <a:rPr lang="en-US" dirty="0" smtClean="0">
                <a:hlinkClick r:id="rId4"/>
              </a:rPr>
              <a:t>sign-on</a:t>
            </a:r>
            <a:endParaRPr lang="en-US" dirty="0" smtClean="0"/>
          </a:p>
          <a:p>
            <a:pPr lvl="1"/>
            <a:r>
              <a:rPr lang="en-US" dirty="0">
                <a:hlinkClick r:id="rId5"/>
              </a:rPr>
              <a:t>Blog - HOW TO: Federate your domain with #</a:t>
            </a:r>
            <a:r>
              <a:rPr lang="en-US" dirty="0" smtClean="0">
                <a:hlinkClick r:id="rId5"/>
              </a:rPr>
              <a:t>Office365</a:t>
            </a:r>
            <a:r>
              <a:rPr lang="en-US" dirty="0" smtClean="0"/>
              <a:t> </a:t>
            </a:r>
            <a:r>
              <a:rPr lang="en-US" dirty="0" smtClean="0">
                <a:hlinkClick r:id="rId6"/>
              </a:rPr>
              <a:t>–</a:t>
            </a:r>
            <a:r>
              <a:rPr lang="en-US" dirty="0" smtClean="0"/>
              <a:t> A good blog to share with customers.  Easy steps to get things going and all in one location.</a:t>
            </a:r>
            <a:endParaRPr lang="en-US" dirty="0">
              <a:hlinkClick r:id="rId6"/>
            </a:endParaRPr>
          </a:p>
          <a:p>
            <a:pPr lvl="1"/>
            <a:r>
              <a:rPr lang="en-US" dirty="0" smtClean="0">
                <a:hlinkClick r:id="rId6"/>
              </a:rPr>
              <a:t>Install </a:t>
            </a:r>
            <a:r>
              <a:rPr lang="en-US" dirty="0">
                <a:hlinkClick r:id="rId6"/>
              </a:rPr>
              <a:t>and configure the Microsoft Online Services Identity Federation Management </a:t>
            </a:r>
            <a:r>
              <a:rPr lang="en-US" dirty="0" smtClean="0">
                <a:hlinkClick r:id="rId6"/>
              </a:rPr>
              <a:t>tool</a:t>
            </a:r>
            <a:r>
              <a:rPr lang="en-US" dirty="0" smtClean="0"/>
              <a:t> – can get the MSOL ID-Fed Management Tool from here.</a:t>
            </a:r>
          </a:p>
          <a:p>
            <a:pPr lvl="1"/>
            <a:r>
              <a:rPr lang="en-US" dirty="0">
                <a:hlinkClick r:id="rId7"/>
              </a:rPr>
              <a:t>Verify and manage single </a:t>
            </a:r>
            <a:r>
              <a:rPr lang="en-US" dirty="0" smtClean="0">
                <a:hlinkClick r:id="rId7"/>
              </a:rPr>
              <a:t>sign-on</a:t>
            </a:r>
            <a:endParaRPr lang="en-US" dirty="0" smtClean="0"/>
          </a:p>
          <a:p>
            <a:r>
              <a:rPr lang="en-US" b="1" dirty="0" smtClean="0"/>
              <a:t>Directory Synchronization resources:</a:t>
            </a:r>
          </a:p>
          <a:p>
            <a:pPr lvl="1"/>
            <a:r>
              <a:rPr lang="en-US" dirty="0">
                <a:hlinkClick r:id="rId8"/>
              </a:rPr>
              <a:t>Synchronize your </a:t>
            </a:r>
            <a:r>
              <a:rPr lang="en-US" dirty="0" smtClean="0">
                <a:hlinkClick r:id="rId8"/>
              </a:rPr>
              <a:t>directories</a:t>
            </a:r>
            <a:r>
              <a:rPr lang="en-US" dirty="0" smtClean="0"/>
              <a:t> – can get the DirSync install from here as well as the command to force manual sync.</a:t>
            </a:r>
          </a:p>
          <a:p>
            <a:pPr lvl="1"/>
            <a:r>
              <a:rPr lang="en-US" dirty="0" smtClean="0">
                <a:hlinkClick r:id="rId9"/>
              </a:rPr>
              <a:t>Filter support in the Microsoft Online Services Directory Synchronization Tool</a:t>
            </a:r>
            <a:r>
              <a:rPr lang="en-US" dirty="0" smtClean="0"/>
              <a:t> – gives a list of how objects are picked to be Synced to Office 365.</a:t>
            </a:r>
          </a:p>
          <a:p>
            <a:pPr lvl="1"/>
            <a:r>
              <a:rPr lang="en-US" dirty="0" smtClean="0">
                <a:hlinkClick r:id="rId10"/>
              </a:rPr>
              <a:t>Suggested Hardware for running Microsoft Online Services Directory Synchronization Tool</a:t>
            </a:r>
            <a:endParaRPr lang="en-US" dirty="0"/>
          </a:p>
          <a:p>
            <a:r>
              <a:rPr lang="en-US" b="1" dirty="0" smtClean="0"/>
              <a:t>Contact your Microsoft Account Manager for additional information</a:t>
            </a:r>
            <a:endParaRPr lang="en-US" b="1" dirty="0"/>
          </a:p>
        </p:txBody>
      </p:sp>
    </p:spTree>
    <p:extLst>
      <p:ext uri="{BB962C8B-B14F-4D97-AF65-F5344CB8AC3E}">
        <p14:creationId xmlns:p14="http://schemas.microsoft.com/office/powerpoint/2010/main" val="3012048024"/>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2" name="Subtitle 1"/>
          <p:cNvSpPr>
            <a:spLocks noGrp="1"/>
          </p:cNvSpPr>
          <p:nvPr>
            <p:ph type="subTitle" idx="1"/>
          </p:nvPr>
        </p:nvSpPr>
        <p:spPr/>
        <p:txBody>
          <a:bodyPr/>
          <a:lstStyle/>
          <a:p>
            <a:endParaRPr lang="en-US" dirty="0"/>
          </a:p>
        </p:txBody>
      </p:sp>
      <p:sp>
        <p:nvSpPr>
          <p:cNvPr id="3" name="Text Placeholder 2"/>
          <p:cNvSpPr>
            <a:spLocks noGrp="1"/>
          </p:cNvSpPr>
          <p:nvPr>
            <p:ph type="body" sz="quarter" idx="10"/>
          </p:nvPr>
        </p:nvSpPr>
        <p:spPr>
          <a:xfrm>
            <a:off x="1109021" y="3000894"/>
            <a:ext cx="7748289" cy="1015663"/>
          </a:xfrm>
        </p:spPr>
        <p:txBody>
          <a:bodyPr/>
          <a:lstStyle/>
          <a:p>
            <a:r>
              <a:rPr lang="en-US" dirty="0" smtClean="0"/>
              <a:t>APPENDIX</a:t>
            </a:r>
            <a:endParaRPr lang="en-US" dirty="0"/>
          </a:p>
        </p:txBody>
      </p:sp>
      <p:sp>
        <p:nvSpPr>
          <p:cNvPr id="7" name="Slide Number Placeholder 6"/>
          <p:cNvSpPr>
            <a:spLocks noGrp="1"/>
          </p:cNvSpPr>
          <p:nvPr>
            <p:ph type="sldNum" sz="quarter" idx="4294967295"/>
          </p:nvPr>
        </p:nvSpPr>
        <p:spPr>
          <a:xfrm>
            <a:off x="0" y="6267450"/>
            <a:ext cx="425450" cy="365125"/>
          </a:xfrm>
        </p:spPr>
        <p:txBody>
          <a:bodyPr/>
          <a:lstStyle/>
          <a:p>
            <a:pPr defTabSz="914400"/>
            <a:fld id="{B60359E2-F1E6-40F3-81C3-5A646FA87138}" type="slidenum">
              <a:rPr lang="en-US" smtClean="0"/>
              <a:pPr defTabSz="914400"/>
              <a:t>38</a:t>
            </a:fld>
            <a:endParaRPr lang="en-US" dirty="0"/>
          </a:p>
        </p:txBody>
      </p:sp>
    </p:spTree>
    <p:extLst>
      <p:ext uri="{BB962C8B-B14F-4D97-AF65-F5344CB8AC3E}">
        <p14:creationId xmlns:p14="http://schemas.microsoft.com/office/powerpoint/2010/main" val="3323871286"/>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Text Placeholder 3"/>
          <p:cNvSpPr>
            <a:spLocks noGrp="1"/>
          </p:cNvSpPr>
          <p:nvPr>
            <p:ph type="body" sz="quarter" idx="10"/>
          </p:nvPr>
        </p:nvSpPr>
        <p:spPr>
          <a:xfrm>
            <a:off x="1109021" y="3000894"/>
            <a:ext cx="7748289" cy="1015663"/>
          </a:xfrm>
        </p:spPr>
        <p:txBody>
          <a:bodyPr/>
          <a:lstStyle/>
          <a:p>
            <a:r>
              <a:rPr lang="en-US" dirty="0" smtClean="0"/>
              <a:t>P Plans vs. E Plans</a:t>
            </a:r>
            <a:endParaRPr lang="en-US" dirty="0"/>
          </a:p>
        </p:txBody>
      </p:sp>
    </p:spTree>
    <p:extLst>
      <p:ext uri="{BB962C8B-B14F-4D97-AF65-F5344CB8AC3E}">
        <p14:creationId xmlns:p14="http://schemas.microsoft.com/office/powerpoint/2010/main" val="99130717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 Same Side Corner Rectangle 16"/>
          <p:cNvSpPr/>
          <p:nvPr/>
        </p:nvSpPr>
        <p:spPr bwMode="auto">
          <a:xfrm rot="10800000">
            <a:off x="374183" y="2209394"/>
            <a:ext cx="2702756" cy="1897965"/>
          </a:xfrm>
          <a:prstGeom prst="round2SameRect">
            <a:avLst>
              <a:gd name="adj1" fmla="val 7315"/>
              <a:gd name="adj2" fmla="val 0"/>
            </a:avLst>
          </a:prstGeom>
          <a:gradFill flip="none" rotWithShape="1">
            <a:gsLst>
              <a:gs pos="0">
                <a:srgbClr val="FFFFFF">
                  <a:alpha val="0"/>
                </a:srgbClr>
              </a:gs>
              <a:gs pos="26000">
                <a:srgbClr val="FFFFFF">
                  <a:alpha val="0"/>
                </a:srgbClr>
              </a:gs>
              <a:gs pos="56000">
                <a:schemeClr val="bg1">
                  <a:alpha val="57000"/>
                </a:schemeClr>
              </a:gs>
              <a:gs pos="74000">
                <a:schemeClr val="bg1">
                  <a:alpha val="20000"/>
                </a:schemeClr>
              </a:gs>
            </a:gsLst>
            <a:lin ang="4800000" scaled="0"/>
            <a:tileRect/>
          </a:gradFill>
          <a:ln w="6350" cap="flat" cmpd="sng" algn="ctr">
            <a:solidFill>
              <a:srgbClr val="FFFFFF">
                <a:alpha val="25098"/>
              </a:srgb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0" tIns="0" rIns="0" bIns="0" numCol="1" rtlCol="0" anchor="ctr" anchorCtr="0" compatLnSpc="1">
            <a:prstTxWarp prst="textNoShape">
              <a:avLst/>
            </a:prstTxWarp>
          </a:bodyPr>
          <a:lstStyle/>
          <a:p>
            <a:pPr algn="ctr" fontAlgn="base">
              <a:lnSpc>
                <a:spcPct val="80000"/>
              </a:lnSpc>
              <a:spcBef>
                <a:spcPct val="0"/>
              </a:spcBef>
              <a:spcAft>
                <a:spcPct val="0"/>
              </a:spcAft>
              <a:defRPr/>
            </a:pPr>
            <a:endParaRPr lang="en-US" altLang="zh-CN" sz="4000" spc="-144" dirty="0">
              <a:ln w="3175">
                <a:noFill/>
              </a:ln>
              <a:gradFill>
                <a:gsLst>
                  <a:gs pos="0">
                    <a:srgbClr val="FFFFFF"/>
                  </a:gs>
                  <a:gs pos="100000">
                    <a:srgbClr val="FFFFFF"/>
                  </a:gs>
                </a:gsLst>
                <a:lin ang="5400000" scaled="1"/>
              </a:gradFill>
              <a:effectLst>
                <a:outerShdw blurRad="38100" dist="38100" dir="2700000" algn="tl">
                  <a:srgbClr val="000000">
                    <a:alpha val="43137"/>
                  </a:srgbClr>
                </a:outerShdw>
              </a:effectLst>
              <a:latin typeface="Segoe Light" pitchFamily="34" charset="0"/>
              <a:cs typeface="Arial" charset="0"/>
            </a:endParaRPr>
          </a:p>
        </p:txBody>
      </p:sp>
      <p:sp>
        <p:nvSpPr>
          <p:cNvPr id="28" name="Rectangle 27"/>
          <p:cNvSpPr/>
          <p:nvPr/>
        </p:nvSpPr>
        <p:spPr bwMode="auto">
          <a:xfrm>
            <a:off x="-10754" y="940280"/>
            <a:ext cx="9144000" cy="1066389"/>
          </a:xfrm>
          <a:prstGeom prst="rect">
            <a:avLst/>
          </a:prstGeom>
          <a:solidFill>
            <a:srgbClr val="FFC000"/>
          </a:solidFill>
          <a:ln w="12700">
            <a:solidFill>
              <a:schemeClr val="bg2">
                <a:alpha val="49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89" tIns="304636" rIns="91389" bIns="45697" numCol="1" rtlCol="0" anchor="ctr" anchorCtr="0" compatLnSpc="1">
            <a:prstTxWarp prst="textNoShape">
              <a:avLst/>
            </a:prstTxWarp>
          </a:bodyPr>
          <a:lstStyle/>
          <a:p>
            <a:pPr algn="ctr" fontAlgn="base">
              <a:lnSpc>
                <a:spcPct val="80000"/>
              </a:lnSpc>
              <a:spcBef>
                <a:spcPct val="0"/>
              </a:spcBef>
              <a:spcAft>
                <a:spcPct val="0"/>
              </a:spcAft>
              <a:buClr>
                <a:srgbClr val="FFFF99"/>
              </a:buClr>
              <a:buSzPct val="120000"/>
              <a:defRPr/>
            </a:pPr>
            <a:endParaRPr lang="en-US" altLang="zh-CN" sz="4400" spc="-125" dirty="0">
              <a:ln w="18415" cmpd="sng">
                <a:noFill/>
                <a:prstDash val="solid"/>
              </a:ln>
              <a:solidFill>
                <a:srgbClr val="000000"/>
              </a:solidFill>
              <a:effectLst>
                <a:glow rad="101600">
                  <a:srgbClr val="CCECFF"/>
                </a:glow>
                <a:innerShdw blurRad="114300">
                  <a:prstClr val="black"/>
                </a:innerShdw>
              </a:effectLst>
              <a:latin typeface="Segoe"/>
            </a:endParaRPr>
          </a:p>
        </p:txBody>
      </p:sp>
      <p:sp>
        <p:nvSpPr>
          <p:cNvPr id="29" name="TextBox 28"/>
          <p:cNvSpPr txBox="1"/>
          <p:nvPr/>
        </p:nvSpPr>
        <p:spPr>
          <a:xfrm>
            <a:off x="3714526" y="1093989"/>
            <a:ext cx="2000771" cy="615553"/>
          </a:xfrm>
          <a:prstGeom prst="rect">
            <a:avLst/>
          </a:prstGeom>
          <a:noFill/>
          <a:effectLst/>
        </p:spPr>
        <p:txBody>
          <a:bodyPr wrap="square" lIns="0" tIns="0" rIns="0" bIns="0" rtlCol="0" anchor="ctr">
            <a:spAutoFit/>
          </a:bodyPr>
          <a:lstStyle/>
          <a:p>
            <a:pPr algn="ctr"/>
            <a:r>
              <a:rPr lang="en-US" sz="2000" dirty="0">
                <a:latin typeface="Segoe" charset="0"/>
              </a:rPr>
              <a:t>REDUCED MANAGEMENT</a:t>
            </a:r>
          </a:p>
        </p:txBody>
      </p:sp>
      <p:sp>
        <p:nvSpPr>
          <p:cNvPr id="20" name="Round Same Side Corner Rectangle 19"/>
          <p:cNvSpPr/>
          <p:nvPr/>
        </p:nvSpPr>
        <p:spPr bwMode="auto">
          <a:xfrm rot="10800000">
            <a:off x="3298367" y="2213408"/>
            <a:ext cx="2702756" cy="1897965"/>
          </a:xfrm>
          <a:prstGeom prst="round2SameRect">
            <a:avLst>
              <a:gd name="adj1" fmla="val 7315"/>
              <a:gd name="adj2" fmla="val 0"/>
            </a:avLst>
          </a:prstGeom>
          <a:gradFill flip="none" rotWithShape="1">
            <a:gsLst>
              <a:gs pos="0">
                <a:srgbClr val="FFFFFF">
                  <a:alpha val="0"/>
                </a:srgbClr>
              </a:gs>
              <a:gs pos="26000">
                <a:srgbClr val="FFFFFF">
                  <a:alpha val="0"/>
                </a:srgbClr>
              </a:gs>
              <a:gs pos="56000">
                <a:schemeClr val="bg1">
                  <a:alpha val="57000"/>
                </a:schemeClr>
              </a:gs>
              <a:gs pos="74000">
                <a:schemeClr val="bg1">
                  <a:alpha val="20000"/>
                </a:schemeClr>
              </a:gs>
            </a:gsLst>
            <a:lin ang="4800000" scaled="0"/>
            <a:tileRect/>
          </a:gradFill>
          <a:ln w="6350" cap="flat" cmpd="sng" algn="ctr">
            <a:solidFill>
              <a:srgbClr val="FFFFFF">
                <a:alpha val="25098"/>
              </a:srgb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0" tIns="0" rIns="0" bIns="0" numCol="1" rtlCol="0" anchor="ctr" anchorCtr="0" compatLnSpc="1">
            <a:prstTxWarp prst="textNoShape">
              <a:avLst/>
            </a:prstTxWarp>
          </a:bodyPr>
          <a:lstStyle/>
          <a:p>
            <a:pPr algn="ctr" fontAlgn="base">
              <a:lnSpc>
                <a:spcPct val="80000"/>
              </a:lnSpc>
              <a:spcBef>
                <a:spcPct val="0"/>
              </a:spcBef>
              <a:spcAft>
                <a:spcPct val="0"/>
              </a:spcAft>
              <a:defRPr/>
            </a:pPr>
            <a:endParaRPr lang="en-US" altLang="zh-CN" sz="4000" spc="-144" dirty="0">
              <a:ln w="3175">
                <a:noFill/>
              </a:ln>
              <a:gradFill>
                <a:gsLst>
                  <a:gs pos="0">
                    <a:srgbClr val="FFFFFF"/>
                  </a:gs>
                  <a:gs pos="100000">
                    <a:srgbClr val="FFFFFF"/>
                  </a:gs>
                </a:gsLst>
                <a:lin ang="5400000" scaled="1"/>
              </a:gradFill>
              <a:effectLst>
                <a:outerShdw blurRad="38100" dist="38100" dir="2700000" algn="tl">
                  <a:srgbClr val="000000">
                    <a:alpha val="43137"/>
                  </a:srgbClr>
                </a:outerShdw>
              </a:effectLst>
              <a:latin typeface="Segoe Light" pitchFamily="34" charset="0"/>
              <a:cs typeface="Arial" charset="0"/>
            </a:endParaRPr>
          </a:p>
        </p:txBody>
      </p:sp>
      <p:sp>
        <p:nvSpPr>
          <p:cNvPr id="24" name="Round Same Side Corner Rectangle 23"/>
          <p:cNvSpPr/>
          <p:nvPr/>
        </p:nvSpPr>
        <p:spPr bwMode="auto">
          <a:xfrm rot="10800000">
            <a:off x="6156612" y="2213408"/>
            <a:ext cx="2702756" cy="1897965"/>
          </a:xfrm>
          <a:prstGeom prst="round2SameRect">
            <a:avLst>
              <a:gd name="adj1" fmla="val 7315"/>
              <a:gd name="adj2" fmla="val 0"/>
            </a:avLst>
          </a:prstGeom>
          <a:gradFill flip="none" rotWithShape="1">
            <a:gsLst>
              <a:gs pos="0">
                <a:srgbClr val="FFFFFF">
                  <a:alpha val="0"/>
                </a:srgbClr>
              </a:gs>
              <a:gs pos="26000">
                <a:srgbClr val="FFFFFF">
                  <a:alpha val="0"/>
                </a:srgbClr>
              </a:gs>
              <a:gs pos="56000">
                <a:schemeClr val="bg1">
                  <a:alpha val="57000"/>
                </a:schemeClr>
              </a:gs>
              <a:gs pos="74000">
                <a:schemeClr val="bg1">
                  <a:alpha val="20000"/>
                </a:schemeClr>
              </a:gs>
            </a:gsLst>
            <a:lin ang="4800000" scaled="0"/>
            <a:tileRect/>
          </a:gradFill>
          <a:ln w="6350" cap="flat" cmpd="sng" algn="ctr">
            <a:solidFill>
              <a:srgbClr val="FFFFFF">
                <a:alpha val="25098"/>
              </a:srgb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0" tIns="0" rIns="0" bIns="0" numCol="1" rtlCol="0" anchor="ctr" anchorCtr="0" compatLnSpc="1">
            <a:prstTxWarp prst="textNoShape">
              <a:avLst/>
            </a:prstTxWarp>
          </a:bodyPr>
          <a:lstStyle/>
          <a:p>
            <a:pPr algn="ctr" fontAlgn="base">
              <a:lnSpc>
                <a:spcPct val="80000"/>
              </a:lnSpc>
              <a:spcBef>
                <a:spcPct val="0"/>
              </a:spcBef>
              <a:spcAft>
                <a:spcPct val="0"/>
              </a:spcAft>
              <a:defRPr/>
            </a:pPr>
            <a:endParaRPr lang="en-US" altLang="zh-CN" sz="4000" spc="-144" dirty="0">
              <a:ln w="3175">
                <a:noFill/>
              </a:ln>
              <a:gradFill>
                <a:gsLst>
                  <a:gs pos="0">
                    <a:srgbClr val="FFFFFF"/>
                  </a:gs>
                  <a:gs pos="100000">
                    <a:srgbClr val="FFFFFF"/>
                  </a:gs>
                </a:gsLst>
                <a:lin ang="5400000" scaled="1"/>
              </a:gradFill>
              <a:effectLst>
                <a:outerShdw blurRad="38100" dist="38100" dir="2700000" algn="tl">
                  <a:srgbClr val="000000">
                    <a:alpha val="43137"/>
                  </a:srgbClr>
                </a:outerShdw>
              </a:effectLst>
              <a:latin typeface="Segoe Light" pitchFamily="34" charset="0"/>
              <a:cs typeface="Arial" charset="0"/>
            </a:endParaRPr>
          </a:p>
        </p:txBody>
      </p:sp>
      <p:sp>
        <p:nvSpPr>
          <p:cNvPr id="26" name="TextBox 25"/>
          <p:cNvSpPr txBox="1"/>
          <p:nvPr/>
        </p:nvSpPr>
        <p:spPr>
          <a:xfrm>
            <a:off x="799119" y="1094414"/>
            <a:ext cx="1793965" cy="615553"/>
          </a:xfrm>
          <a:prstGeom prst="rect">
            <a:avLst/>
          </a:prstGeom>
          <a:noFill/>
          <a:effectLst/>
        </p:spPr>
        <p:txBody>
          <a:bodyPr wrap="square" lIns="0" tIns="0" rIns="0" bIns="0" rtlCol="0" anchor="ctr">
            <a:spAutoFit/>
          </a:bodyPr>
          <a:lstStyle/>
          <a:p>
            <a:pPr algn="ctr"/>
            <a:r>
              <a:rPr lang="en-US" sz="2000" dirty="0">
                <a:latin typeface="Segoe" charset="0"/>
              </a:rPr>
              <a:t>NEW ECONOMICS</a:t>
            </a:r>
          </a:p>
        </p:txBody>
      </p:sp>
      <p:sp>
        <p:nvSpPr>
          <p:cNvPr id="34" name="TextBox 33"/>
          <p:cNvSpPr txBox="1"/>
          <p:nvPr/>
        </p:nvSpPr>
        <p:spPr>
          <a:xfrm>
            <a:off x="6468094" y="1094414"/>
            <a:ext cx="2079790" cy="615553"/>
          </a:xfrm>
          <a:prstGeom prst="rect">
            <a:avLst/>
          </a:prstGeom>
          <a:noFill/>
          <a:effectLst/>
        </p:spPr>
        <p:txBody>
          <a:bodyPr wrap="square" lIns="0" tIns="0" rIns="0" bIns="0" rtlCol="0" anchor="ctr">
            <a:spAutoFit/>
          </a:bodyPr>
          <a:lstStyle/>
          <a:p>
            <a:pPr algn="ctr"/>
            <a:r>
              <a:rPr lang="en-US" sz="2000" dirty="0">
                <a:latin typeface="Segoe" charset="0"/>
              </a:rPr>
              <a:t>INCREASED PRODUCTIVITY</a:t>
            </a:r>
          </a:p>
        </p:txBody>
      </p:sp>
      <p:sp>
        <p:nvSpPr>
          <p:cNvPr id="36" name="TextBox 35"/>
          <p:cNvSpPr txBox="1"/>
          <p:nvPr/>
        </p:nvSpPr>
        <p:spPr>
          <a:xfrm>
            <a:off x="456128" y="4650939"/>
            <a:ext cx="2510682" cy="1034129"/>
          </a:xfrm>
          <a:prstGeom prst="rect">
            <a:avLst/>
          </a:prstGeom>
          <a:noFill/>
        </p:spPr>
        <p:txBody>
          <a:bodyPr wrap="square" lIns="0" tIns="0" rIns="0" bIns="0" rtlCol="0">
            <a:spAutoFit/>
          </a:bodyPr>
          <a:lstStyle/>
          <a:p>
            <a:pPr marL="225363" indent="-225363">
              <a:lnSpc>
                <a:spcPct val="90000"/>
              </a:lnSpc>
              <a:spcBef>
                <a:spcPct val="20000"/>
              </a:spcBef>
              <a:buClr>
                <a:srgbClr val="FFC000"/>
              </a:buClr>
              <a:buBlip>
                <a:blip r:embed="rId3"/>
              </a:buBlip>
              <a:defRPr/>
            </a:pPr>
            <a:r>
              <a:rPr lang="en-US" sz="1600" spc="-50" dirty="0">
                <a:gradFill>
                  <a:gsLst>
                    <a:gs pos="0">
                      <a:schemeClr val="tx1"/>
                    </a:gs>
                    <a:gs pos="86000">
                      <a:schemeClr val="tx1"/>
                    </a:gs>
                  </a:gsLst>
                  <a:lin ang="5400000" scaled="0"/>
                </a:gradFill>
                <a:latin typeface="Segoe Light" pitchFamily="34" charset="0"/>
              </a:rPr>
              <a:t>Pay for what you use</a:t>
            </a:r>
          </a:p>
          <a:p>
            <a:pPr marL="225363" indent="-225363">
              <a:lnSpc>
                <a:spcPct val="90000"/>
              </a:lnSpc>
              <a:spcBef>
                <a:spcPct val="20000"/>
              </a:spcBef>
              <a:buClr>
                <a:srgbClr val="FFC000"/>
              </a:buClr>
              <a:buBlip>
                <a:blip r:embed="rId3"/>
              </a:buBlip>
              <a:defRPr/>
            </a:pPr>
            <a:r>
              <a:rPr lang="en-US" sz="1600" spc="-50" dirty="0">
                <a:gradFill>
                  <a:gsLst>
                    <a:gs pos="0">
                      <a:schemeClr val="tx1"/>
                    </a:gs>
                    <a:gs pos="86000">
                      <a:schemeClr val="tx1"/>
                    </a:gs>
                  </a:gsLst>
                  <a:lin ang="5400000" scaled="0"/>
                </a:gradFill>
                <a:latin typeface="Segoe Light" pitchFamily="34" charset="0"/>
              </a:rPr>
              <a:t>Lower and predictable costs</a:t>
            </a:r>
          </a:p>
          <a:p>
            <a:pPr marL="225363" indent="-225363">
              <a:lnSpc>
                <a:spcPct val="90000"/>
              </a:lnSpc>
              <a:spcBef>
                <a:spcPct val="20000"/>
              </a:spcBef>
              <a:buClr>
                <a:srgbClr val="FFC000"/>
              </a:buClr>
              <a:buBlip>
                <a:blip r:embed="rId3"/>
              </a:buBlip>
              <a:defRPr/>
            </a:pPr>
            <a:r>
              <a:rPr lang="en-US" sz="1600" spc="-50" dirty="0">
                <a:gradFill>
                  <a:gsLst>
                    <a:gs pos="0">
                      <a:schemeClr val="tx1"/>
                    </a:gs>
                    <a:gs pos="86000">
                      <a:schemeClr val="tx1"/>
                    </a:gs>
                  </a:gsLst>
                  <a:lin ang="5400000" scaled="0"/>
                </a:gradFill>
                <a:latin typeface="Segoe Light" pitchFamily="34" charset="0"/>
              </a:rPr>
              <a:t>Shift from capex and opex</a:t>
            </a:r>
          </a:p>
          <a:p>
            <a:pPr marL="225363" indent="-225363">
              <a:lnSpc>
                <a:spcPct val="90000"/>
              </a:lnSpc>
              <a:spcBef>
                <a:spcPct val="20000"/>
              </a:spcBef>
              <a:buClr>
                <a:srgbClr val="FFC000"/>
              </a:buClr>
              <a:buBlip>
                <a:blip r:embed="rId3"/>
              </a:buBlip>
              <a:defRPr/>
            </a:pPr>
            <a:r>
              <a:rPr lang="en-US" sz="1600" spc="-50" dirty="0">
                <a:gradFill>
                  <a:gsLst>
                    <a:gs pos="0">
                      <a:schemeClr val="tx1"/>
                    </a:gs>
                    <a:gs pos="86000">
                      <a:schemeClr val="tx1"/>
                    </a:gs>
                  </a:gsLst>
                  <a:lin ang="5400000" scaled="0"/>
                </a:gradFill>
                <a:latin typeface="Segoe Light" pitchFamily="34" charset="0"/>
              </a:rPr>
              <a:t>Accelerate speed to value</a:t>
            </a:r>
          </a:p>
        </p:txBody>
      </p:sp>
      <p:sp>
        <p:nvSpPr>
          <p:cNvPr id="37" name="TextBox 36"/>
          <p:cNvSpPr txBox="1"/>
          <p:nvPr/>
        </p:nvSpPr>
        <p:spPr>
          <a:xfrm>
            <a:off x="3376110" y="4650939"/>
            <a:ext cx="2510682" cy="1034129"/>
          </a:xfrm>
          <a:prstGeom prst="rect">
            <a:avLst/>
          </a:prstGeom>
          <a:noFill/>
        </p:spPr>
        <p:txBody>
          <a:bodyPr wrap="square" lIns="0" tIns="0" rIns="0" bIns="0" rtlCol="0">
            <a:spAutoFit/>
          </a:bodyPr>
          <a:lstStyle/>
          <a:p>
            <a:pPr marL="225363" indent="-225363">
              <a:lnSpc>
                <a:spcPct val="90000"/>
              </a:lnSpc>
              <a:spcBef>
                <a:spcPct val="20000"/>
              </a:spcBef>
              <a:buClr>
                <a:srgbClr val="FFC000"/>
              </a:buClr>
              <a:buBlip>
                <a:blip r:embed="rId3"/>
              </a:buBlip>
              <a:defRPr/>
            </a:pPr>
            <a:r>
              <a:rPr lang="en-US" sz="1600" spc="-50" dirty="0">
                <a:gradFill>
                  <a:gsLst>
                    <a:gs pos="0">
                      <a:schemeClr val="tx1"/>
                    </a:gs>
                    <a:gs pos="86000">
                      <a:schemeClr val="tx1"/>
                    </a:gs>
                  </a:gsLst>
                  <a:lin ang="5400000" scaled="0"/>
                </a:gradFill>
                <a:latin typeface="Segoe Light" pitchFamily="34" charset="0"/>
              </a:rPr>
              <a:t>No patching, maintenance</a:t>
            </a:r>
          </a:p>
          <a:p>
            <a:pPr marL="225363" indent="-225363">
              <a:lnSpc>
                <a:spcPct val="90000"/>
              </a:lnSpc>
              <a:spcBef>
                <a:spcPct val="20000"/>
              </a:spcBef>
              <a:buClr>
                <a:srgbClr val="FFC000"/>
              </a:buClr>
              <a:buBlip>
                <a:blip r:embed="rId3"/>
              </a:buBlip>
              <a:defRPr/>
            </a:pPr>
            <a:r>
              <a:rPr lang="en-US" sz="1600" spc="-50" dirty="0">
                <a:gradFill>
                  <a:gsLst>
                    <a:gs pos="0">
                      <a:schemeClr val="tx1"/>
                    </a:gs>
                    <a:gs pos="86000">
                      <a:schemeClr val="tx1"/>
                    </a:gs>
                  </a:gsLst>
                  <a:lin ang="5400000" scaled="0"/>
                </a:gradFill>
                <a:latin typeface="Segoe Light" pitchFamily="34" charset="0"/>
              </a:rPr>
              <a:t>Faster deployment</a:t>
            </a:r>
          </a:p>
          <a:p>
            <a:pPr marL="225363" indent="-225363">
              <a:lnSpc>
                <a:spcPct val="90000"/>
              </a:lnSpc>
              <a:spcBef>
                <a:spcPct val="20000"/>
              </a:spcBef>
              <a:buClr>
                <a:srgbClr val="FFC000"/>
              </a:buClr>
              <a:buBlip>
                <a:blip r:embed="rId3"/>
              </a:buBlip>
              <a:defRPr/>
            </a:pPr>
            <a:r>
              <a:rPr lang="en-US" sz="1600" spc="-50" dirty="0">
                <a:gradFill>
                  <a:gsLst>
                    <a:gs pos="0">
                      <a:schemeClr val="tx1"/>
                    </a:gs>
                    <a:gs pos="86000">
                      <a:schemeClr val="tx1"/>
                    </a:gs>
                  </a:gsLst>
                  <a:lin ang="5400000" scaled="0"/>
                </a:gradFill>
                <a:latin typeface="Segoe Light" pitchFamily="34" charset="0"/>
              </a:rPr>
              <a:t>Robust multi-layered security</a:t>
            </a:r>
          </a:p>
          <a:p>
            <a:pPr marL="225363" indent="-225363">
              <a:lnSpc>
                <a:spcPct val="90000"/>
              </a:lnSpc>
              <a:spcBef>
                <a:spcPct val="20000"/>
              </a:spcBef>
              <a:buClr>
                <a:srgbClr val="FFC000"/>
              </a:buClr>
              <a:buBlip>
                <a:blip r:embed="rId3"/>
              </a:buBlip>
              <a:defRPr/>
            </a:pPr>
            <a:r>
              <a:rPr lang="en-US" sz="1600" spc="-50" dirty="0">
                <a:gradFill>
                  <a:gsLst>
                    <a:gs pos="0">
                      <a:schemeClr val="tx1"/>
                    </a:gs>
                    <a:gs pos="86000">
                      <a:schemeClr val="tx1"/>
                    </a:gs>
                  </a:gsLst>
                  <a:lin ang="5400000" scaled="0"/>
                </a:gradFill>
                <a:latin typeface="Segoe Light" pitchFamily="34" charset="0"/>
              </a:rPr>
              <a:t>Reliability and fault-tolerance</a:t>
            </a:r>
          </a:p>
        </p:txBody>
      </p:sp>
      <p:sp>
        <p:nvSpPr>
          <p:cNvPr id="38" name="TextBox 37"/>
          <p:cNvSpPr txBox="1"/>
          <p:nvPr/>
        </p:nvSpPr>
        <p:spPr>
          <a:xfrm>
            <a:off x="6291520" y="4650939"/>
            <a:ext cx="2339187" cy="1034129"/>
          </a:xfrm>
          <a:prstGeom prst="rect">
            <a:avLst/>
          </a:prstGeom>
          <a:noFill/>
        </p:spPr>
        <p:txBody>
          <a:bodyPr wrap="square" lIns="0" tIns="0" rIns="0" bIns="0" rtlCol="0">
            <a:spAutoFit/>
          </a:bodyPr>
          <a:lstStyle/>
          <a:p>
            <a:pPr marL="225363" indent="-225363">
              <a:lnSpc>
                <a:spcPct val="90000"/>
              </a:lnSpc>
              <a:spcBef>
                <a:spcPct val="20000"/>
              </a:spcBef>
              <a:buClr>
                <a:srgbClr val="FFC000"/>
              </a:buClr>
              <a:buBlip>
                <a:blip r:embed="rId3"/>
              </a:buBlip>
              <a:defRPr/>
            </a:pPr>
            <a:r>
              <a:rPr lang="en-US" sz="1600" spc="-50" dirty="0">
                <a:gradFill>
                  <a:gsLst>
                    <a:gs pos="0">
                      <a:schemeClr val="tx1"/>
                    </a:gs>
                    <a:gs pos="86000">
                      <a:schemeClr val="tx1"/>
                    </a:gs>
                  </a:gsLst>
                  <a:lin ang="5400000" scaled="0"/>
                </a:gradFill>
                <a:latin typeface="Segoe Light" pitchFamily="34" charset="0"/>
              </a:rPr>
              <a:t>Latest software for users</a:t>
            </a:r>
          </a:p>
          <a:p>
            <a:pPr marL="225363" indent="-225363">
              <a:lnSpc>
                <a:spcPct val="90000"/>
              </a:lnSpc>
              <a:spcBef>
                <a:spcPct val="20000"/>
              </a:spcBef>
              <a:buClr>
                <a:srgbClr val="FFC000"/>
              </a:buClr>
              <a:buBlip>
                <a:blip r:embed="rId3"/>
              </a:buBlip>
              <a:defRPr/>
            </a:pPr>
            <a:r>
              <a:rPr lang="en-US" sz="1600" spc="-50" dirty="0">
                <a:gradFill>
                  <a:gsLst>
                    <a:gs pos="0">
                      <a:schemeClr val="tx1"/>
                    </a:gs>
                    <a:gs pos="86000">
                      <a:schemeClr val="tx1"/>
                    </a:gs>
                  </a:gsLst>
                  <a:lin ang="5400000" scaled="0"/>
                </a:gradFill>
                <a:latin typeface="Segoe Light" pitchFamily="34" charset="0"/>
              </a:rPr>
              <a:t>Internet collaboration  </a:t>
            </a:r>
          </a:p>
          <a:p>
            <a:pPr marL="225363" indent="-225363">
              <a:lnSpc>
                <a:spcPct val="90000"/>
              </a:lnSpc>
              <a:spcBef>
                <a:spcPct val="20000"/>
              </a:spcBef>
              <a:buClr>
                <a:srgbClr val="FFC000"/>
              </a:buClr>
              <a:buBlip>
                <a:blip r:embed="rId3"/>
              </a:buBlip>
              <a:defRPr/>
            </a:pPr>
            <a:r>
              <a:rPr lang="en-US" sz="1600" spc="-50" dirty="0">
                <a:gradFill>
                  <a:gsLst>
                    <a:gs pos="0">
                      <a:schemeClr val="tx1"/>
                    </a:gs>
                    <a:gs pos="86000">
                      <a:schemeClr val="tx1"/>
                    </a:gs>
                  </a:gsLst>
                  <a:lin ang="5400000" scaled="0"/>
                </a:gradFill>
                <a:latin typeface="Segoe Light" pitchFamily="34" charset="0"/>
              </a:rPr>
              <a:t>Anywhere access</a:t>
            </a:r>
          </a:p>
          <a:p>
            <a:pPr marL="225363" indent="-225363">
              <a:lnSpc>
                <a:spcPct val="90000"/>
              </a:lnSpc>
              <a:spcBef>
                <a:spcPct val="20000"/>
              </a:spcBef>
              <a:buClr>
                <a:srgbClr val="FFC000"/>
              </a:buClr>
              <a:buBlip>
                <a:blip r:embed="rId3"/>
              </a:buBlip>
              <a:defRPr/>
            </a:pPr>
            <a:r>
              <a:rPr lang="en-US" sz="1600" spc="-50" dirty="0">
                <a:gradFill>
                  <a:gsLst>
                    <a:gs pos="0">
                      <a:schemeClr val="tx1"/>
                    </a:gs>
                    <a:gs pos="86000">
                      <a:schemeClr val="tx1"/>
                    </a:gs>
                  </a:gsLst>
                  <a:lin ang="5400000" scaled="0"/>
                </a:gradFill>
                <a:latin typeface="Segoe Light" pitchFamily="34" charset="0"/>
              </a:rPr>
              <a:t>Instant self-provisioning </a:t>
            </a:r>
          </a:p>
        </p:txBody>
      </p:sp>
      <p:pic>
        <p:nvPicPr>
          <p:cNvPr id="1026" name="Picture 2" descr="C:\Users\tobrien.REDMOND\Pictures\DVD_ART36\Artwork_Imagery\Icons - Illustrations\_ REAL VISTA STYLE\world economics map red arrow.png"/>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6285" y="2209800"/>
            <a:ext cx="1721317" cy="23779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obrien.REDMOND\Pictures\DVD_ART36\Artwork_Imagery\Icons - Illustrations\_ WINDOWS VISTA ICONS\Productivity time clock to do.png"/>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572771" y="2105258"/>
            <a:ext cx="1829276" cy="2314342"/>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995627" y="2514605"/>
            <a:ext cx="1433846" cy="2336021"/>
            <a:chOff x="5517058" y="2476943"/>
            <a:chExt cx="1911297" cy="2336021"/>
          </a:xfrm>
        </p:grpSpPr>
        <p:pic>
          <p:nvPicPr>
            <p:cNvPr id="1031" name="Picture 7" descr="C:\Users\tobrien.REDMOND\Pictures\DVD_ART36\Artwork_Imagery\Icons - Illustrations\_ VISTA STYLE\server.png"/>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flipH="1">
              <a:off x="5561012" y="2476943"/>
              <a:ext cx="1867343" cy="17140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tobrien.REDMOND\Pictures\DVD_ART36\Artwork_Imagery\Icons - Illustrations\_ MSN ICONS\MSN icon secure security safety shield.png"/>
            <p:cNvPicPr>
              <a:picLocks noChangeAspect="1" noChangeArrowheads="1"/>
            </p:cNvPicPr>
            <p:nvPr/>
          </p:nvPicPr>
          <p:blipFill>
            <a:blip r:embed="rId7"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481369">
              <a:off x="5517058" y="2904037"/>
              <a:ext cx="1167683" cy="1908927"/>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grpSp>
      <p:pic>
        <p:nvPicPr>
          <p:cNvPr id="18" name="Picture 2" descr="C:\Users\tobrien.REDMOND\Pictures\DVD_ART36\Artwork_Imagery\Icons - Illustrations\_ REAL VISTA STYLE\world economics map red arrow.png"/>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71766" y="2182660"/>
            <a:ext cx="1721317" cy="237793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4011111" y="2487468"/>
            <a:ext cx="1433846" cy="2336021"/>
            <a:chOff x="5517058" y="2476943"/>
            <a:chExt cx="1911297" cy="2336021"/>
          </a:xfrm>
        </p:grpSpPr>
        <p:pic>
          <p:nvPicPr>
            <p:cNvPr id="21" name="Picture 7" descr="C:\Users\tobrien.REDMOND\Pictures\DVD_ART36\Artwork_Imagery\Icons - Illustrations\_ VISTA STYLE\server.png"/>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flipH="1">
              <a:off x="5561012" y="2476943"/>
              <a:ext cx="1867343" cy="171405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tobrien.REDMOND\Pictures\DVD_ART36\Artwork_Imagery\Icons - Illustrations\_ MSN ICONS\MSN icon secure security safety shield.png"/>
            <p:cNvPicPr>
              <a:picLocks noChangeAspect="1" noChangeArrowheads="1"/>
            </p:cNvPicPr>
            <p:nvPr/>
          </p:nvPicPr>
          <p:blipFill>
            <a:blip r:embed="rId7"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481369">
              <a:off x="5517058" y="2904037"/>
              <a:ext cx="1167683" cy="1908927"/>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grpSp>
      <p:sp>
        <p:nvSpPr>
          <p:cNvPr id="3" name="Title 2"/>
          <p:cNvSpPr>
            <a:spLocks noGrp="1"/>
          </p:cNvSpPr>
          <p:nvPr>
            <p:ph type="title"/>
          </p:nvPr>
        </p:nvSpPr>
        <p:spPr>
          <a:xfrm>
            <a:off x="481008" y="436417"/>
            <a:ext cx="8378359" cy="443198"/>
          </a:xfrm>
        </p:spPr>
        <p:txBody>
          <a:bodyPr/>
          <a:lstStyle/>
          <a:p>
            <a:r>
              <a:rPr lang="en-US" dirty="0"/>
              <a:t>Why Are Organizations Considering the Cloud?</a:t>
            </a:r>
            <a:endParaRPr lang="en-US" dirty="0"/>
          </a:p>
        </p:txBody>
      </p:sp>
    </p:spTree>
    <p:extLst>
      <p:ext uri="{BB962C8B-B14F-4D97-AF65-F5344CB8AC3E}">
        <p14:creationId xmlns:p14="http://schemas.microsoft.com/office/powerpoint/2010/main" val="153341592"/>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p:cNvSpPr>
            <a:spLocks/>
          </p:cNvSpPr>
          <p:nvPr/>
        </p:nvSpPr>
        <p:spPr bwMode="auto">
          <a:xfrm flipV="1">
            <a:off x="247650" y="2042859"/>
            <a:ext cx="8649380" cy="4375150"/>
          </a:xfrm>
          <a:prstGeom prst="roundRect">
            <a:avLst>
              <a:gd name="adj" fmla="val 2528"/>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kern="0" dirty="0">
              <a:solidFill>
                <a:sysClr val="window" lastClr="FFFFFF"/>
              </a:solidFill>
              <a:latin typeface="Segoe UI"/>
            </a:endParaRPr>
          </a:p>
        </p:txBody>
      </p:sp>
      <p:sp>
        <p:nvSpPr>
          <p:cNvPr id="13" name="Rectangle 12"/>
          <p:cNvSpPr/>
          <p:nvPr/>
        </p:nvSpPr>
        <p:spPr bwMode="auto">
          <a:xfrm>
            <a:off x="495149" y="3536668"/>
            <a:ext cx="2651760" cy="2468880"/>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tIns="685800" rtlCol="0" anchor="t" anchorCtr="0"/>
          <a:lstStyle/>
          <a:p>
            <a:pPr marL="342900" lvl="1" indent="-228600">
              <a:lnSpc>
                <a:spcPct val="110000"/>
              </a:lnSpc>
              <a:spcAft>
                <a:spcPts val="800"/>
              </a:spcAft>
              <a:buClr>
                <a:schemeClr val="accent5"/>
              </a:buClr>
              <a:buSzPct val="75000"/>
              <a:buFont typeface="Wingdings" pitchFamily="2" charset="2"/>
              <a:buChar char="§"/>
              <a:defRPr/>
            </a:pPr>
            <a:r>
              <a:rPr lang="en-US" sz="1200" dirty="0">
                <a:solidFill>
                  <a:schemeClr val="tx2">
                    <a:alpha val="99000"/>
                  </a:schemeClr>
                </a:solidFill>
              </a:rPr>
              <a:t>Individual and consumer</a:t>
            </a:r>
          </a:p>
          <a:p>
            <a:pPr marL="342900" lvl="1" indent="-228600">
              <a:lnSpc>
                <a:spcPct val="110000"/>
              </a:lnSpc>
              <a:spcAft>
                <a:spcPts val="800"/>
              </a:spcAft>
              <a:buClr>
                <a:schemeClr val="accent5"/>
              </a:buClr>
              <a:buSzPct val="75000"/>
              <a:buFont typeface="Wingdings" pitchFamily="2" charset="2"/>
              <a:buChar char="§"/>
              <a:defRPr/>
            </a:pPr>
            <a:r>
              <a:rPr lang="en-US" sz="1200" dirty="0">
                <a:solidFill>
                  <a:schemeClr val="tx2">
                    <a:alpha val="99000"/>
                  </a:schemeClr>
                </a:solidFill>
              </a:rPr>
              <a:t>Personal Use</a:t>
            </a:r>
          </a:p>
          <a:p>
            <a:pPr marL="342900" lvl="1" indent="-228600">
              <a:lnSpc>
                <a:spcPct val="110000"/>
              </a:lnSpc>
              <a:spcAft>
                <a:spcPts val="800"/>
              </a:spcAft>
              <a:buClr>
                <a:schemeClr val="accent5"/>
              </a:buClr>
              <a:buSzPct val="75000"/>
              <a:buFont typeface="Wingdings" pitchFamily="2" charset="2"/>
              <a:buChar char="§"/>
              <a:defRPr/>
            </a:pPr>
            <a:r>
              <a:rPr lang="en-US" sz="1200" dirty="0">
                <a:solidFill>
                  <a:schemeClr val="tx2">
                    <a:alpha val="99000"/>
                  </a:schemeClr>
                </a:solidFill>
              </a:rPr>
              <a:t>Fee/low cost</a:t>
            </a:r>
          </a:p>
        </p:txBody>
      </p:sp>
      <p:sp>
        <p:nvSpPr>
          <p:cNvPr id="14" name="Rectangle 13"/>
          <p:cNvSpPr/>
          <p:nvPr/>
        </p:nvSpPr>
        <p:spPr>
          <a:xfrm>
            <a:off x="495149" y="3536668"/>
            <a:ext cx="2651760" cy="457200"/>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rtlCol="0" anchor="ctr" anchorCtr="0">
            <a:noAutofit/>
          </a:bodyPr>
          <a:lstStyle/>
          <a:p>
            <a:pPr lvl="0" algn="ctr" defTabSz="914400">
              <a:lnSpc>
                <a:spcPct val="90000"/>
              </a:lnSpc>
            </a:pPr>
            <a:r>
              <a:rPr lang="en-US" sz="1400" b="1" kern="0" dirty="0" smtClean="0">
                <a:solidFill>
                  <a:schemeClr val="bg1">
                    <a:alpha val="99000"/>
                  </a:schemeClr>
                </a:solidFill>
                <a:effectLst>
                  <a:outerShdw blurRad="38100" dist="38100" dir="2700000" algn="tl">
                    <a:srgbClr val="000000">
                      <a:alpha val="43137"/>
                    </a:srgbClr>
                  </a:outerShdw>
                </a:effectLst>
              </a:rPr>
              <a:t>Windows Live</a:t>
            </a:r>
          </a:p>
        </p:txBody>
      </p:sp>
      <p:sp>
        <p:nvSpPr>
          <p:cNvPr id="18" name="Rectangle 17"/>
          <p:cNvSpPr/>
          <p:nvPr/>
        </p:nvSpPr>
        <p:spPr bwMode="auto">
          <a:xfrm>
            <a:off x="3238450" y="3536668"/>
            <a:ext cx="2651760" cy="2468880"/>
          </a:xfrm>
          <a:prstGeom prst="rect">
            <a:avLst/>
          </a:prstGeom>
          <a:solidFill>
            <a:schemeClr val="bg1"/>
          </a:solidFill>
          <a:ln w="34925" cap="flat" cmpd="sng" algn="ctr">
            <a:solidFill>
              <a:srgbClr val="FF0000"/>
            </a:solidFill>
            <a:prstDash val="solid"/>
          </a:ln>
          <a:effectLst>
            <a:glow rad="101600">
              <a:schemeClr val="accent3">
                <a:satMod val="175000"/>
                <a:alpha val="40000"/>
              </a:schemeClr>
            </a:glow>
            <a:outerShdw blurRad="63500" sx="102000" sy="102000" algn="ctr" rotWithShape="0">
              <a:prstClr val="black">
                <a:alpha val="40000"/>
              </a:prstClr>
            </a:outerShdw>
          </a:effectLst>
        </p:spPr>
        <p:txBody>
          <a:bodyPr tIns="685800" rtlCol="0" anchor="t" anchorCtr="0"/>
          <a:lstStyle/>
          <a:p>
            <a:pPr marL="342900" lvl="1" indent="-228600">
              <a:lnSpc>
                <a:spcPct val="110000"/>
              </a:lnSpc>
              <a:spcAft>
                <a:spcPts val="800"/>
              </a:spcAft>
              <a:buClr>
                <a:srgbClr val="F69F1E"/>
              </a:buClr>
              <a:buSzPct val="75000"/>
              <a:buFont typeface="Wingdings" pitchFamily="2" charset="2"/>
              <a:buChar char="§"/>
              <a:defRPr/>
            </a:pPr>
            <a:r>
              <a:rPr lang="en-US" sz="1100" dirty="0">
                <a:solidFill>
                  <a:schemeClr val="tx2">
                    <a:alpha val="99000"/>
                  </a:schemeClr>
                </a:solidFill>
              </a:rPr>
              <a:t>Small businesses &amp; professionals</a:t>
            </a:r>
          </a:p>
          <a:p>
            <a:pPr marL="342900" lvl="1" indent="-228600">
              <a:lnSpc>
                <a:spcPct val="110000"/>
              </a:lnSpc>
              <a:spcAft>
                <a:spcPts val="800"/>
              </a:spcAft>
              <a:buClr>
                <a:srgbClr val="F69F1E"/>
              </a:buClr>
              <a:buSzPct val="75000"/>
              <a:buFont typeface="Wingdings" pitchFamily="2" charset="2"/>
              <a:buChar char="§"/>
              <a:defRPr/>
            </a:pPr>
            <a:r>
              <a:rPr lang="en-US" sz="1100" dirty="0">
                <a:solidFill>
                  <a:schemeClr val="tx2">
                    <a:alpha val="99000"/>
                  </a:schemeClr>
                </a:solidFill>
              </a:rPr>
              <a:t>Organizational use</a:t>
            </a:r>
          </a:p>
          <a:p>
            <a:pPr marL="342900" lvl="1" indent="-228600">
              <a:lnSpc>
                <a:spcPct val="110000"/>
              </a:lnSpc>
              <a:spcAft>
                <a:spcPts val="800"/>
              </a:spcAft>
              <a:buClr>
                <a:srgbClr val="F69F1E"/>
              </a:buClr>
              <a:buSzPct val="75000"/>
              <a:buFont typeface="Wingdings" pitchFamily="2" charset="2"/>
              <a:buChar char="§"/>
              <a:defRPr/>
            </a:pPr>
            <a:r>
              <a:rPr lang="en-US" sz="1100" dirty="0">
                <a:solidFill>
                  <a:schemeClr val="tx2">
                    <a:alpha val="99000"/>
                  </a:schemeClr>
                </a:solidFill>
              </a:rPr>
              <a:t>IT consultant or no IT</a:t>
            </a:r>
          </a:p>
          <a:p>
            <a:pPr marL="342900" lvl="1" indent="-228600">
              <a:lnSpc>
                <a:spcPct val="110000"/>
              </a:lnSpc>
              <a:spcAft>
                <a:spcPts val="800"/>
              </a:spcAft>
              <a:buClr>
                <a:srgbClr val="F69F1E"/>
              </a:buClr>
              <a:buSzPct val="75000"/>
              <a:buFont typeface="Wingdings" pitchFamily="2" charset="2"/>
              <a:buChar char="§"/>
              <a:defRPr/>
            </a:pPr>
            <a:r>
              <a:rPr lang="en-US" sz="1100" dirty="0">
                <a:solidFill>
                  <a:schemeClr val="tx2">
                    <a:alpha val="99000"/>
                  </a:schemeClr>
                </a:solidFill>
              </a:rPr>
              <a:t>Low monthly subscription price</a:t>
            </a:r>
          </a:p>
          <a:p>
            <a:pPr marL="342900" lvl="1" indent="-228600">
              <a:lnSpc>
                <a:spcPct val="110000"/>
              </a:lnSpc>
              <a:spcAft>
                <a:spcPts val="800"/>
              </a:spcAft>
              <a:buClr>
                <a:srgbClr val="F69F1E"/>
              </a:buClr>
              <a:buSzPct val="75000"/>
              <a:buFont typeface="Wingdings" pitchFamily="2" charset="2"/>
              <a:buChar char="§"/>
              <a:defRPr/>
            </a:pPr>
            <a:r>
              <a:rPr lang="en-US" sz="1100" dirty="0">
                <a:solidFill>
                  <a:schemeClr val="tx2">
                    <a:alpha val="99000"/>
                  </a:schemeClr>
                </a:solidFill>
              </a:rPr>
              <a:t>Focus on simplicity</a:t>
            </a:r>
          </a:p>
          <a:p>
            <a:pPr marL="342900" lvl="1" indent="-228600">
              <a:lnSpc>
                <a:spcPct val="110000"/>
              </a:lnSpc>
              <a:spcAft>
                <a:spcPts val="800"/>
              </a:spcAft>
              <a:buClr>
                <a:srgbClr val="F69F1E"/>
              </a:buClr>
              <a:buSzPct val="75000"/>
              <a:buFont typeface="Wingdings" pitchFamily="2" charset="2"/>
              <a:buChar char="§"/>
              <a:defRPr/>
            </a:pPr>
            <a:r>
              <a:rPr lang="en-US" sz="1100" dirty="0">
                <a:solidFill>
                  <a:schemeClr val="tx2">
                    <a:alpha val="99000"/>
                  </a:schemeClr>
                </a:solidFill>
              </a:rPr>
              <a:t>Community help</a:t>
            </a:r>
          </a:p>
        </p:txBody>
      </p:sp>
      <p:sp>
        <p:nvSpPr>
          <p:cNvPr id="19" name="Rectangle 18"/>
          <p:cNvSpPr/>
          <p:nvPr/>
        </p:nvSpPr>
        <p:spPr>
          <a:xfrm>
            <a:off x="3238450" y="3536668"/>
            <a:ext cx="2651760" cy="457200"/>
          </a:xfrm>
          <a:prstGeom prst="rect">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rtlCol="0" anchor="ctr" anchorCtr="0">
            <a:noAutofit/>
          </a:bodyPr>
          <a:lstStyle/>
          <a:p>
            <a:pPr algn="ctr" defTabSz="914400">
              <a:lnSpc>
                <a:spcPct val="90000"/>
              </a:lnSpc>
            </a:pPr>
            <a:r>
              <a:rPr lang="en-US" sz="1400" b="1" kern="0" dirty="0" smtClean="0">
                <a:solidFill>
                  <a:schemeClr val="bg1">
                    <a:alpha val="99000"/>
                  </a:schemeClr>
                </a:solidFill>
                <a:effectLst>
                  <a:outerShdw blurRad="38100" dist="38100" dir="2700000" algn="tl">
                    <a:srgbClr val="000000">
                      <a:alpha val="43137"/>
                    </a:srgbClr>
                  </a:outerShdw>
                </a:effectLst>
              </a:rPr>
              <a:t>Office 365 for professionals &amp; small businesses</a:t>
            </a:r>
          </a:p>
        </p:txBody>
      </p:sp>
      <p:sp>
        <p:nvSpPr>
          <p:cNvPr id="20" name="Rectangle 19"/>
          <p:cNvSpPr/>
          <p:nvPr/>
        </p:nvSpPr>
        <p:spPr bwMode="auto">
          <a:xfrm>
            <a:off x="5981751" y="3536668"/>
            <a:ext cx="2651760" cy="2468880"/>
          </a:xfrm>
          <a:prstGeom prst="rect">
            <a:avLst/>
          </a:prstGeom>
          <a:solidFill>
            <a:schemeClr val="bg1"/>
          </a:solidFill>
          <a:ln w="25400" cap="flat" cmpd="sng" algn="ctr">
            <a:noFill/>
            <a:prstDash val="solid"/>
          </a:ln>
          <a:effectLst>
            <a:outerShdw blurRad="63500" sx="102000" sy="102000" algn="ctr" rotWithShape="0">
              <a:prstClr val="black">
                <a:alpha val="40000"/>
              </a:prstClr>
            </a:outerShdw>
          </a:effectLst>
        </p:spPr>
        <p:txBody>
          <a:bodyPr tIns="685800" rtlCol="0" anchor="t" anchorCtr="0"/>
          <a:lstStyle/>
          <a:p>
            <a:pPr marL="342900" lvl="1" indent="-228600">
              <a:lnSpc>
                <a:spcPct val="110000"/>
              </a:lnSpc>
              <a:spcAft>
                <a:spcPts val="800"/>
              </a:spcAft>
              <a:buClr>
                <a:schemeClr val="accent6"/>
              </a:buClr>
              <a:buSzPct val="75000"/>
              <a:buFont typeface="Wingdings" pitchFamily="2" charset="2"/>
              <a:buChar char="§"/>
              <a:defRPr/>
            </a:pPr>
            <a:r>
              <a:rPr lang="en-US" sz="1100" dirty="0">
                <a:solidFill>
                  <a:schemeClr val="tx2">
                    <a:alpha val="99000"/>
                  </a:schemeClr>
                </a:solidFill>
              </a:rPr>
              <a:t>Any size organization</a:t>
            </a:r>
          </a:p>
          <a:p>
            <a:pPr marL="342900" lvl="1" indent="-228600">
              <a:lnSpc>
                <a:spcPct val="110000"/>
              </a:lnSpc>
              <a:spcAft>
                <a:spcPts val="800"/>
              </a:spcAft>
              <a:buClr>
                <a:schemeClr val="accent6"/>
              </a:buClr>
              <a:buSzPct val="75000"/>
              <a:buFont typeface="Wingdings" pitchFamily="2" charset="2"/>
              <a:buChar char="§"/>
              <a:defRPr/>
            </a:pPr>
            <a:r>
              <a:rPr lang="en-US" sz="1100" dirty="0">
                <a:solidFill>
                  <a:schemeClr val="tx2">
                    <a:alpha val="99000"/>
                  </a:schemeClr>
                </a:solidFill>
              </a:rPr>
              <a:t>Internal IT or IT partner required</a:t>
            </a:r>
          </a:p>
          <a:p>
            <a:pPr marL="342900" lvl="1" indent="-228600">
              <a:lnSpc>
                <a:spcPct val="110000"/>
              </a:lnSpc>
              <a:spcAft>
                <a:spcPts val="800"/>
              </a:spcAft>
              <a:buClr>
                <a:schemeClr val="accent6"/>
              </a:buClr>
              <a:buSzPct val="75000"/>
              <a:buFont typeface="Wingdings" pitchFamily="2" charset="2"/>
              <a:buChar char="§"/>
              <a:defRPr/>
            </a:pPr>
            <a:r>
              <a:rPr lang="en-US" sz="1100" dirty="0">
                <a:solidFill>
                  <a:schemeClr val="tx2">
                    <a:alpha val="99000"/>
                  </a:schemeClr>
                </a:solidFill>
              </a:rPr>
              <a:t>Fully featured, scripting, customization</a:t>
            </a:r>
          </a:p>
          <a:p>
            <a:pPr marL="342900" lvl="1" indent="-228600">
              <a:lnSpc>
                <a:spcPct val="110000"/>
              </a:lnSpc>
              <a:spcAft>
                <a:spcPts val="800"/>
              </a:spcAft>
              <a:buClr>
                <a:schemeClr val="accent6"/>
              </a:buClr>
              <a:buSzPct val="75000"/>
              <a:buFont typeface="Wingdings" pitchFamily="2" charset="2"/>
              <a:buChar char="§"/>
              <a:defRPr/>
            </a:pPr>
            <a:r>
              <a:rPr lang="en-US" sz="1100" dirty="0">
                <a:solidFill>
                  <a:schemeClr val="tx2">
                    <a:alpha val="99000"/>
                  </a:schemeClr>
                </a:solidFill>
              </a:rPr>
              <a:t>Range of offerings by use type</a:t>
            </a:r>
          </a:p>
          <a:p>
            <a:pPr marL="342900" lvl="1" indent="-228600">
              <a:lnSpc>
                <a:spcPct val="110000"/>
              </a:lnSpc>
              <a:spcAft>
                <a:spcPts val="800"/>
              </a:spcAft>
              <a:buClr>
                <a:schemeClr val="accent6"/>
              </a:buClr>
              <a:buSzPct val="75000"/>
              <a:buFont typeface="Wingdings" pitchFamily="2" charset="2"/>
              <a:buChar char="§"/>
              <a:defRPr/>
            </a:pPr>
            <a:r>
              <a:rPr lang="en-US" sz="1100" dirty="0">
                <a:solidFill>
                  <a:schemeClr val="tx2">
                    <a:alpha val="99000"/>
                  </a:schemeClr>
                </a:solidFill>
              </a:rPr>
              <a:t>24x7 phone support</a:t>
            </a:r>
          </a:p>
        </p:txBody>
      </p:sp>
      <p:sp>
        <p:nvSpPr>
          <p:cNvPr id="21" name="Rectangle 20"/>
          <p:cNvSpPr/>
          <p:nvPr/>
        </p:nvSpPr>
        <p:spPr>
          <a:xfrm>
            <a:off x="5981751" y="3536668"/>
            <a:ext cx="2651760" cy="457200"/>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nchorCtr="0">
            <a:noAutofit/>
          </a:bodyPr>
          <a:lstStyle/>
          <a:p>
            <a:pPr algn="ctr" defTabSz="914400">
              <a:lnSpc>
                <a:spcPct val="90000"/>
              </a:lnSpc>
            </a:pPr>
            <a:r>
              <a:rPr lang="en-US" sz="1400" b="1" kern="0" dirty="0" smtClean="0">
                <a:solidFill>
                  <a:schemeClr val="bg1">
                    <a:alpha val="99000"/>
                  </a:schemeClr>
                </a:solidFill>
                <a:effectLst>
                  <a:outerShdw blurRad="38100" dist="38100" dir="2700000" algn="tl">
                    <a:srgbClr val="000000">
                      <a:alpha val="43137"/>
                    </a:srgbClr>
                  </a:outerShdw>
                </a:effectLst>
              </a:rPr>
              <a:t>Office 365 for enterprises</a:t>
            </a:r>
          </a:p>
        </p:txBody>
      </p:sp>
      <p:sp>
        <p:nvSpPr>
          <p:cNvPr id="22" name="Rounded Rectangle 21"/>
          <p:cNvSpPr/>
          <p:nvPr/>
        </p:nvSpPr>
        <p:spPr>
          <a:xfrm>
            <a:off x="1049527" y="2226189"/>
            <a:ext cx="1543004" cy="1097197"/>
          </a:xfrm>
          <a:prstGeom prst="roundRect">
            <a:avLst>
              <a:gd name="adj" fmla="val 10000"/>
            </a:avLst>
          </a:prstGeom>
          <a:blipFill rotWithShape="1">
            <a:blip r:embed="rId3"/>
            <a:stretch>
              <a:fillRect/>
            </a:stretch>
          </a:blipFill>
        </p:spPr>
        <p:style>
          <a:lnRef idx="0">
            <a:schemeClr val="accent1">
              <a:shade val="80000"/>
              <a:hueOff val="0"/>
              <a:satOff val="0"/>
              <a:lumOff val="0"/>
              <a:alphaOff val="0"/>
            </a:schemeClr>
          </a:lnRef>
          <a:fillRef idx="1">
            <a:scrgbClr r="0" g="0" b="0"/>
          </a:fillRef>
          <a:effectRef idx="3">
            <a:schemeClr val="accent1">
              <a:tint val="40000"/>
              <a:hueOff val="0"/>
              <a:satOff val="0"/>
              <a:lumOff val="0"/>
              <a:alphaOff val="0"/>
            </a:schemeClr>
          </a:effectRef>
          <a:fontRef idx="minor">
            <a:schemeClr val="lt1">
              <a:hueOff val="0"/>
              <a:satOff val="0"/>
              <a:lumOff val="0"/>
              <a:alphaOff val="0"/>
            </a:schemeClr>
          </a:fontRef>
        </p:style>
      </p:sp>
      <p:sp>
        <p:nvSpPr>
          <p:cNvPr id="23" name="Rounded Rectangle 22"/>
          <p:cNvSpPr/>
          <p:nvPr/>
        </p:nvSpPr>
        <p:spPr>
          <a:xfrm>
            <a:off x="3791119" y="2226189"/>
            <a:ext cx="1546422" cy="1099627"/>
          </a:xfrm>
          <a:prstGeom prst="roundRect">
            <a:avLst>
              <a:gd name="adj" fmla="val 10000"/>
            </a:avLst>
          </a:prstGeom>
          <a:blipFill rotWithShape="1">
            <a:blip r:embed="rId4">
              <a:extLst/>
            </a:blip>
            <a:stretch>
              <a:fillRect/>
            </a:stretch>
          </a:blipFill>
        </p:spPr>
        <p:style>
          <a:lnRef idx="0">
            <a:schemeClr val="accent1">
              <a:shade val="80000"/>
              <a:hueOff val="0"/>
              <a:satOff val="0"/>
              <a:lumOff val="0"/>
              <a:alphaOff val="0"/>
            </a:schemeClr>
          </a:lnRef>
          <a:fillRef idx="1">
            <a:scrgbClr r="0" g="0" b="0"/>
          </a:fillRef>
          <a:effectRef idx="3">
            <a:schemeClr val="accent1">
              <a:tint val="40000"/>
              <a:hueOff val="0"/>
              <a:satOff val="0"/>
              <a:lumOff val="0"/>
              <a:alphaOff val="0"/>
            </a:schemeClr>
          </a:effectRef>
          <a:fontRef idx="minor">
            <a:schemeClr val="lt1">
              <a:hueOff val="0"/>
              <a:satOff val="0"/>
              <a:lumOff val="0"/>
              <a:alphaOff val="0"/>
            </a:schemeClr>
          </a:fontRef>
        </p:style>
      </p:sp>
      <p:sp>
        <p:nvSpPr>
          <p:cNvPr id="27" name="Rounded Rectangle 26"/>
          <p:cNvSpPr/>
          <p:nvPr/>
        </p:nvSpPr>
        <p:spPr>
          <a:xfrm>
            <a:off x="6543911" y="2226191"/>
            <a:ext cx="1527445" cy="1086133"/>
          </a:xfrm>
          <a:prstGeom prst="roundRect">
            <a:avLst>
              <a:gd name="adj" fmla="val 10000"/>
            </a:avLst>
          </a:prstGeom>
          <a:blipFill rotWithShape="1">
            <a:blip r:embed="rId5"/>
            <a:stretch>
              <a:fillRect/>
            </a:stretch>
          </a:blipFill>
        </p:spPr>
        <p:style>
          <a:lnRef idx="0">
            <a:schemeClr val="accent1">
              <a:shade val="80000"/>
              <a:hueOff val="0"/>
              <a:satOff val="0"/>
              <a:lumOff val="0"/>
              <a:alphaOff val="0"/>
            </a:schemeClr>
          </a:lnRef>
          <a:fillRef idx="1">
            <a:scrgbClr r="0" g="0" b="0"/>
          </a:fillRef>
          <a:effectRef idx="3">
            <a:schemeClr val="accent1">
              <a:tint val="40000"/>
              <a:hueOff val="0"/>
              <a:satOff val="0"/>
              <a:lumOff val="0"/>
              <a:alphaOff val="0"/>
            </a:schemeClr>
          </a:effectRef>
          <a:fontRef idx="minor">
            <a:schemeClr val="lt1">
              <a:hueOff val="0"/>
              <a:satOff val="0"/>
              <a:lumOff val="0"/>
              <a:alphaOff val="0"/>
            </a:schemeClr>
          </a:fontRef>
        </p:style>
      </p:sp>
      <p:sp>
        <p:nvSpPr>
          <p:cNvPr id="3" name="Title 2"/>
          <p:cNvSpPr>
            <a:spLocks noGrp="1"/>
          </p:cNvSpPr>
          <p:nvPr>
            <p:ph type="title"/>
          </p:nvPr>
        </p:nvSpPr>
        <p:spPr/>
        <p:txBody>
          <a:bodyPr/>
          <a:lstStyle/>
          <a:p>
            <a:r>
              <a:rPr lang="en-US" dirty="0" smtClean="0"/>
              <a:t>A Service for Everyone</a:t>
            </a:r>
            <a:endParaRPr lang="en-US" dirty="0"/>
          </a:p>
        </p:txBody>
      </p:sp>
      <p:grpSp>
        <p:nvGrpSpPr>
          <p:cNvPr id="32" name="Group 31"/>
          <p:cNvGrpSpPr/>
          <p:nvPr/>
        </p:nvGrpSpPr>
        <p:grpSpPr>
          <a:xfrm>
            <a:off x="27663" y="1866872"/>
            <a:ext cx="9070055" cy="118393"/>
            <a:chOff x="-33538" y="4299897"/>
            <a:chExt cx="11747388" cy="73179"/>
          </a:xfrm>
        </p:grpSpPr>
        <p:sp>
          <p:nvSpPr>
            <p:cNvPr id="33" name="Rectangle 32"/>
            <p:cNvSpPr/>
            <p:nvPr/>
          </p:nvSpPr>
          <p:spPr>
            <a:xfrm>
              <a:off x="-33538" y="4299916"/>
              <a:ext cx="3730596" cy="73152"/>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rtlCol="0" anchor="ctr"/>
            <a:lstStyle/>
            <a:p>
              <a:pPr algn="ctr" defTabSz="914400">
                <a:defRPr/>
              </a:pPr>
              <a:endParaRPr lang="en-US" kern="0" dirty="0">
                <a:solidFill>
                  <a:sysClr val="window" lastClr="FFFFFF"/>
                </a:solidFill>
              </a:endParaRPr>
            </a:p>
          </p:txBody>
        </p:sp>
        <p:sp>
          <p:nvSpPr>
            <p:cNvPr id="38" name="Rectangle 37"/>
            <p:cNvSpPr/>
            <p:nvPr/>
          </p:nvSpPr>
          <p:spPr>
            <a:xfrm>
              <a:off x="3720509" y="4299924"/>
              <a:ext cx="4031546" cy="73152"/>
            </a:xfrm>
            <a:prstGeom prst="rect">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rtlCol="0" anchor="ctr"/>
            <a:lstStyle/>
            <a:p>
              <a:pPr algn="ctr" defTabSz="914400"/>
              <a:endParaRPr lang="en-US" kern="0" dirty="0">
                <a:solidFill>
                  <a:sysClr val="window" lastClr="FFFFFF"/>
                </a:solidFill>
              </a:endParaRPr>
            </a:p>
          </p:txBody>
        </p:sp>
        <p:sp>
          <p:nvSpPr>
            <p:cNvPr id="39" name="Rectangle 38"/>
            <p:cNvSpPr/>
            <p:nvPr/>
          </p:nvSpPr>
          <p:spPr>
            <a:xfrm>
              <a:off x="7776727" y="4299897"/>
              <a:ext cx="3937123" cy="73152"/>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lstStyle/>
            <a:p>
              <a:pPr algn="ctr" defTabSz="914400"/>
              <a:endParaRPr lang="en-US" kern="0" dirty="0">
                <a:solidFill>
                  <a:sysClr val="window" lastClr="FFFFFF"/>
                </a:solidFill>
              </a:endParaRPr>
            </a:p>
          </p:txBody>
        </p:sp>
      </p:grpSp>
      <p:sp>
        <p:nvSpPr>
          <p:cNvPr id="40" name="Freeform 6"/>
          <p:cNvSpPr>
            <a:spLocks/>
          </p:cNvSpPr>
          <p:nvPr/>
        </p:nvSpPr>
        <p:spPr bwMode="auto">
          <a:xfrm rot="10800000">
            <a:off x="170129" y="1204074"/>
            <a:ext cx="8726901" cy="719187"/>
          </a:xfrm>
          <a:custGeom>
            <a:avLst/>
            <a:gdLst/>
            <a:ahLst/>
            <a:cxnLst>
              <a:cxn ang="0">
                <a:pos x="1949" y="116"/>
              </a:cxn>
              <a:cxn ang="0">
                <a:pos x="1401" y="116"/>
              </a:cxn>
              <a:cxn ang="0">
                <a:pos x="1327" y="39"/>
              </a:cxn>
              <a:cxn ang="0">
                <a:pos x="1247" y="0"/>
              </a:cxn>
              <a:cxn ang="0">
                <a:pos x="746" y="0"/>
              </a:cxn>
              <a:cxn ang="0">
                <a:pos x="666" y="39"/>
              </a:cxn>
              <a:cxn ang="0">
                <a:pos x="591" y="116"/>
              </a:cxn>
              <a:cxn ang="0">
                <a:pos x="43" y="116"/>
              </a:cxn>
              <a:cxn ang="0">
                <a:pos x="0" y="159"/>
              </a:cxn>
              <a:cxn ang="0">
                <a:pos x="0" y="276"/>
              </a:cxn>
              <a:cxn ang="0">
                <a:pos x="43" y="319"/>
              </a:cxn>
              <a:cxn ang="0">
                <a:pos x="1949" y="319"/>
              </a:cxn>
              <a:cxn ang="0">
                <a:pos x="1992" y="276"/>
              </a:cxn>
              <a:cxn ang="0">
                <a:pos x="1992" y="159"/>
              </a:cxn>
              <a:cxn ang="0">
                <a:pos x="1949" y="116"/>
              </a:cxn>
            </a:cxnLst>
            <a:rect l="0" t="0" r="r" b="b"/>
            <a:pathLst>
              <a:path w="1992" h="319">
                <a:moveTo>
                  <a:pt x="1949" y="116"/>
                </a:moveTo>
                <a:cubicBezTo>
                  <a:pt x="1401" y="116"/>
                  <a:pt x="1401" y="116"/>
                  <a:pt x="1401" y="116"/>
                </a:cubicBezTo>
                <a:cubicBezTo>
                  <a:pt x="1327" y="39"/>
                  <a:pt x="1327" y="39"/>
                  <a:pt x="1327" y="39"/>
                </a:cubicBezTo>
                <a:cubicBezTo>
                  <a:pt x="1311" y="20"/>
                  <a:pt x="1287" y="0"/>
                  <a:pt x="1247" y="0"/>
                </a:cubicBezTo>
                <a:cubicBezTo>
                  <a:pt x="746" y="0"/>
                  <a:pt x="746" y="0"/>
                  <a:pt x="746" y="0"/>
                </a:cubicBezTo>
                <a:cubicBezTo>
                  <a:pt x="706" y="0"/>
                  <a:pt x="682" y="20"/>
                  <a:pt x="666" y="39"/>
                </a:cubicBezTo>
                <a:cubicBezTo>
                  <a:pt x="591" y="116"/>
                  <a:pt x="591" y="116"/>
                  <a:pt x="591" y="116"/>
                </a:cubicBezTo>
                <a:cubicBezTo>
                  <a:pt x="43" y="116"/>
                  <a:pt x="43" y="116"/>
                  <a:pt x="43" y="116"/>
                </a:cubicBezTo>
                <a:cubicBezTo>
                  <a:pt x="20" y="116"/>
                  <a:pt x="0" y="135"/>
                  <a:pt x="0" y="159"/>
                </a:cubicBezTo>
                <a:cubicBezTo>
                  <a:pt x="0" y="276"/>
                  <a:pt x="0" y="276"/>
                  <a:pt x="0" y="276"/>
                </a:cubicBezTo>
                <a:cubicBezTo>
                  <a:pt x="0" y="300"/>
                  <a:pt x="20" y="319"/>
                  <a:pt x="43" y="319"/>
                </a:cubicBezTo>
                <a:cubicBezTo>
                  <a:pt x="1949" y="319"/>
                  <a:pt x="1949" y="319"/>
                  <a:pt x="1949" y="319"/>
                </a:cubicBezTo>
                <a:cubicBezTo>
                  <a:pt x="1973" y="319"/>
                  <a:pt x="1992" y="300"/>
                  <a:pt x="1992" y="276"/>
                </a:cubicBezTo>
                <a:cubicBezTo>
                  <a:pt x="1992" y="159"/>
                  <a:pt x="1992" y="159"/>
                  <a:pt x="1992" y="159"/>
                </a:cubicBezTo>
                <a:cubicBezTo>
                  <a:pt x="1992" y="135"/>
                  <a:pt x="1973" y="116"/>
                  <a:pt x="1949" y="116"/>
                </a:cubicBezTo>
                <a:close/>
              </a:path>
            </a:pathLst>
          </a:custGeom>
          <a:solidFill>
            <a:sysClr val="window" lastClr="FFFFFF"/>
          </a:solidFill>
          <a:ln w="9525">
            <a:noFill/>
            <a:round/>
            <a:headEnd/>
            <a:tailEnd/>
          </a:ln>
          <a:effectLst>
            <a:outerShdw blurRad="127000" dist="38100" dir="5400000" algn="t" rotWithShape="0">
              <a:prstClr val="black">
                <a:alpha val="12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 name="Rectangle 40"/>
          <p:cNvSpPr/>
          <p:nvPr/>
        </p:nvSpPr>
        <p:spPr bwMode="auto">
          <a:xfrm>
            <a:off x="8613" y="791740"/>
            <a:ext cx="9135387" cy="804562"/>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gradFill>
                <a:gsLst>
                  <a:gs pos="0">
                    <a:srgbClr val="FFFFFF"/>
                  </a:gs>
                  <a:gs pos="100000">
                    <a:srgbClr val="FFFFFF"/>
                  </a:gs>
                </a:gsLst>
                <a:lin ang="5400000" scaled="0"/>
              </a:gradFill>
            </a:endParaRPr>
          </a:p>
        </p:txBody>
      </p:sp>
      <p:sp>
        <p:nvSpPr>
          <p:cNvPr id="26" name="Text Placeholder 8"/>
          <p:cNvSpPr txBox="1">
            <a:spLocks/>
          </p:cNvSpPr>
          <p:nvPr/>
        </p:nvSpPr>
        <p:spPr>
          <a:xfrm>
            <a:off x="852765" y="1067999"/>
            <a:ext cx="7408497" cy="495668"/>
          </a:xfrm>
          <a:prstGeom prst="rect">
            <a:avLst/>
          </a:prstGeom>
        </p:spPr>
        <p:txBody>
          <a:bodyPr>
            <a:noAutofit/>
          </a:bodyPr>
          <a:lstStyle>
            <a:lvl1pPr marL="271463" indent="-271463"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Segoe UI Light" pitchFamily="34" charset="0"/>
                <a:ea typeface="+mn-ea"/>
                <a:cs typeface="+mn-cs"/>
              </a:defRPr>
            </a:lvl1pPr>
            <a:lvl2pPr marL="514350" indent="-242888" algn="l" defTabSz="914363" rtl="0" eaLnBrk="1" latinLnBrk="0" hangingPunct="1">
              <a:lnSpc>
                <a:spcPct val="90000"/>
              </a:lnSpc>
              <a:spcBef>
                <a:spcPts val="600"/>
              </a:spcBef>
              <a:buFont typeface="Segoe UI" pitchFamily="34" charset="0"/>
              <a:buChar char="−"/>
              <a:defRPr sz="2400" kern="1200">
                <a:gradFill>
                  <a:gsLst>
                    <a:gs pos="0">
                      <a:schemeClr val="tx1"/>
                    </a:gs>
                    <a:gs pos="86000">
                      <a:schemeClr val="tx1"/>
                    </a:gs>
                  </a:gsLst>
                  <a:lin ang="5400000" scaled="0"/>
                </a:gradFill>
                <a:latin typeface="Segoe UI Light" pitchFamily="34" charset="0"/>
                <a:ea typeface="+mn-ea"/>
                <a:cs typeface="+mn-cs"/>
              </a:defRPr>
            </a:lvl2pPr>
            <a:lvl3pPr marL="742950" indent="-217488" algn="l" defTabSz="914363" rtl="0" eaLnBrk="1" latinLnBrk="0" hangingPunct="1">
              <a:lnSpc>
                <a:spcPct val="90000"/>
              </a:lnSpc>
              <a:spcBef>
                <a:spcPts val="300"/>
              </a:spcBef>
              <a:buFont typeface="Segoe UI" pitchFamily="34" charset="0"/>
              <a:buChar char="−"/>
              <a:defRPr sz="2000" kern="1200">
                <a:gradFill>
                  <a:gsLst>
                    <a:gs pos="0">
                      <a:schemeClr val="tx1"/>
                    </a:gs>
                    <a:gs pos="86000">
                      <a:schemeClr val="tx1"/>
                    </a:gs>
                  </a:gsLst>
                  <a:lin ang="5400000" scaled="0"/>
                </a:gradFill>
                <a:latin typeface="Segoe UI Light" pitchFamily="34" charset="0"/>
                <a:ea typeface="+mn-ea"/>
                <a:cs typeface="+mn-cs"/>
              </a:defRPr>
            </a:lvl3pPr>
            <a:lvl4pPr marL="962025" indent="-225425" algn="l" defTabSz="914363" rtl="0" eaLnBrk="1" latinLnBrk="0" hangingPunct="1">
              <a:lnSpc>
                <a:spcPct val="90000"/>
              </a:lnSpc>
              <a:spcBef>
                <a:spcPts val="600"/>
              </a:spcBef>
              <a:buFont typeface="Segoe UI" pitchFamily="34" charset="0"/>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189038" indent="-223838" algn="l" defTabSz="914363" rtl="0" eaLnBrk="1" latinLnBrk="0" hangingPunct="1">
              <a:lnSpc>
                <a:spcPct val="90000"/>
              </a:lnSpc>
              <a:spcBef>
                <a:spcPts val="700"/>
              </a:spcBef>
              <a:buFont typeface="Segoe UI" pitchFamily="34" charset="0"/>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Clr>
                <a:srgbClr val="F69F1E"/>
              </a:buClr>
              <a:buNone/>
            </a:pPr>
            <a:r>
              <a:rPr lang="en-US" sz="1600" cap="all" spc="50" dirty="0">
                <a:solidFill>
                  <a:schemeClr val="tx2">
                    <a:alpha val="99000"/>
                  </a:schemeClr>
                </a:solidFill>
                <a:latin typeface="+mn-lt"/>
              </a:rPr>
              <a:t>Microsoft Office 365 is the answer to cloud services for businesses</a:t>
            </a:r>
          </a:p>
        </p:txBody>
      </p:sp>
      <p:sp>
        <p:nvSpPr>
          <p:cNvPr id="36" name="TextBox 35"/>
          <p:cNvSpPr txBox="1"/>
          <p:nvPr/>
        </p:nvSpPr>
        <p:spPr>
          <a:xfrm>
            <a:off x="3787849" y="6101889"/>
            <a:ext cx="1636888" cy="215444"/>
          </a:xfrm>
          <a:prstGeom prst="rect">
            <a:avLst/>
          </a:prstGeom>
          <a:noFill/>
        </p:spPr>
        <p:txBody>
          <a:bodyPr wrap="square" lIns="0" tIns="0" rIns="0" bIns="0" rtlCol="0">
            <a:spAutoFit/>
          </a:bodyPr>
          <a:lstStyle/>
          <a:p>
            <a:pPr algn="ctr">
              <a:spcBef>
                <a:spcPct val="0"/>
              </a:spcBef>
            </a:pPr>
            <a:r>
              <a:rPr lang="en-US" sz="1400" b="1" kern="0" dirty="0">
                <a:gradFill>
                  <a:gsLst>
                    <a:gs pos="100000">
                      <a:srgbClr val="000000">
                        <a:lumMod val="85000"/>
                        <a:lumOff val="15000"/>
                      </a:srgbClr>
                    </a:gs>
                    <a:gs pos="0">
                      <a:srgbClr val="808080">
                        <a:lumMod val="75000"/>
                      </a:srgbClr>
                    </a:gs>
                  </a:gsLst>
                  <a:lin ang="5400000" scaled="0"/>
                </a:gradFill>
              </a:rPr>
              <a:t>Office 365 Plan P</a:t>
            </a:r>
          </a:p>
        </p:txBody>
      </p:sp>
      <p:sp>
        <p:nvSpPr>
          <p:cNvPr id="37" name="TextBox 36"/>
          <p:cNvSpPr txBox="1"/>
          <p:nvPr/>
        </p:nvSpPr>
        <p:spPr>
          <a:xfrm>
            <a:off x="6038852" y="6101889"/>
            <a:ext cx="2594660" cy="215444"/>
          </a:xfrm>
          <a:prstGeom prst="rect">
            <a:avLst/>
          </a:prstGeom>
          <a:noFill/>
        </p:spPr>
        <p:txBody>
          <a:bodyPr wrap="square" lIns="0" tIns="0" rIns="0" bIns="0" rtlCol="0">
            <a:spAutoFit/>
          </a:bodyPr>
          <a:lstStyle/>
          <a:p>
            <a:pPr algn="ctr">
              <a:spcBef>
                <a:spcPct val="0"/>
              </a:spcBef>
            </a:pPr>
            <a:r>
              <a:rPr lang="en-US" sz="1400" b="1" kern="0" dirty="0">
                <a:gradFill>
                  <a:gsLst>
                    <a:gs pos="100000">
                      <a:srgbClr val="000000">
                        <a:lumMod val="85000"/>
                        <a:lumOff val="15000"/>
                      </a:srgbClr>
                    </a:gs>
                    <a:gs pos="0">
                      <a:srgbClr val="808080">
                        <a:lumMod val="75000"/>
                      </a:srgbClr>
                    </a:gs>
                  </a:gsLst>
                  <a:lin ang="5400000" scaled="0"/>
                </a:gradFill>
              </a:rPr>
              <a:t>Office 365 Plan </a:t>
            </a:r>
            <a:r>
              <a:rPr lang="en-US" sz="1400" b="1" kern="0" dirty="0" smtClean="0">
                <a:gradFill>
                  <a:gsLst>
                    <a:gs pos="100000">
                      <a:srgbClr val="000000">
                        <a:lumMod val="85000"/>
                        <a:lumOff val="15000"/>
                      </a:srgbClr>
                    </a:gs>
                    <a:gs pos="0">
                      <a:srgbClr val="808080">
                        <a:lumMod val="75000"/>
                      </a:srgbClr>
                    </a:gs>
                  </a:gsLst>
                  <a:lin ang="5400000" scaled="0"/>
                </a:gradFill>
              </a:rPr>
              <a:t>E &amp; </a:t>
            </a:r>
            <a:r>
              <a:rPr lang="en-US" sz="1400" b="1" kern="0" dirty="0">
                <a:gradFill>
                  <a:gsLst>
                    <a:gs pos="100000">
                      <a:srgbClr val="000000">
                        <a:lumMod val="85000"/>
                        <a:lumOff val="15000"/>
                      </a:srgbClr>
                    </a:gs>
                    <a:gs pos="0">
                      <a:srgbClr val="808080">
                        <a:lumMod val="75000"/>
                      </a:srgbClr>
                    </a:gs>
                  </a:gsLst>
                  <a:lin ang="5400000" scaled="0"/>
                </a:gradFill>
              </a:rPr>
              <a:t>Plan K</a:t>
            </a:r>
          </a:p>
        </p:txBody>
      </p:sp>
    </p:spTree>
    <p:extLst>
      <p:ext uri="{BB962C8B-B14F-4D97-AF65-F5344CB8AC3E}">
        <p14:creationId xmlns:p14="http://schemas.microsoft.com/office/powerpoint/2010/main" val="42378865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6"/>
          <p:cNvSpPr>
            <a:spLocks/>
          </p:cNvSpPr>
          <p:nvPr/>
        </p:nvSpPr>
        <p:spPr bwMode="auto">
          <a:xfrm flipV="1">
            <a:off x="208889" y="2447924"/>
            <a:ext cx="8649380" cy="3419475"/>
          </a:xfrm>
          <a:prstGeom prst="roundRect">
            <a:avLst>
              <a:gd name="adj" fmla="val 2528"/>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kern="0" dirty="0">
              <a:solidFill>
                <a:sysClr val="window" lastClr="FFFFFF"/>
              </a:solidFill>
              <a:latin typeface="Segoe UI"/>
            </a:endParaRPr>
          </a:p>
        </p:txBody>
      </p:sp>
      <p:sp>
        <p:nvSpPr>
          <p:cNvPr id="61" name="Down Arrow 60"/>
          <p:cNvSpPr/>
          <p:nvPr/>
        </p:nvSpPr>
        <p:spPr bwMode="auto">
          <a:xfrm rot="16200000">
            <a:off x="3661709" y="2603766"/>
            <a:ext cx="1620646" cy="2948028"/>
          </a:xfrm>
          <a:prstGeom prst="downArrow">
            <a:avLst>
              <a:gd name="adj1" fmla="val 72524"/>
              <a:gd name="adj2" fmla="val 33544"/>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lstStyle/>
          <a:p>
            <a:pPr algn="ctr" defTabSz="914400" fontAlgn="base">
              <a:spcBef>
                <a:spcPct val="0"/>
              </a:spcBef>
              <a:spcAft>
                <a:spcPct val="0"/>
              </a:spcAft>
              <a:defRPr/>
            </a:pPr>
            <a:endParaRPr lang="en-US" kern="0" dirty="0">
              <a:solidFill>
                <a:sysClr val="window" lastClr="FFFFFF"/>
              </a:solidFill>
            </a:endParaRPr>
          </a:p>
        </p:txBody>
      </p:sp>
      <p:grpSp>
        <p:nvGrpSpPr>
          <p:cNvPr id="64" name="Group 63"/>
          <p:cNvGrpSpPr/>
          <p:nvPr/>
        </p:nvGrpSpPr>
        <p:grpSpPr>
          <a:xfrm>
            <a:off x="27663" y="2238388"/>
            <a:ext cx="9070055" cy="118350"/>
            <a:chOff x="-33538" y="4299897"/>
            <a:chExt cx="11747388" cy="73152"/>
          </a:xfrm>
        </p:grpSpPr>
        <p:sp>
          <p:nvSpPr>
            <p:cNvPr id="65" name="Rectangle 64"/>
            <p:cNvSpPr/>
            <p:nvPr/>
          </p:nvSpPr>
          <p:spPr>
            <a:xfrm>
              <a:off x="-33538" y="4299897"/>
              <a:ext cx="3730596" cy="73152"/>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rtlCol="0" anchor="ctr"/>
            <a:lstStyle/>
            <a:p>
              <a:pPr algn="ctr" defTabSz="914400">
                <a:defRPr/>
              </a:pPr>
              <a:endParaRPr lang="en-US" kern="0" dirty="0">
                <a:solidFill>
                  <a:sysClr val="window" lastClr="FFFFFF"/>
                </a:solidFill>
              </a:endParaRPr>
            </a:p>
          </p:txBody>
        </p:sp>
        <p:sp>
          <p:nvSpPr>
            <p:cNvPr id="66" name="Rectangle 65"/>
            <p:cNvSpPr/>
            <p:nvPr/>
          </p:nvSpPr>
          <p:spPr>
            <a:xfrm>
              <a:off x="3720509" y="4299897"/>
              <a:ext cx="4031546" cy="73152"/>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lstStyle/>
            <a:p>
              <a:pPr algn="ctr" defTabSz="914400">
                <a:defRPr/>
              </a:pPr>
              <a:endParaRPr lang="en-US" kern="0" dirty="0">
                <a:solidFill>
                  <a:sysClr val="window" lastClr="FFFFFF"/>
                </a:solidFill>
              </a:endParaRPr>
            </a:p>
          </p:txBody>
        </p:sp>
        <p:sp>
          <p:nvSpPr>
            <p:cNvPr id="67" name="Rectangle 66"/>
            <p:cNvSpPr/>
            <p:nvPr/>
          </p:nvSpPr>
          <p:spPr>
            <a:xfrm>
              <a:off x="7776727" y="4299897"/>
              <a:ext cx="3937123" cy="73152"/>
            </a:xfrm>
            <a:prstGeom prst="rect">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rtlCol="0" anchor="ctr"/>
            <a:lstStyle/>
            <a:p>
              <a:pPr algn="ctr" defTabSz="914400">
                <a:defRPr/>
              </a:pPr>
              <a:endParaRPr lang="en-US" kern="0" dirty="0">
                <a:solidFill>
                  <a:sysClr val="window" lastClr="FFFFFF"/>
                </a:solidFill>
              </a:endParaRPr>
            </a:p>
          </p:txBody>
        </p:sp>
      </p:grpSp>
      <p:sp>
        <p:nvSpPr>
          <p:cNvPr id="28" name="Freeform 6"/>
          <p:cNvSpPr>
            <a:spLocks/>
          </p:cNvSpPr>
          <p:nvPr/>
        </p:nvSpPr>
        <p:spPr bwMode="auto">
          <a:xfrm rot="10800000">
            <a:off x="170129" y="1575549"/>
            <a:ext cx="8726901" cy="719187"/>
          </a:xfrm>
          <a:custGeom>
            <a:avLst/>
            <a:gdLst/>
            <a:ahLst/>
            <a:cxnLst>
              <a:cxn ang="0">
                <a:pos x="1949" y="116"/>
              </a:cxn>
              <a:cxn ang="0">
                <a:pos x="1401" y="116"/>
              </a:cxn>
              <a:cxn ang="0">
                <a:pos x="1327" y="39"/>
              </a:cxn>
              <a:cxn ang="0">
                <a:pos x="1247" y="0"/>
              </a:cxn>
              <a:cxn ang="0">
                <a:pos x="746" y="0"/>
              </a:cxn>
              <a:cxn ang="0">
                <a:pos x="666" y="39"/>
              </a:cxn>
              <a:cxn ang="0">
                <a:pos x="591" y="116"/>
              </a:cxn>
              <a:cxn ang="0">
                <a:pos x="43" y="116"/>
              </a:cxn>
              <a:cxn ang="0">
                <a:pos x="0" y="159"/>
              </a:cxn>
              <a:cxn ang="0">
                <a:pos x="0" y="276"/>
              </a:cxn>
              <a:cxn ang="0">
                <a:pos x="43" y="319"/>
              </a:cxn>
              <a:cxn ang="0">
                <a:pos x="1949" y="319"/>
              </a:cxn>
              <a:cxn ang="0">
                <a:pos x="1992" y="276"/>
              </a:cxn>
              <a:cxn ang="0">
                <a:pos x="1992" y="159"/>
              </a:cxn>
              <a:cxn ang="0">
                <a:pos x="1949" y="116"/>
              </a:cxn>
            </a:cxnLst>
            <a:rect l="0" t="0" r="r" b="b"/>
            <a:pathLst>
              <a:path w="1992" h="319">
                <a:moveTo>
                  <a:pt x="1949" y="116"/>
                </a:moveTo>
                <a:cubicBezTo>
                  <a:pt x="1401" y="116"/>
                  <a:pt x="1401" y="116"/>
                  <a:pt x="1401" y="116"/>
                </a:cubicBezTo>
                <a:cubicBezTo>
                  <a:pt x="1327" y="39"/>
                  <a:pt x="1327" y="39"/>
                  <a:pt x="1327" y="39"/>
                </a:cubicBezTo>
                <a:cubicBezTo>
                  <a:pt x="1311" y="20"/>
                  <a:pt x="1287" y="0"/>
                  <a:pt x="1247" y="0"/>
                </a:cubicBezTo>
                <a:cubicBezTo>
                  <a:pt x="746" y="0"/>
                  <a:pt x="746" y="0"/>
                  <a:pt x="746" y="0"/>
                </a:cubicBezTo>
                <a:cubicBezTo>
                  <a:pt x="706" y="0"/>
                  <a:pt x="682" y="20"/>
                  <a:pt x="666" y="39"/>
                </a:cubicBezTo>
                <a:cubicBezTo>
                  <a:pt x="591" y="116"/>
                  <a:pt x="591" y="116"/>
                  <a:pt x="591" y="116"/>
                </a:cubicBezTo>
                <a:cubicBezTo>
                  <a:pt x="43" y="116"/>
                  <a:pt x="43" y="116"/>
                  <a:pt x="43" y="116"/>
                </a:cubicBezTo>
                <a:cubicBezTo>
                  <a:pt x="20" y="116"/>
                  <a:pt x="0" y="135"/>
                  <a:pt x="0" y="159"/>
                </a:cubicBezTo>
                <a:cubicBezTo>
                  <a:pt x="0" y="276"/>
                  <a:pt x="0" y="276"/>
                  <a:pt x="0" y="276"/>
                </a:cubicBezTo>
                <a:cubicBezTo>
                  <a:pt x="0" y="300"/>
                  <a:pt x="20" y="319"/>
                  <a:pt x="43" y="319"/>
                </a:cubicBezTo>
                <a:cubicBezTo>
                  <a:pt x="1949" y="319"/>
                  <a:pt x="1949" y="319"/>
                  <a:pt x="1949" y="319"/>
                </a:cubicBezTo>
                <a:cubicBezTo>
                  <a:pt x="1973" y="319"/>
                  <a:pt x="1992" y="300"/>
                  <a:pt x="1992" y="276"/>
                </a:cubicBezTo>
                <a:cubicBezTo>
                  <a:pt x="1992" y="159"/>
                  <a:pt x="1992" y="159"/>
                  <a:pt x="1992" y="159"/>
                </a:cubicBezTo>
                <a:cubicBezTo>
                  <a:pt x="1992" y="135"/>
                  <a:pt x="1973" y="116"/>
                  <a:pt x="1949" y="116"/>
                </a:cubicBezTo>
                <a:close/>
              </a:path>
            </a:pathLst>
          </a:custGeom>
          <a:solidFill>
            <a:sysClr val="window" lastClr="FFFFFF"/>
          </a:solidFill>
          <a:ln w="9525">
            <a:noFill/>
            <a:round/>
            <a:headEnd/>
            <a:tailEnd/>
          </a:ln>
          <a:effectLst>
            <a:outerShdw blurRad="127000" dist="38100" dir="5400000" algn="t" rotWithShape="0">
              <a:prstClr val="black">
                <a:alpha val="12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 name="Rectangle 29"/>
          <p:cNvSpPr/>
          <p:nvPr/>
        </p:nvSpPr>
        <p:spPr bwMode="auto">
          <a:xfrm>
            <a:off x="8613" y="1163215"/>
            <a:ext cx="9135387" cy="804562"/>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gradFill>
                <a:gsLst>
                  <a:gs pos="0">
                    <a:srgbClr val="FFFFFF"/>
                  </a:gs>
                  <a:gs pos="100000">
                    <a:srgbClr val="FFFFFF"/>
                  </a:gs>
                </a:gsLst>
                <a:lin ang="5400000" scaled="0"/>
              </a:gradFill>
            </a:endParaRPr>
          </a:p>
        </p:txBody>
      </p:sp>
      <p:sp>
        <p:nvSpPr>
          <p:cNvPr id="7" name="Title 18"/>
          <p:cNvSpPr>
            <a:spLocks noGrp="1"/>
          </p:cNvSpPr>
          <p:nvPr>
            <p:ph type="title"/>
          </p:nvPr>
        </p:nvSpPr>
        <p:spPr/>
        <p:txBody>
          <a:bodyPr/>
          <a:lstStyle/>
          <a:p>
            <a:r>
              <a:rPr lang="en-US" dirty="0" smtClean="0"/>
              <a:t>Office 365 for professionals and small </a:t>
            </a:r>
            <a:r>
              <a:rPr lang="en-US" dirty="0"/>
              <a:t>b</a:t>
            </a:r>
            <a:r>
              <a:rPr lang="en-US" dirty="0" smtClean="0"/>
              <a:t>usinesses</a:t>
            </a:r>
            <a:endParaRPr lang="en-US" dirty="0"/>
          </a:p>
        </p:txBody>
      </p:sp>
      <p:sp>
        <p:nvSpPr>
          <p:cNvPr id="9" name="Text Placeholder 8"/>
          <p:cNvSpPr>
            <a:spLocks noGrp="1"/>
          </p:cNvSpPr>
          <p:nvPr>
            <p:ph type="body" sz="quarter" idx="10"/>
          </p:nvPr>
        </p:nvSpPr>
        <p:spPr>
          <a:xfrm>
            <a:off x="519113" y="960439"/>
            <a:ext cx="1357312" cy="323671"/>
          </a:xfrm>
        </p:spPr>
        <p:txBody>
          <a:bodyPr>
            <a:noAutofit/>
          </a:bodyPr>
          <a:lstStyle/>
          <a:p>
            <a:pPr marL="0" indent="0">
              <a:lnSpc>
                <a:spcPct val="120000"/>
              </a:lnSpc>
              <a:buNone/>
            </a:pPr>
            <a:r>
              <a:rPr lang="en-US" sz="1800" b="1" kern="0" dirty="0">
                <a:gradFill>
                  <a:gsLst>
                    <a:gs pos="100000">
                      <a:srgbClr val="000000">
                        <a:lumMod val="85000"/>
                        <a:lumOff val="15000"/>
                      </a:srgbClr>
                    </a:gs>
                    <a:gs pos="0">
                      <a:srgbClr val="808080">
                        <a:lumMod val="75000"/>
                      </a:srgbClr>
                    </a:gs>
                  </a:gsLst>
                  <a:lin ang="5400000" scaled="0"/>
                </a:gradFill>
              </a:rPr>
              <a:t>Includes…</a:t>
            </a:r>
          </a:p>
        </p:txBody>
      </p:sp>
      <p:sp>
        <p:nvSpPr>
          <p:cNvPr id="59" name="Rectangle 58"/>
          <p:cNvSpPr/>
          <p:nvPr/>
        </p:nvSpPr>
        <p:spPr bwMode="auto">
          <a:xfrm>
            <a:off x="6196766" y="2635686"/>
            <a:ext cx="1956691" cy="304800"/>
          </a:xfrm>
          <a:prstGeom prst="rect">
            <a:avLst/>
          </a:prstGeom>
          <a:noFill/>
          <a:ln w="6350" cap="flat" cmpd="sng" algn="ctr">
            <a:noFill/>
            <a:prstDash val="solid"/>
          </a:ln>
          <a:effectLst/>
          <a:scene3d>
            <a:camera prst="orthographicFront"/>
            <a:lightRig rig="threePt" dir="t"/>
          </a:scene3d>
          <a:sp3d>
            <a:bevelT/>
          </a:sp3d>
        </p:spPr>
        <p:txBody>
          <a:bodyPr lIns="0" rtlCol="0" anchor="ctr"/>
          <a:lstStyle/>
          <a:p>
            <a:pPr defTabSz="914400" fontAlgn="base">
              <a:spcBef>
                <a:spcPct val="0"/>
              </a:spcBef>
              <a:spcAft>
                <a:spcPct val="0"/>
              </a:spcAft>
              <a:defRPr/>
            </a:pPr>
            <a:r>
              <a:rPr lang="en-US" sz="1400" b="1" kern="0" dirty="0" smtClean="0">
                <a:solidFill>
                  <a:srgbClr val="F37A1F">
                    <a:alpha val="99000"/>
                  </a:srgbClr>
                </a:solidFill>
              </a:rPr>
              <a:t>KEY CAPABILITIES </a:t>
            </a:r>
            <a:endParaRPr lang="en-US" sz="1400" b="1" kern="0" dirty="0">
              <a:solidFill>
                <a:srgbClr val="F37A1F">
                  <a:alpha val="99000"/>
                </a:srgbClr>
              </a:solidFill>
            </a:endParaRPr>
          </a:p>
        </p:txBody>
      </p:sp>
      <p:sp>
        <p:nvSpPr>
          <p:cNvPr id="60" name="TextBox 59"/>
          <p:cNvSpPr txBox="1"/>
          <p:nvPr/>
        </p:nvSpPr>
        <p:spPr>
          <a:xfrm>
            <a:off x="388938" y="5994961"/>
            <a:ext cx="6039869" cy="507785"/>
          </a:xfrm>
          <a:prstGeom prst="rect">
            <a:avLst/>
          </a:prstGeom>
          <a:noFill/>
        </p:spPr>
        <p:txBody>
          <a:bodyPr wrap="square" lIns="91387" tIns="45697" rIns="91387" bIns="45697" rtlCol="0">
            <a:spAutoFit/>
          </a:bodyPr>
          <a:lstStyle/>
          <a:p>
            <a:pPr defTabSz="456943"/>
            <a:r>
              <a:rPr lang="en-US" sz="900" baseline="30000" dirty="0" smtClean="0">
                <a:solidFill>
                  <a:prstClr val="black">
                    <a:lumMod val="50000"/>
                    <a:lumOff val="50000"/>
                    <a:alpha val="99000"/>
                  </a:prstClr>
                </a:solidFill>
              </a:rPr>
              <a:t>1 </a:t>
            </a:r>
            <a:r>
              <a:rPr lang="en-US" sz="900" dirty="0" smtClean="0">
                <a:solidFill>
                  <a:prstClr val="black">
                    <a:lumMod val="50000"/>
                    <a:lumOff val="50000"/>
                    <a:alpha val="99000"/>
                  </a:prstClr>
                </a:solidFill>
              </a:rPr>
              <a:t>One site collection, authenticated external user access enabled for up to 50 unique users/month. </a:t>
            </a:r>
            <a:br>
              <a:rPr lang="en-US" sz="900" dirty="0" smtClean="0">
                <a:solidFill>
                  <a:prstClr val="black">
                    <a:lumMod val="50000"/>
                    <a:lumOff val="50000"/>
                    <a:alpha val="99000"/>
                  </a:prstClr>
                </a:solidFill>
              </a:rPr>
            </a:br>
            <a:r>
              <a:rPr lang="en-US" sz="900" baseline="30000" dirty="0" smtClean="0">
                <a:solidFill>
                  <a:prstClr val="black">
                    <a:lumMod val="50000"/>
                    <a:lumOff val="50000"/>
                    <a:alpha val="99000"/>
                  </a:prstClr>
                </a:solidFill>
              </a:rPr>
              <a:t>2 </a:t>
            </a:r>
            <a:r>
              <a:rPr lang="en-US" sz="900" dirty="0" smtClean="0">
                <a:solidFill>
                  <a:prstClr val="black">
                    <a:lumMod val="50000"/>
                    <a:lumOff val="50000"/>
                    <a:alpha val="99000"/>
                  </a:prstClr>
                </a:solidFill>
              </a:rPr>
              <a:t>Includes ready-to-use templates, option to add custom domain.</a:t>
            </a:r>
          </a:p>
          <a:p>
            <a:pPr defTabSz="456943"/>
            <a:r>
              <a:rPr lang="en-US" sz="900" baseline="30000" dirty="0" smtClean="0">
                <a:solidFill>
                  <a:prstClr val="black">
                    <a:lumMod val="50000"/>
                    <a:lumOff val="50000"/>
                    <a:alpha val="99000"/>
                  </a:prstClr>
                </a:solidFill>
              </a:rPr>
              <a:t>3 </a:t>
            </a:r>
            <a:r>
              <a:rPr lang="en-US" sz="900" dirty="0" smtClean="0">
                <a:solidFill>
                  <a:prstClr val="black">
                    <a:lumMod val="50000"/>
                    <a:lumOff val="50000"/>
                    <a:alpha val="99000"/>
                  </a:prstClr>
                </a:solidFill>
              </a:rPr>
              <a:t>Online meetings limited to 50 participants.</a:t>
            </a:r>
            <a:endParaRPr lang="en-US" sz="900" dirty="0">
              <a:solidFill>
                <a:prstClr val="black">
                  <a:lumMod val="50000"/>
                  <a:lumOff val="50000"/>
                  <a:alpha val="99000"/>
                </a:prstClr>
              </a:solidFill>
            </a:endParaRPr>
          </a:p>
        </p:txBody>
      </p:sp>
      <p:sp>
        <p:nvSpPr>
          <p:cNvPr id="62" name="Rectangle 61"/>
          <p:cNvSpPr/>
          <p:nvPr/>
        </p:nvSpPr>
        <p:spPr>
          <a:xfrm>
            <a:off x="3376024" y="3636543"/>
            <a:ext cx="2039615" cy="904863"/>
          </a:xfrm>
          <a:prstGeom prst="rect">
            <a:avLst/>
          </a:prstGeom>
        </p:spPr>
        <p:txBody>
          <a:bodyPr wrap="square">
            <a:spAutoFit/>
          </a:bodyPr>
          <a:lstStyle/>
          <a:p>
            <a:pPr algn="ctr">
              <a:defRPr/>
            </a:pPr>
            <a:r>
              <a:rPr lang="en-US" sz="1600" b="1" kern="0" dirty="0" smtClean="0">
                <a:solidFill>
                  <a:schemeClr val="bg1"/>
                </a:solidFill>
              </a:rPr>
              <a:t>Office 365</a:t>
            </a:r>
          </a:p>
          <a:p>
            <a:pPr algn="ctr">
              <a:defRPr/>
            </a:pPr>
            <a:r>
              <a:rPr lang="en-US" sz="1600" b="1" kern="0" dirty="0" smtClean="0">
                <a:solidFill>
                  <a:schemeClr val="bg1"/>
                </a:solidFill>
              </a:rPr>
              <a:t>(Plan P1)</a:t>
            </a:r>
            <a:endParaRPr lang="en-US" sz="1600" b="1" kern="0" dirty="0">
              <a:solidFill>
                <a:schemeClr val="bg1"/>
              </a:solidFill>
            </a:endParaRPr>
          </a:p>
          <a:p>
            <a:pPr algn="ctr">
              <a:lnSpc>
                <a:spcPct val="130000"/>
              </a:lnSpc>
              <a:defRPr/>
            </a:pPr>
            <a:r>
              <a:rPr lang="en-US" sz="1600" b="1" kern="0" dirty="0">
                <a:solidFill>
                  <a:schemeClr val="bg1"/>
                </a:solidFill>
              </a:rPr>
              <a:t>$6/user/month</a:t>
            </a:r>
          </a:p>
        </p:txBody>
      </p:sp>
      <p:sp>
        <p:nvSpPr>
          <p:cNvPr id="63" name="Rounded Rectangle 62"/>
          <p:cNvSpPr/>
          <p:nvPr/>
        </p:nvSpPr>
        <p:spPr>
          <a:xfrm>
            <a:off x="401506" y="2926336"/>
            <a:ext cx="2386584" cy="2712739"/>
          </a:xfrm>
          <a:prstGeom prst="roundRect">
            <a:avLst>
              <a:gd name="adj" fmla="val 7505"/>
            </a:avLst>
          </a:prstGeom>
          <a:solidFill>
            <a:srgbClr val="E6E6E6"/>
          </a:solidFill>
          <a:ln w="25400" cap="flat" cmpd="sng" algn="ctr">
            <a:solidFill>
              <a:schemeClr val="accent5"/>
            </a:solidFill>
            <a:prstDash val="solid"/>
          </a:ln>
          <a:effectLst>
            <a:innerShdw blurRad="342900">
              <a:prstClr val="black">
                <a:alpha val="56000"/>
              </a:prstClr>
            </a:innerShdw>
          </a:effectLst>
        </p:spPr>
        <p:txBody>
          <a:bodyPr rtlCol="0" anchor="ctr"/>
          <a:lstStyle/>
          <a:p>
            <a:pPr marL="227013" indent="-114300" defTabSz="914400">
              <a:spcAft>
                <a:spcPts val="300"/>
              </a:spcAft>
              <a:buFont typeface="Arial" charset="0"/>
              <a:buChar char="•"/>
            </a:pPr>
            <a:endParaRPr lang="en-US" sz="1600" kern="0" dirty="0" smtClean="0">
              <a:solidFill>
                <a:prstClr val="black">
                  <a:lumMod val="85000"/>
                  <a:lumOff val="15000"/>
                  <a:alpha val="99000"/>
                </a:prstClr>
              </a:solidFill>
            </a:endParaRPr>
          </a:p>
          <a:p>
            <a:pPr marL="227013" indent="-114300" defTabSz="914400">
              <a:spcAft>
                <a:spcPts val="300"/>
              </a:spcAft>
              <a:buClr>
                <a:srgbClr val="2473A8"/>
              </a:buClr>
              <a:buFont typeface="Arial" charset="0"/>
              <a:buChar char="•"/>
            </a:pPr>
            <a:r>
              <a:rPr lang="en-US" sz="1200" b="1" kern="0" dirty="0" smtClean="0">
                <a:solidFill>
                  <a:prstClr val="black">
                    <a:lumMod val="85000"/>
                    <a:lumOff val="15000"/>
                    <a:alpha val="99000"/>
                  </a:prstClr>
                </a:solidFill>
                <a:latin typeface="Segoe UI Light" pitchFamily="34" charset="0"/>
              </a:rPr>
              <a:t>1-25 </a:t>
            </a:r>
            <a:r>
              <a:rPr lang="en-US" sz="1200" b="1" kern="0" dirty="0">
                <a:solidFill>
                  <a:prstClr val="black">
                    <a:lumMod val="85000"/>
                    <a:lumOff val="15000"/>
                    <a:alpha val="99000"/>
                  </a:prstClr>
                </a:solidFill>
                <a:latin typeface="Segoe UI Light" pitchFamily="34" charset="0"/>
              </a:rPr>
              <a:t>users </a:t>
            </a:r>
            <a:r>
              <a:rPr lang="en-US" sz="1200" b="1" kern="0" dirty="0" smtClean="0">
                <a:solidFill>
                  <a:prstClr val="black">
                    <a:lumMod val="85000"/>
                    <a:lumOff val="15000"/>
                    <a:alpha val="99000"/>
                  </a:prstClr>
                </a:solidFill>
                <a:latin typeface="Segoe UI Light" pitchFamily="34" charset="0"/>
              </a:rPr>
              <a:t/>
            </a:r>
            <a:br>
              <a:rPr lang="en-US" sz="1200" b="1" kern="0" dirty="0" smtClean="0">
                <a:solidFill>
                  <a:prstClr val="black">
                    <a:lumMod val="85000"/>
                    <a:lumOff val="15000"/>
                    <a:alpha val="99000"/>
                  </a:prstClr>
                </a:solidFill>
                <a:latin typeface="Segoe UI Light" pitchFamily="34" charset="0"/>
              </a:rPr>
            </a:br>
            <a:r>
              <a:rPr lang="en-US" sz="1100" b="1" kern="0" dirty="0" smtClean="0">
                <a:solidFill>
                  <a:prstClr val="black">
                    <a:lumMod val="85000"/>
                    <a:lumOff val="15000"/>
                    <a:alpha val="99000"/>
                  </a:prstClr>
                </a:solidFill>
                <a:latin typeface="Segoe UI Light" pitchFamily="34" charset="0"/>
              </a:rPr>
              <a:t>(</a:t>
            </a:r>
            <a:r>
              <a:rPr lang="en-US" sz="1100" b="1" kern="0" dirty="0">
                <a:solidFill>
                  <a:prstClr val="black">
                    <a:lumMod val="85000"/>
                    <a:lumOff val="15000"/>
                    <a:alpha val="99000"/>
                  </a:prstClr>
                </a:solidFill>
                <a:latin typeface="Segoe UI Light" pitchFamily="34" charset="0"/>
              </a:rPr>
              <a:t>max of 50 allowed)</a:t>
            </a:r>
            <a:endParaRPr lang="en-US" sz="1200" b="1" kern="0" dirty="0">
              <a:solidFill>
                <a:prstClr val="black">
                  <a:lumMod val="85000"/>
                  <a:lumOff val="15000"/>
                  <a:alpha val="99000"/>
                </a:prstClr>
              </a:solidFill>
              <a:latin typeface="Segoe UI Light" pitchFamily="34" charset="0"/>
            </a:endParaRPr>
          </a:p>
          <a:p>
            <a:pPr marL="227013" indent="-114300" defTabSz="914400">
              <a:spcAft>
                <a:spcPts val="300"/>
              </a:spcAft>
              <a:buClr>
                <a:srgbClr val="2473A8"/>
              </a:buClr>
              <a:buFont typeface="Arial" charset="0"/>
              <a:buChar char="•"/>
            </a:pPr>
            <a:r>
              <a:rPr lang="en-US" sz="1200" b="1" kern="0" dirty="0">
                <a:solidFill>
                  <a:prstClr val="black">
                    <a:lumMod val="85000"/>
                    <a:lumOff val="15000"/>
                    <a:alpha val="99000"/>
                  </a:prstClr>
                </a:solidFill>
                <a:latin typeface="Segoe UI Light" pitchFamily="34" charset="0"/>
              </a:rPr>
              <a:t>No IT needed</a:t>
            </a:r>
          </a:p>
          <a:p>
            <a:pPr marL="227013" indent="-114300" defTabSz="914400">
              <a:spcAft>
                <a:spcPts val="300"/>
              </a:spcAft>
              <a:buClr>
                <a:srgbClr val="2473A8"/>
              </a:buClr>
              <a:buFont typeface="Arial" charset="0"/>
              <a:buChar char="•"/>
            </a:pPr>
            <a:r>
              <a:rPr lang="en-US" sz="1200" b="1" kern="0" dirty="0" smtClean="0">
                <a:solidFill>
                  <a:prstClr val="black">
                    <a:lumMod val="85000"/>
                    <a:lumOff val="15000"/>
                    <a:alpha val="99000"/>
                  </a:prstClr>
                </a:solidFill>
                <a:latin typeface="Segoe UI Light" pitchFamily="34" charset="0"/>
              </a:rPr>
              <a:t>Easy </a:t>
            </a:r>
            <a:r>
              <a:rPr lang="en-US" sz="1200" b="1" kern="0" dirty="0">
                <a:solidFill>
                  <a:prstClr val="black">
                    <a:lumMod val="85000"/>
                    <a:lumOff val="15000"/>
                    <a:alpha val="99000"/>
                  </a:prstClr>
                </a:solidFill>
                <a:latin typeface="Segoe UI Light" pitchFamily="34" charset="0"/>
              </a:rPr>
              <a:t>to try </a:t>
            </a:r>
            <a:r>
              <a:rPr lang="en-US" sz="1200" b="1" kern="0" dirty="0" smtClean="0">
                <a:solidFill>
                  <a:prstClr val="black">
                    <a:lumMod val="85000"/>
                    <a:lumOff val="15000"/>
                    <a:alpha val="99000"/>
                  </a:prstClr>
                </a:solidFill>
                <a:latin typeface="Segoe UI Light" pitchFamily="34" charset="0"/>
              </a:rPr>
              <a:t>out</a:t>
            </a:r>
          </a:p>
          <a:p>
            <a:pPr marL="227013" indent="-114300" defTabSz="914400">
              <a:spcAft>
                <a:spcPts val="300"/>
              </a:spcAft>
              <a:buClr>
                <a:srgbClr val="2473A8"/>
              </a:buClr>
              <a:buFont typeface="Arial" charset="0"/>
              <a:buChar char="•"/>
            </a:pPr>
            <a:r>
              <a:rPr lang="en-US" sz="1200" b="1" kern="0" dirty="0" smtClean="0">
                <a:solidFill>
                  <a:prstClr val="black">
                    <a:lumMod val="85000"/>
                    <a:lumOff val="15000"/>
                    <a:alpha val="99000"/>
                  </a:prstClr>
                </a:solidFill>
                <a:latin typeface="Segoe UI Light" pitchFamily="34" charset="0"/>
              </a:rPr>
              <a:t>Simple and easy to use</a:t>
            </a:r>
          </a:p>
          <a:p>
            <a:pPr marL="227013" indent="-114300" defTabSz="914400">
              <a:spcAft>
                <a:spcPts val="300"/>
              </a:spcAft>
              <a:buClr>
                <a:srgbClr val="2473A8"/>
              </a:buClr>
              <a:buFont typeface="Arial" charset="0"/>
              <a:buChar char="•"/>
            </a:pPr>
            <a:r>
              <a:rPr lang="en-US" sz="1200" b="1" kern="0" dirty="0" smtClean="0">
                <a:solidFill>
                  <a:prstClr val="black">
                    <a:lumMod val="85000"/>
                    <a:lumOff val="15000"/>
                    <a:alpha val="99000"/>
                  </a:prstClr>
                </a:solidFill>
                <a:latin typeface="Segoe UI Light" pitchFamily="34" charset="0"/>
              </a:rPr>
              <a:t>Works with </a:t>
            </a:r>
            <a:br>
              <a:rPr lang="en-US" sz="1200" b="1" kern="0" dirty="0" smtClean="0">
                <a:solidFill>
                  <a:prstClr val="black">
                    <a:lumMod val="85000"/>
                    <a:lumOff val="15000"/>
                    <a:alpha val="99000"/>
                  </a:prstClr>
                </a:solidFill>
                <a:latin typeface="Segoe UI Light" pitchFamily="34" charset="0"/>
              </a:rPr>
            </a:br>
            <a:r>
              <a:rPr lang="en-US" sz="1200" b="1" kern="0" dirty="0" smtClean="0">
                <a:solidFill>
                  <a:prstClr val="black">
                    <a:lumMod val="85000"/>
                    <a:lumOff val="15000"/>
                    <a:alpha val="99000"/>
                  </a:prstClr>
                </a:solidFill>
                <a:latin typeface="Segoe UI Light" pitchFamily="34" charset="0"/>
              </a:rPr>
              <a:t>Microsoft </a:t>
            </a:r>
            <a:r>
              <a:rPr lang="en-US" sz="1200" b="1" kern="0" dirty="0">
                <a:solidFill>
                  <a:prstClr val="black">
                    <a:lumMod val="85000"/>
                    <a:lumOff val="15000"/>
                    <a:alpha val="99000"/>
                  </a:prstClr>
                </a:solidFill>
                <a:latin typeface="Segoe UI Light" pitchFamily="34" charset="0"/>
              </a:rPr>
              <a:t>Office</a:t>
            </a:r>
          </a:p>
          <a:p>
            <a:pPr marL="227013" indent="-114300" defTabSz="914400">
              <a:spcAft>
                <a:spcPts val="300"/>
              </a:spcAft>
              <a:buClr>
                <a:srgbClr val="2473A8"/>
              </a:buClr>
              <a:buFont typeface="Arial" charset="0"/>
              <a:buChar char="•"/>
            </a:pPr>
            <a:r>
              <a:rPr lang="en-US" sz="1200" b="1" kern="0" dirty="0" smtClean="0">
                <a:solidFill>
                  <a:prstClr val="black">
                    <a:lumMod val="85000"/>
                    <a:lumOff val="15000"/>
                    <a:alpha val="99000"/>
                  </a:prstClr>
                </a:solidFill>
                <a:latin typeface="Segoe UI Light" pitchFamily="34" charset="0"/>
              </a:rPr>
              <a:t>Financially-backed </a:t>
            </a:r>
            <a:r>
              <a:rPr lang="en-US" sz="1200" b="1" kern="0" dirty="0">
                <a:solidFill>
                  <a:prstClr val="black">
                    <a:lumMod val="85000"/>
                    <a:lumOff val="15000"/>
                    <a:alpha val="99000"/>
                  </a:prstClr>
                </a:solidFill>
                <a:latin typeface="Segoe UI Light" pitchFamily="34" charset="0"/>
              </a:rPr>
              <a:t>99.9% uptime </a:t>
            </a:r>
            <a:r>
              <a:rPr lang="en-US" sz="1200" b="1" kern="0" dirty="0" smtClean="0">
                <a:solidFill>
                  <a:prstClr val="black">
                    <a:lumMod val="85000"/>
                    <a:lumOff val="15000"/>
                    <a:alpha val="99000"/>
                  </a:prstClr>
                </a:solidFill>
                <a:latin typeface="Segoe UI Light" pitchFamily="34" charset="0"/>
              </a:rPr>
              <a:t>guarantee</a:t>
            </a:r>
          </a:p>
          <a:p>
            <a:pPr marL="227013" indent="-114300" defTabSz="914400">
              <a:spcAft>
                <a:spcPts val="300"/>
              </a:spcAft>
              <a:buClr>
                <a:srgbClr val="2473A8"/>
              </a:buClr>
              <a:buFont typeface="Arial" charset="0"/>
              <a:buChar char="•"/>
            </a:pPr>
            <a:r>
              <a:rPr lang="en-US" sz="1200" b="1" kern="0" dirty="0" smtClean="0">
                <a:solidFill>
                  <a:prstClr val="black">
                    <a:lumMod val="85000"/>
                    <a:lumOff val="15000"/>
                    <a:alpha val="99000"/>
                  </a:prstClr>
                </a:solidFill>
                <a:latin typeface="Segoe UI Light" pitchFamily="34" charset="0"/>
              </a:rPr>
              <a:t>Self-Help and Community Support</a:t>
            </a:r>
            <a:endParaRPr lang="en-US" sz="1400" b="1" kern="0" dirty="0">
              <a:solidFill>
                <a:prstClr val="black">
                  <a:lumMod val="85000"/>
                  <a:lumOff val="15000"/>
                  <a:alpha val="99000"/>
                </a:prstClr>
              </a:solidFill>
            </a:endParaRPr>
          </a:p>
          <a:p>
            <a:pPr indent="-285750" algn="ctr" defTabSz="914400">
              <a:spcAft>
                <a:spcPts val="300"/>
              </a:spcAft>
              <a:buFont typeface="Arial" charset="0"/>
              <a:buChar char="•"/>
            </a:pPr>
            <a:endParaRPr lang="en-US" sz="1600" kern="0" dirty="0" smtClean="0">
              <a:solidFill>
                <a:prstClr val="black">
                  <a:lumMod val="85000"/>
                  <a:lumOff val="15000"/>
                  <a:alpha val="99000"/>
                </a:prstClr>
              </a:solidFill>
            </a:endParaRPr>
          </a:p>
        </p:txBody>
      </p:sp>
      <p:grpSp>
        <p:nvGrpSpPr>
          <p:cNvPr id="4" name="Group 3"/>
          <p:cNvGrpSpPr/>
          <p:nvPr/>
        </p:nvGrpSpPr>
        <p:grpSpPr>
          <a:xfrm>
            <a:off x="6848475" y="1312685"/>
            <a:ext cx="1952966" cy="548640"/>
            <a:chOff x="4567281" y="1324568"/>
            <a:chExt cx="1952966" cy="548640"/>
          </a:xfrm>
        </p:grpSpPr>
        <p:sp>
          <p:nvSpPr>
            <p:cNvPr id="16" name="Freeform 6"/>
            <p:cNvSpPr>
              <a:spLocks/>
            </p:cNvSpPr>
            <p:nvPr/>
          </p:nvSpPr>
          <p:spPr bwMode="auto">
            <a:xfrm>
              <a:off x="4567281" y="1324568"/>
              <a:ext cx="1952966" cy="548640"/>
            </a:xfrm>
            <a:prstGeom prst="roundRect">
              <a:avLst>
                <a:gd name="adj" fmla="val 15521"/>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base">
                <a:spcBef>
                  <a:spcPct val="0"/>
                </a:spcBef>
                <a:spcAft>
                  <a:spcPct val="0"/>
                </a:spcAft>
              </a:pPr>
              <a:endParaRPr lang="en-US" sz="1600" b="1" dirty="0">
                <a:solidFill>
                  <a:srgbClr val="F37A1F">
                    <a:alpha val="99000"/>
                  </a:srgbClr>
                </a:solidFill>
              </a:endParaRPr>
            </a:p>
          </p:txBody>
        </p:sp>
        <p:pic>
          <p:nvPicPr>
            <p:cNvPr id="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447" y="1402308"/>
              <a:ext cx="1737360" cy="375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4834797" y="1312685"/>
            <a:ext cx="1828800" cy="548640"/>
            <a:chOff x="6759144" y="1324568"/>
            <a:chExt cx="1828800" cy="548640"/>
          </a:xfrm>
        </p:grpSpPr>
        <p:sp>
          <p:nvSpPr>
            <p:cNvPr id="17" name="Freeform 6"/>
            <p:cNvSpPr>
              <a:spLocks/>
            </p:cNvSpPr>
            <p:nvPr/>
          </p:nvSpPr>
          <p:spPr bwMode="auto">
            <a:xfrm>
              <a:off x="6759144" y="1324568"/>
              <a:ext cx="1828800" cy="548640"/>
            </a:xfrm>
            <a:prstGeom prst="roundRect">
              <a:avLst>
                <a:gd name="adj" fmla="val 15521"/>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base">
                <a:spcBef>
                  <a:spcPct val="0"/>
                </a:spcBef>
                <a:spcAft>
                  <a:spcPct val="0"/>
                </a:spcAft>
              </a:pPr>
              <a:endParaRPr lang="en-US" sz="1600" b="1" dirty="0">
                <a:solidFill>
                  <a:srgbClr val="F37A1F">
                    <a:alpha val="99000"/>
                  </a:srgbClr>
                </a:solidFill>
              </a:endParaRPr>
            </a:p>
          </p:txBody>
        </p:sp>
        <p:pic>
          <p:nvPicPr>
            <p:cNvPr id="2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157" t="13062" r="6701" b="15530"/>
            <a:stretch/>
          </p:blipFill>
          <p:spPr bwMode="auto">
            <a:xfrm>
              <a:off x="6850584" y="1375019"/>
              <a:ext cx="1645920" cy="471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495300" y="1312685"/>
            <a:ext cx="1930126" cy="548640"/>
            <a:chOff x="495300" y="1315598"/>
            <a:chExt cx="1930126" cy="548640"/>
          </a:xfrm>
        </p:grpSpPr>
        <p:sp>
          <p:nvSpPr>
            <p:cNvPr id="18" name="Freeform 6"/>
            <p:cNvSpPr>
              <a:spLocks/>
            </p:cNvSpPr>
            <p:nvPr/>
          </p:nvSpPr>
          <p:spPr bwMode="auto">
            <a:xfrm>
              <a:off x="495300" y="1315598"/>
              <a:ext cx="1930126" cy="548640"/>
            </a:xfrm>
            <a:prstGeom prst="roundRect">
              <a:avLst>
                <a:gd name="adj" fmla="val 15521"/>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base">
                <a:spcBef>
                  <a:spcPct val="0"/>
                </a:spcBef>
                <a:spcAft>
                  <a:spcPct val="0"/>
                </a:spcAft>
              </a:pPr>
              <a:endParaRPr lang="en-US" sz="1600" b="1" dirty="0">
                <a:solidFill>
                  <a:srgbClr val="F37A1F">
                    <a:alpha val="99000"/>
                  </a:srgbClr>
                </a:solidFill>
              </a:endParaRPr>
            </a:p>
          </p:txBody>
        </p:sp>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775" y="1454147"/>
              <a:ext cx="1737360" cy="327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2610305" y="1312685"/>
            <a:ext cx="2039613" cy="548640"/>
            <a:chOff x="2664322" y="1315598"/>
            <a:chExt cx="1828800" cy="548640"/>
          </a:xfrm>
        </p:grpSpPr>
        <p:sp>
          <p:nvSpPr>
            <p:cNvPr id="19" name="Freeform 6"/>
            <p:cNvSpPr>
              <a:spLocks/>
            </p:cNvSpPr>
            <p:nvPr/>
          </p:nvSpPr>
          <p:spPr bwMode="auto">
            <a:xfrm>
              <a:off x="2664322" y="1315598"/>
              <a:ext cx="1828800" cy="548640"/>
            </a:xfrm>
            <a:prstGeom prst="roundRect">
              <a:avLst>
                <a:gd name="adj" fmla="val 15521"/>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base">
                <a:spcBef>
                  <a:spcPct val="0"/>
                </a:spcBef>
                <a:spcAft>
                  <a:spcPct val="0"/>
                </a:spcAft>
              </a:pPr>
              <a:endParaRPr lang="en-US" sz="1600" b="1" dirty="0">
                <a:solidFill>
                  <a:srgbClr val="F37A1F">
                    <a:alpha val="99000"/>
                  </a:srgbClr>
                </a:solidFill>
              </a:endParaRPr>
            </a:p>
          </p:txBody>
        </p:sp>
        <p:pic>
          <p:nvPicPr>
            <p:cNvPr id="25"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746336" y="1460169"/>
              <a:ext cx="1602947" cy="309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Rectangle 28"/>
          <p:cNvSpPr/>
          <p:nvPr/>
        </p:nvSpPr>
        <p:spPr bwMode="auto">
          <a:xfrm>
            <a:off x="6197497" y="3001841"/>
            <a:ext cx="2336904" cy="2232284"/>
          </a:xfrm>
          <a:prstGeom prst="rect">
            <a:avLst/>
          </a:prstGeom>
          <a:noFill/>
          <a:ln w="25400" cap="flat" cmpd="sng" algn="ctr">
            <a:noFill/>
            <a:prstDash val="solid"/>
          </a:ln>
          <a:effectLst/>
          <a:scene3d>
            <a:camera prst="orthographicFront"/>
            <a:lightRig rig="threePt" dir="t"/>
          </a:scene3d>
          <a:sp3d>
            <a:bevelT/>
          </a:sp3d>
        </p:spPr>
        <p:txBody>
          <a:bodyPr lIns="0" rtlCol="0" anchor="t"/>
          <a:lstStyle/>
          <a:p>
            <a:pPr marL="228600" lvl="1" indent="-228600">
              <a:spcAft>
                <a:spcPts val="300"/>
              </a:spcAft>
              <a:buClr>
                <a:srgbClr val="F69F1E"/>
              </a:buClr>
              <a:buSzPct val="75000"/>
              <a:buFont typeface="Wingdings" pitchFamily="2" charset="2"/>
              <a:buChar char="§"/>
              <a:defRPr/>
            </a:pPr>
            <a:r>
              <a:rPr lang="en-US" sz="1100" dirty="0">
                <a:solidFill>
                  <a:schemeClr val="tx2">
                    <a:alpha val="99000"/>
                  </a:schemeClr>
                </a:solidFill>
              </a:rPr>
              <a:t>Exchange Email, Calendar, Contacts &amp; Personal Archive</a:t>
            </a:r>
          </a:p>
          <a:p>
            <a:pPr marL="228600" lvl="1" indent="-228600">
              <a:spcAft>
                <a:spcPts val="300"/>
              </a:spcAft>
              <a:buClr>
                <a:srgbClr val="F69F1E"/>
              </a:buClr>
              <a:buSzPct val="75000"/>
              <a:buFont typeface="Wingdings" pitchFamily="2" charset="2"/>
              <a:buChar char="§"/>
              <a:defRPr/>
            </a:pPr>
            <a:r>
              <a:rPr lang="en-US" sz="1100" dirty="0">
                <a:solidFill>
                  <a:schemeClr val="tx2">
                    <a:alpha val="99000"/>
                  </a:schemeClr>
                </a:solidFill>
              </a:rPr>
              <a:t>25 GB Mailbox</a:t>
            </a:r>
          </a:p>
          <a:p>
            <a:pPr marL="228600" lvl="1" indent="-228600">
              <a:spcAft>
                <a:spcPts val="300"/>
              </a:spcAft>
              <a:buClr>
                <a:srgbClr val="F69F1E"/>
              </a:buClr>
              <a:buSzPct val="75000"/>
              <a:buFont typeface="Wingdings" pitchFamily="2" charset="2"/>
              <a:buChar char="§"/>
              <a:defRPr/>
            </a:pPr>
            <a:r>
              <a:rPr lang="en-US" sz="1100" dirty="0">
                <a:solidFill>
                  <a:schemeClr val="tx2">
                    <a:alpha val="99000"/>
                  </a:schemeClr>
                </a:solidFill>
              </a:rPr>
              <a:t>ActiveSync Mobile Support</a:t>
            </a:r>
          </a:p>
          <a:p>
            <a:pPr marL="228600" lvl="1" indent="-228600">
              <a:spcAft>
                <a:spcPts val="300"/>
              </a:spcAft>
              <a:buClr>
                <a:srgbClr val="F69F1E"/>
              </a:buClr>
              <a:buSzPct val="75000"/>
              <a:buFont typeface="Wingdings" pitchFamily="2" charset="2"/>
              <a:buChar char="§"/>
              <a:defRPr/>
            </a:pPr>
            <a:r>
              <a:rPr lang="en-US" sz="1100" dirty="0">
                <a:solidFill>
                  <a:schemeClr val="tx2">
                    <a:alpha val="99000"/>
                  </a:schemeClr>
                </a:solidFill>
              </a:rPr>
              <a:t>SharePoint Team Sites 1</a:t>
            </a:r>
          </a:p>
          <a:p>
            <a:pPr marL="228600" lvl="1" indent="-228600">
              <a:spcAft>
                <a:spcPts val="300"/>
              </a:spcAft>
              <a:buClr>
                <a:srgbClr val="F69F1E"/>
              </a:buClr>
              <a:buSzPct val="75000"/>
              <a:buFont typeface="Wingdings" pitchFamily="2" charset="2"/>
              <a:buChar char="§"/>
              <a:defRPr/>
            </a:pPr>
            <a:r>
              <a:rPr lang="en-US" sz="1100" dirty="0">
                <a:solidFill>
                  <a:schemeClr val="tx2">
                    <a:alpha val="99000"/>
                  </a:schemeClr>
                </a:solidFill>
              </a:rPr>
              <a:t>Office Web Apps</a:t>
            </a:r>
          </a:p>
          <a:p>
            <a:pPr marL="228600" lvl="1" indent="-228600">
              <a:spcAft>
                <a:spcPts val="300"/>
              </a:spcAft>
              <a:buClr>
                <a:srgbClr val="F69F1E"/>
              </a:buClr>
              <a:buSzPct val="75000"/>
              <a:buFont typeface="Wingdings" pitchFamily="2" charset="2"/>
              <a:buChar char="§"/>
              <a:defRPr/>
            </a:pPr>
            <a:r>
              <a:rPr lang="en-US" sz="1100" dirty="0">
                <a:solidFill>
                  <a:schemeClr val="tx2">
                    <a:alpha val="99000"/>
                  </a:schemeClr>
                </a:solidFill>
              </a:rPr>
              <a:t>Simple Public Website 2</a:t>
            </a:r>
          </a:p>
          <a:p>
            <a:pPr marL="228600" lvl="1" indent="-228600">
              <a:spcAft>
                <a:spcPts val="300"/>
              </a:spcAft>
              <a:buClr>
                <a:srgbClr val="F69F1E"/>
              </a:buClr>
              <a:buSzPct val="75000"/>
              <a:buFont typeface="Wingdings" pitchFamily="2" charset="2"/>
              <a:buChar char="§"/>
              <a:defRPr/>
            </a:pPr>
            <a:r>
              <a:rPr lang="en-US" sz="1100" dirty="0">
                <a:solidFill>
                  <a:schemeClr val="tx2">
                    <a:alpha val="99000"/>
                  </a:schemeClr>
                </a:solidFill>
              </a:rPr>
              <a:t>Online Access databases</a:t>
            </a:r>
          </a:p>
          <a:p>
            <a:pPr marL="228600" lvl="1" indent="-228600">
              <a:spcAft>
                <a:spcPts val="300"/>
              </a:spcAft>
              <a:buClr>
                <a:srgbClr val="F69F1E"/>
              </a:buClr>
              <a:buSzPct val="75000"/>
              <a:buFont typeface="Wingdings" pitchFamily="2" charset="2"/>
              <a:buChar char="§"/>
              <a:defRPr/>
            </a:pPr>
            <a:r>
              <a:rPr lang="en-US" sz="1100" dirty="0">
                <a:solidFill>
                  <a:schemeClr val="tx2">
                    <a:alpha val="99000"/>
                  </a:schemeClr>
                </a:solidFill>
              </a:rPr>
              <a:t>Lync Rich Client</a:t>
            </a:r>
          </a:p>
          <a:p>
            <a:pPr marL="228600" lvl="1" indent="-228600">
              <a:spcAft>
                <a:spcPts val="300"/>
              </a:spcAft>
              <a:buClr>
                <a:srgbClr val="F69F1E"/>
              </a:buClr>
              <a:buSzPct val="75000"/>
              <a:buFont typeface="Wingdings" pitchFamily="2" charset="2"/>
              <a:buChar char="§"/>
              <a:defRPr/>
            </a:pPr>
            <a:r>
              <a:rPr lang="en-US" sz="1100" dirty="0">
                <a:solidFill>
                  <a:schemeClr val="tx2">
                    <a:alpha val="99000"/>
                  </a:schemeClr>
                </a:solidFill>
              </a:rPr>
              <a:t>Online meetings 3</a:t>
            </a:r>
          </a:p>
          <a:p>
            <a:pPr marL="228600" lvl="1" indent="-228600">
              <a:spcAft>
                <a:spcPts val="300"/>
              </a:spcAft>
              <a:buClr>
                <a:srgbClr val="F69F1E"/>
              </a:buClr>
              <a:buSzPct val="75000"/>
              <a:buFont typeface="Wingdings" pitchFamily="2" charset="2"/>
              <a:buChar char="§"/>
              <a:defRPr/>
            </a:pPr>
            <a:r>
              <a:rPr lang="en-US" sz="1100" dirty="0">
                <a:solidFill>
                  <a:schemeClr val="tx2">
                    <a:alpha val="99000"/>
                  </a:schemeClr>
                </a:solidFill>
              </a:rPr>
              <a:t>Desktop Sharing</a:t>
            </a:r>
          </a:p>
          <a:p>
            <a:pPr marL="228600" lvl="1" indent="-228600">
              <a:spcAft>
                <a:spcPts val="300"/>
              </a:spcAft>
              <a:buClr>
                <a:srgbClr val="F69F1E"/>
              </a:buClr>
              <a:buSzPct val="75000"/>
              <a:buFont typeface="Wingdings" pitchFamily="2" charset="2"/>
              <a:buChar char="§"/>
              <a:defRPr/>
            </a:pPr>
            <a:r>
              <a:rPr lang="en-US" sz="1100" dirty="0">
                <a:solidFill>
                  <a:schemeClr val="tx2">
                    <a:alpha val="99000"/>
                  </a:schemeClr>
                </a:solidFill>
              </a:rPr>
              <a:t>Multiparty IM &amp; PC-to-PC Calling</a:t>
            </a:r>
          </a:p>
        </p:txBody>
      </p:sp>
    </p:spTree>
    <p:extLst>
      <p:ext uri="{BB962C8B-B14F-4D97-AF65-F5344CB8AC3E}">
        <p14:creationId xmlns:p14="http://schemas.microsoft.com/office/powerpoint/2010/main" val="1019332005"/>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6"/>
          <p:cNvSpPr>
            <a:spLocks/>
          </p:cNvSpPr>
          <p:nvPr/>
        </p:nvSpPr>
        <p:spPr bwMode="auto">
          <a:xfrm flipV="1">
            <a:off x="208889" y="2447923"/>
            <a:ext cx="8649380" cy="4171951"/>
          </a:xfrm>
          <a:prstGeom prst="roundRect">
            <a:avLst>
              <a:gd name="adj" fmla="val 2528"/>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kern="0" dirty="0">
              <a:solidFill>
                <a:sysClr val="window" lastClr="FFFFFF"/>
              </a:solidFill>
              <a:latin typeface="Segoe UI"/>
            </a:endParaRPr>
          </a:p>
        </p:txBody>
      </p:sp>
      <p:sp>
        <p:nvSpPr>
          <p:cNvPr id="32" name="Text Placeholder 8"/>
          <p:cNvSpPr txBox="1">
            <a:spLocks/>
          </p:cNvSpPr>
          <p:nvPr/>
        </p:nvSpPr>
        <p:spPr>
          <a:xfrm>
            <a:off x="2264220" y="0"/>
            <a:ext cx="7408497" cy="495668"/>
          </a:xfrm>
          <a:prstGeom prst="rect">
            <a:avLst/>
          </a:prstGeom>
        </p:spPr>
        <p:txBody>
          <a:bodyPr>
            <a:noAutofit/>
          </a:bodyPr>
          <a:lstStyle>
            <a:lvl1pPr marL="271463" indent="-271463"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Segoe UI Light" pitchFamily="34" charset="0"/>
                <a:ea typeface="+mn-ea"/>
                <a:cs typeface="+mn-cs"/>
              </a:defRPr>
            </a:lvl1pPr>
            <a:lvl2pPr marL="514350" indent="-242888" algn="l" defTabSz="914363" rtl="0" eaLnBrk="1" latinLnBrk="0" hangingPunct="1">
              <a:lnSpc>
                <a:spcPct val="90000"/>
              </a:lnSpc>
              <a:spcBef>
                <a:spcPts val="600"/>
              </a:spcBef>
              <a:buFont typeface="Segoe UI" pitchFamily="34" charset="0"/>
              <a:buChar char="−"/>
              <a:defRPr sz="2400" kern="1200">
                <a:gradFill>
                  <a:gsLst>
                    <a:gs pos="0">
                      <a:schemeClr val="tx1"/>
                    </a:gs>
                    <a:gs pos="86000">
                      <a:schemeClr val="tx1"/>
                    </a:gs>
                  </a:gsLst>
                  <a:lin ang="5400000" scaled="0"/>
                </a:gradFill>
                <a:latin typeface="Segoe UI Light" pitchFamily="34" charset="0"/>
                <a:ea typeface="+mn-ea"/>
                <a:cs typeface="+mn-cs"/>
              </a:defRPr>
            </a:lvl2pPr>
            <a:lvl3pPr marL="742950" indent="-217488" algn="l" defTabSz="914363" rtl="0" eaLnBrk="1" latinLnBrk="0" hangingPunct="1">
              <a:lnSpc>
                <a:spcPct val="90000"/>
              </a:lnSpc>
              <a:spcBef>
                <a:spcPts val="300"/>
              </a:spcBef>
              <a:buFont typeface="Segoe UI" pitchFamily="34" charset="0"/>
              <a:buChar char="−"/>
              <a:defRPr sz="2000" kern="1200">
                <a:gradFill>
                  <a:gsLst>
                    <a:gs pos="0">
                      <a:schemeClr val="tx1"/>
                    </a:gs>
                    <a:gs pos="86000">
                      <a:schemeClr val="tx1"/>
                    </a:gs>
                  </a:gsLst>
                  <a:lin ang="5400000" scaled="0"/>
                </a:gradFill>
                <a:latin typeface="Segoe UI Light" pitchFamily="34" charset="0"/>
                <a:ea typeface="+mn-ea"/>
                <a:cs typeface="+mn-cs"/>
              </a:defRPr>
            </a:lvl3pPr>
            <a:lvl4pPr marL="962025" indent="-225425" algn="l" defTabSz="914363" rtl="0" eaLnBrk="1" latinLnBrk="0" hangingPunct="1">
              <a:lnSpc>
                <a:spcPct val="90000"/>
              </a:lnSpc>
              <a:spcBef>
                <a:spcPts val="600"/>
              </a:spcBef>
              <a:buFont typeface="Segoe UI" pitchFamily="34" charset="0"/>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189038" indent="-223838" algn="l" defTabSz="914363" rtl="0" eaLnBrk="1" latinLnBrk="0" hangingPunct="1">
              <a:lnSpc>
                <a:spcPct val="90000"/>
              </a:lnSpc>
              <a:spcBef>
                <a:spcPts val="700"/>
              </a:spcBef>
              <a:buFont typeface="Segoe UI" pitchFamily="34" charset="0"/>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Clr>
                <a:srgbClr val="F69F1E"/>
              </a:buClr>
              <a:buNone/>
            </a:pPr>
            <a:endParaRPr lang="en-US" sz="1600" cap="all" spc="50" dirty="0">
              <a:solidFill>
                <a:schemeClr val="tx2">
                  <a:alpha val="99000"/>
                </a:schemeClr>
              </a:solidFill>
              <a:latin typeface="+mn-lt"/>
            </a:endParaRPr>
          </a:p>
        </p:txBody>
      </p:sp>
      <p:sp>
        <p:nvSpPr>
          <p:cNvPr id="7" name="Title 18"/>
          <p:cNvSpPr>
            <a:spLocks noGrp="1"/>
          </p:cNvSpPr>
          <p:nvPr>
            <p:ph type="title"/>
          </p:nvPr>
        </p:nvSpPr>
        <p:spPr>
          <a:xfrm>
            <a:off x="481012" y="436417"/>
            <a:ext cx="8272465" cy="415498"/>
          </a:xfrm>
        </p:spPr>
        <p:txBody>
          <a:bodyPr/>
          <a:lstStyle/>
          <a:p>
            <a:r>
              <a:rPr lang="en-US" sz="3000" dirty="0"/>
              <a:t>When </a:t>
            </a:r>
            <a:r>
              <a:rPr lang="en-US" sz="3000" dirty="0" smtClean="0"/>
              <a:t>to Consider Office 365 for Enterprises</a:t>
            </a:r>
            <a:endParaRPr lang="en-US" sz="3000" dirty="0"/>
          </a:p>
        </p:txBody>
      </p:sp>
      <p:grpSp>
        <p:nvGrpSpPr>
          <p:cNvPr id="2" name="Group 63"/>
          <p:cNvGrpSpPr/>
          <p:nvPr/>
        </p:nvGrpSpPr>
        <p:grpSpPr>
          <a:xfrm>
            <a:off x="-12192" y="2214196"/>
            <a:ext cx="9155780" cy="118350"/>
            <a:chOff x="-33538" y="4299897"/>
            <a:chExt cx="11858419" cy="73152"/>
          </a:xfrm>
        </p:grpSpPr>
        <p:sp>
          <p:nvSpPr>
            <p:cNvPr id="65" name="Rectangle 64"/>
            <p:cNvSpPr/>
            <p:nvPr/>
          </p:nvSpPr>
          <p:spPr>
            <a:xfrm>
              <a:off x="-33538" y="4299897"/>
              <a:ext cx="3730596" cy="73152"/>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rtlCol="0" anchor="ctr"/>
            <a:lstStyle/>
            <a:p>
              <a:pPr algn="ctr" defTabSz="914400">
                <a:defRPr/>
              </a:pPr>
              <a:endParaRPr lang="en-US" kern="0" dirty="0">
                <a:solidFill>
                  <a:sysClr val="window" lastClr="FFFFFF"/>
                </a:solidFill>
              </a:endParaRPr>
            </a:p>
          </p:txBody>
        </p:sp>
        <p:sp>
          <p:nvSpPr>
            <p:cNvPr id="66" name="Rectangle 65"/>
            <p:cNvSpPr/>
            <p:nvPr/>
          </p:nvSpPr>
          <p:spPr>
            <a:xfrm>
              <a:off x="3720509" y="4299897"/>
              <a:ext cx="4350326" cy="73152"/>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lstStyle/>
            <a:p>
              <a:pPr algn="ctr" defTabSz="914400">
                <a:defRPr/>
              </a:pPr>
              <a:endParaRPr lang="en-US" kern="0" dirty="0">
                <a:solidFill>
                  <a:sysClr val="window" lastClr="FFFFFF"/>
                </a:solidFill>
              </a:endParaRPr>
            </a:p>
          </p:txBody>
        </p:sp>
        <p:sp>
          <p:nvSpPr>
            <p:cNvPr id="67" name="Rectangle 66"/>
            <p:cNvSpPr/>
            <p:nvPr/>
          </p:nvSpPr>
          <p:spPr>
            <a:xfrm>
              <a:off x="8094285" y="4299897"/>
              <a:ext cx="3730596" cy="73152"/>
            </a:xfrm>
            <a:prstGeom prst="rect">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rtlCol="0" anchor="ctr"/>
            <a:lstStyle/>
            <a:p>
              <a:pPr algn="ctr" defTabSz="914400">
                <a:defRPr/>
              </a:pPr>
              <a:endParaRPr lang="en-US" kern="0" dirty="0">
                <a:solidFill>
                  <a:sysClr val="window" lastClr="FFFFFF"/>
                </a:solidFill>
              </a:endParaRPr>
            </a:p>
          </p:txBody>
        </p:sp>
      </p:grpSp>
      <p:sp>
        <p:nvSpPr>
          <p:cNvPr id="18" name="Rounded Rectangle 17"/>
          <p:cNvSpPr/>
          <p:nvPr/>
        </p:nvSpPr>
        <p:spPr>
          <a:xfrm>
            <a:off x="847345" y="2508280"/>
            <a:ext cx="4677155" cy="3978245"/>
          </a:xfrm>
          <a:prstGeom prst="roundRect">
            <a:avLst>
              <a:gd name="adj" fmla="val 4737"/>
            </a:avLst>
          </a:prstGeom>
          <a:solidFill>
            <a:srgbClr val="E6E6E6"/>
          </a:solidFill>
          <a:ln w="25400" cap="flat" cmpd="sng" algn="ctr">
            <a:noFill/>
            <a:prstDash val="solid"/>
          </a:ln>
          <a:effectLst>
            <a:innerShdw blurRad="342900">
              <a:prstClr val="black">
                <a:alpha val="56000"/>
              </a:prstClr>
            </a:innerShdw>
          </a:effectLst>
        </p:spPr>
        <p:txBody>
          <a:bodyPr vert="horz" lIns="274320" tIns="457200" bIns="91440" rtlCol="0" anchor="t"/>
          <a:lstStyle/>
          <a:p>
            <a:pPr marL="171450" indent="-171450" defTabSz="914400">
              <a:spcBef>
                <a:spcPts val="300"/>
              </a:spcBef>
              <a:buClr>
                <a:srgbClr val="595959"/>
              </a:buClr>
              <a:buSzPct val="100000"/>
              <a:buFont typeface="Arial" pitchFamily="34" charset="0"/>
              <a:buChar char="•"/>
            </a:pPr>
            <a:endParaRPr lang="en-US" sz="1200" kern="0" dirty="0">
              <a:ln>
                <a:solidFill>
                  <a:sysClr val="window" lastClr="FFFFFF">
                    <a:alpha val="0"/>
                  </a:sysClr>
                </a:solidFill>
              </a:ln>
              <a:solidFill>
                <a:sysClr val="windowText" lastClr="000000"/>
              </a:solidFill>
            </a:endParaRPr>
          </a:p>
        </p:txBody>
      </p:sp>
      <p:grpSp>
        <p:nvGrpSpPr>
          <p:cNvPr id="3" name="Group 46"/>
          <p:cNvGrpSpPr/>
          <p:nvPr/>
        </p:nvGrpSpPr>
        <p:grpSpPr>
          <a:xfrm>
            <a:off x="964599" y="2508278"/>
            <a:ext cx="3735739" cy="895322"/>
            <a:chOff x="3465161" y="2508278"/>
            <a:chExt cx="3735739" cy="895322"/>
          </a:xfrm>
        </p:grpSpPr>
        <p:sp>
          <p:nvSpPr>
            <p:cNvPr id="45" name="Right Arrow 10"/>
            <p:cNvSpPr/>
            <p:nvPr/>
          </p:nvSpPr>
          <p:spPr bwMode="auto">
            <a:xfrm>
              <a:off x="3465161" y="2508278"/>
              <a:ext cx="3735739" cy="895322"/>
            </a:xfrm>
            <a:prstGeom prst="rightArrow">
              <a:avLst>
                <a:gd name="adj1" fmla="val 50000"/>
                <a:gd name="adj2" fmla="val 27309"/>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lIns="365760" rtlCol="0" anchor="ctr"/>
            <a:lstStyle/>
            <a:p>
              <a:pPr defTabSz="914400">
                <a:defRPr/>
              </a:pPr>
              <a:r>
                <a:rPr lang="en-US" sz="1400" b="1" kern="0" dirty="0" smtClean="0">
                  <a:solidFill>
                    <a:sysClr val="window" lastClr="FFFFFF"/>
                  </a:solidFill>
                </a:rPr>
                <a:t>Need Active Directory Sync</a:t>
              </a:r>
              <a:endParaRPr lang="en-US" sz="1400" b="1" kern="0" dirty="0">
                <a:solidFill>
                  <a:sysClr val="window" lastClr="FFFFFF"/>
                </a:solidFill>
              </a:endParaRPr>
            </a:p>
            <a:p>
              <a:pPr marL="0" lvl="1" defTabSz="914400">
                <a:defRPr/>
              </a:pPr>
              <a:r>
                <a:rPr lang="en-US" sz="1200" kern="0" dirty="0" smtClean="0">
                  <a:solidFill>
                    <a:sysClr val="window" lastClr="FFFFFF"/>
                  </a:solidFill>
                </a:rPr>
                <a:t>Ability to sync/manage  user groups</a:t>
              </a:r>
              <a:endParaRPr lang="en-US" sz="1200" kern="0" dirty="0">
                <a:solidFill>
                  <a:sysClr val="window" lastClr="FFFFFF"/>
                </a:solidFill>
              </a:endParaRPr>
            </a:p>
          </p:txBody>
        </p:sp>
        <p:sp>
          <p:nvSpPr>
            <p:cNvPr id="46" name="Oval 11"/>
            <p:cNvSpPr/>
            <p:nvPr/>
          </p:nvSpPr>
          <p:spPr>
            <a:xfrm>
              <a:off x="3537348" y="2844173"/>
              <a:ext cx="220575" cy="227993"/>
            </a:xfrm>
            <a:prstGeom prst="ellipse">
              <a:avLst/>
            </a:prstGeom>
            <a:solidFill>
              <a:schemeClr val="bg1"/>
            </a:solidFill>
            <a:ln>
              <a:noFill/>
            </a:ln>
            <a:effectLst/>
            <a:scene3d>
              <a:camera prst="orthographicFront">
                <a:rot lat="0" lon="0" rev="0"/>
              </a:camera>
              <a:lightRig rig="soft" dir="t">
                <a:rot lat="0" lon="0" rev="0"/>
              </a:lightRig>
            </a:scene3d>
            <a:sp3d contourW="44450" prstMaterial="matte">
              <a:contourClr>
                <a:srgbClr val="FFFFFF"/>
              </a:contourClr>
            </a:sp3d>
          </p:spPr>
          <p:style>
            <a:lnRef idx="3">
              <a:schemeClr val="lt1"/>
            </a:lnRef>
            <a:fillRef idx="1">
              <a:schemeClr val="accent2"/>
            </a:fillRef>
            <a:effectRef idx="1">
              <a:schemeClr val="accent2"/>
            </a:effectRef>
            <a:fontRef idx="minor">
              <a:schemeClr val="lt1"/>
            </a:fontRef>
          </p:style>
          <p:txBody>
            <a:bodyPr rtlCol="0" anchor="ctr"/>
            <a:lstStyle/>
            <a:p>
              <a:pPr algn="ctr" defTabSz="914400"/>
              <a:r>
                <a:rPr lang="en-US" sz="1400" dirty="0">
                  <a:gradFill>
                    <a:gsLst>
                      <a:gs pos="10000">
                        <a:srgbClr val="FC4B00"/>
                      </a:gs>
                      <a:gs pos="70000">
                        <a:srgbClr val="EE7816"/>
                      </a:gs>
                    </a:gsLst>
                    <a:lin ang="5400000" scaled="1"/>
                  </a:gradFill>
                </a:rPr>
                <a:t>1</a:t>
              </a:r>
            </a:p>
          </p:txBody>
        </p:sp>
      </p:grpSp>
      <p:grpSp>
        <p:nvGrpSpPr>
          <p:cNvPr id="4" name="Group 47"/>
          <p:cNvGrpSpPr/>
          <p:nvPr/>
        </p:nvGrpSpPr>
        <p:grpSpPr>
          <a:xfrm>
            <a:off x="1120173" y="3258701"/>
            <a:ext cx="3735739" cy="895322"/>
            <a:chOff x="3465161" y="2508278"/>
            <a:chExt cx="3735739" cy="895322"/>
          </a:xfrm>
        </p:grpSpPr>
        <p:sp>
          <p:nvSpPr>
            <p:cNvPr id="49" name="Right Arrow 10"/>
            <p:cNvSpPr/>
            <p:nvPr/>
          </p:nvSpPr>
          <p:spPr bwMode="auto">
            <a:xfrm>
              <a:off x="3465161" y="2508278"/>
              <a:ext cx="3735739" cy="895322"/>
            </a:xfrm>
            <a:prstGeom prst="rightArrow">
              <a:avLst>
                <a:gd name="adj1" fmla="val 50000"/>
                <a:gd name="adj2" fmla="val 27309"/>
              </a:avLst>
            </a:prstGeom>
            <a:gradFill flip="none" rotWithShape="1">
              <a:gsLst>
                <a:gs pos="0">
                  <a:schemeClr val="accent5">
                    <a:lumMod val="60000"/>
                    <a:lumOff val="40000"/>
                  </a:schemeClr>
                </a:gs>
                <a:gs pos="10000">
                  <a:schemeClr val="accent5"/>
                </a:gs>
                <a:gs pos="70000">
                  <a:schemeClr val="accent5">
                    <a:lumMod val="75000"/>
                  </a:schemeClr>
                </a:gs>
              </a:gsLst>
              <a:lin ang="5400000" scaled="1"/>
              <a:tileRect/>
            </a:gradFill>
            <a:ln w="25400" cap="flat" cmpd="sng" algn="ctr">
              <a:noFill/>
              <a:prstDash val="solid"/>
            </a:ln>
            <a:effectLst/>
          </p:spPr>
          <p:txBody>
            <a:bodyPr lIns="365760" rtlCol="0" anchor="ctr"/>
            <a:lstStyle/>
            <a:p>
              <a:pPr defTabSz="914400">
                <a:defRPr/>
              </a:pPr>
              <a:r>
                <a:rPr lang="en-US" sz="1400" b="1" kern="0" dirty="0" smtClean="0">
                  <a:solidFill>
                    <a:sysClr val="window" lastClr="FFFFFF"/>
                  </a:solidFill>
                </a:rPr>
                <a:t>Need advanced archive capabilities</a:t>
              </a:r>
            </a:p>
            <a:p>
              <a:pPr defTabSz="914400">
                <a:defRPr/>
              </a:pPr>
              <a:r>
                <a:rPr lang="en-US" sz="1200" kern="0" dirty="0" smtClean="0">
                  <a:solidFill>
                    <a:sysClr val="window" lastClr="FFFFFF"/>
                  </a:solidFill>
                </a:rPr>
                <a:t>Email archiving for legal compliance</a:t>
              </a:r>
              <a:endParaRPr lang="en-US" sz="1200" kern="0" dirty="0">
                <a:solidFill>
                  <a:sysClr val="window" lastClr="FFFFFF"/>
                </a:solidFill>
              </a:endParaRPr>
            </a:p>
          </p:txBody>
        </p:sp>
        <p:sp>
          <p:nvSpPr>
            <p:cNvPr id="50" name="Oval 11"/>
            <p:cNvSpPr/>
            <p:nvPr/>
          </p:nvSpPr>
          <p:spPr>
            <a:xfrm>
              <a:off x="3537348" y="2844173"/>
              <a:ext cx="220575" cy="227993"/>
            </a:xfrm>
            <a:prstGeom prst="ellipse">
              <a:avLst/>
            </a:prstGeom>
            <a:solidFill>
              <a:schemeClr val="bg1"/>
            </a:solidFill>
            <a:ln>
              <a:noFill/>
            </a:ln>
            <a:effectLst/>
            <a:scene3d>
              <a:camera prst="orthographicFront">
                <a:rot lat="0" lon="0" rev="0"/>
              </a:camera>
              <a:lightRig rig="soft" dir="t">
                <a:rot lat="0" lon="0" rev="0"/>
              </a:lightRig>
            </a:scene3d>
            <a:sp3d contourW="44450" prstMaterial="matte">
              <a:contourClr>
                <a:srgbClr val="FFFFFF"/>
              </a:contourClr>
            </a:sp3d>
          </p:spPr>
          <p:style>
            <a:lnRef idx="3">
              <a:schemeClr val="lt1"/>
            </a:lnRef>
            <a:fillRef idx="1">
              <a:schemeClr val="accent2"/>
            </a:fillRef>
            <a:effectRef idx="1">
              <a:schemeClr val="accent2"/>
            </a:effectRef>
            <a:fontRef idx="minor">
              <a:schemeClr val="lt1"/>
            </a:fontRef>
          </p:style>
          <p:txBody>
            <a:bodyPr rtlCol="0" anchor="ctr"/>
            <a:lstStyle/>
            <a:p>
              <a:pPr algn="ctr" defTabSz="914400"/>
              <a:r>
                <a:rPr lang="en-US" sz="1400" dirty="0" smtClean="0">
                  <a:solidFill>
                    <a:srgbClr val="2BA2C2"/>
                  </a:solidFill>
                </a:rPr>
                <a:t>2</a:t>
              </a:r>
              <a:endParaRPr lang="en-US" sz="1400" dirty="0">
                <a:solidFill>
                  <a:srgbClr val="2BA2C2"/>
                </a:solidFill>
              </a:endParaRPr>
            </a:p>
          </p:txBody>
        </p:sp>
      </p:grpSp>
      <p:grpSp>
        <p:nvGrpSpPr>
          <p:cNvPr id="5" name="Group 50"/>
          <p:cNvGrpSpPr/>
          <p:nvPr/>
        </p:nvGrpSpPr>
        <p:grpSpPr>
          <a:xfrm>
            <a:off x="1275750" y="4009124"/>
            <a:ext cx="3735739" cy="895322"/>
            <a:chOff x="3465161" y="2508278"/>
            <a:chExt cx="3735739" cy="895322"/>
          </a:xfrm>
        </p:grpSpPr>
        <p:sp>
          <p:nvSpPr>
            <p:cNvPr id="52" name="Right Arrow 10"/>
            <p:cNvSpPr/>
            <p:nvPr/>
          </p:nvSpPr>
          <p:spPr bwMode="auto">
            <a:xfrm>
              <a:off x="3465161" y="2508278"/>
              <a:ext cx="3735739" cy="895322"/>
            </a:xfrm>
            <a:prstGeom prst="rightArrow">
              <a:avLst>
                <a:gd name="adj1" fmla="val 50000"/>
                <a:gd name="adj2" fmla="val 27309"/>
              </a:avLst>
            </a:prstGeom>
            <a:gradFill flip="none" rotWithShape="1">
              <a:gsLst>
                <a:gs pos="0">
                  <a:schemeClr val="accent2"/>
                </a:gs>
                <a:gs pos="10000">
                  <a:schemeClr val="accent2"/>
                </a:gs>
                <a:gs pos="70000">
                  <a:schemeClr val="accent2">
                    <a:lumMod val="75000"/>
                  </a:schemeClr>
                </a:gs>
              </a:gsLst>
              <a:lin ang="5400000" scaled="1"/>
              <a:tileRect/>
            </a:gradFill>
            <a:ln w="25400" cap="flat" cmpd="sng" algn="ctr">
              <a:noFill/>
              <a:prstDash val="solid"/>
            </a:ln>
            <a:effectLst/>
          </p:spPr>
          <p:txBody>
            <a:bodyPr lIns="365760" rtlCol="0" anchor="ctr"/>
            <a:lstStyle/>
            <a:p>
              <a:pPr defTabSz="914400">
                <a:defRPr/>
              </a:pPr>
              <a:r>
                <a:rPr lang="en-US" sz="1400" b="1" kern="0" dirty="0">
                  <a:solidFill>
                    <a:sysClr val="window" lastClr="FFFFFF"/>
                  </a:solidFill>
                </a:rPr>
                <a:t>Need BES</a:t>
              </a:r>
            </a:p>
            <a:p>
              <a:pPr defTabSz="914400">
                <a:defRPr/>
              </a:pPr>
              <a:r>
                <a:rPr lang="en-US" sz="1400" kern="0" dirty="0">
                  <a:solidFill>
                    <a:sysClr val="window" lastClr="FFFFFF"/>
                  </a:solidFill>
                </a:rPr>
                <a:t>Blackberry </a:t>
              </a:r>
              <a:r>
                <a:rPr lang="en-US" sz="1400" kern="0" dirty="0" smtClean="0">
                  <a:solidFill>
                    <a:sysClr val="window" lastClr="FFFFFF"/>
                  </a:solidFill>
                </a:rPr>
                <a:t>Enterprise </a:t>
              </a:r>
              <a:r>
                <a:rPr lang="en-US" sz="1400" kern="0" dirty="0">
                  <a:solidFill>
                    <a:sysClr val="window" lastClr="FFFFFF"/>
                  </a:solidFill>
                </a:rPr>
                <a:t>S</a:t>
              </a:r>
              <a:r>
                <a:rPr lang="en-US" sz="1400" kern="0" dirty="0" smtClean="0">
                  <a:solidFill>
                    <a:sysClr val="window" lastClr="FFFFFF"/>
                  </a:solidFill>
                </a:rPr>
                <a:t>erver</a:t>
              </a:r>
              <a:endParaRPr lang="en-US" sz="1400" kern="0" dirty="0">
                <a:solidFill>
                  <a:sysClr val="window" lastClr="FFFFFF"/>
                </a:solidFill>
              </a:endParaRPr>
            </a:p>
          </p:txBody>
        </p:sp>
        <p:sp>
          <p:nvSpPr>
            <p:cNvPr id="53" name="Oval 11"/>
            <p:cNvSpPr/>
            <p:nvPr/>
          </p:nvSpPr>
          <p:spPr>
            <a:xfrm>
              <a:off x="3537348" y="2844173"/>
              <a:ext cx="220575" cy="227993"/>
            </a:xfrm>
            <a:prstGeom prst="ellipse">
              <a:avLst/>
            </a:prstGeom>
            <a:solidFill>
              <a:schemeClr val="bg1"/>
            </a:solidFill>
            <a:ln>
              <a:noFill/>
            </a:ln>
            <a:effectLst/>
            <a:scene3d>
              <a:camera prst="orthographicFront">
                <a:rot lat="0" lon="0" rev="0"/>
              </a:camera>
              <a:lightRig rig="soft" dir="t">
                <a:rot lat="0" lon="0" rev="0"/>
              </a:lightRig>
            </a:scene3d>
            <a:sp3d contourW="44450" prstMaterial="matte">
              <a:contourClr>
                <a:srgbClr val="FFFFFF"/>
              </a:contourClr>
            </a:sp3d>
          </p:spPr>
          <p:style>
            <a:lnRef idx="3">
              <a:schemeClr val="lt1"/>
            </a:lnRef>
            <a:fillRef idx="1">
              <a:schemeClr val="accent2"/>
            </a:fillRef>
            <a:effectRef idx="1">
              <a:schemeClr val="accent2"/>
            </a:effectRef>
            <a:fontRef idx="minor">
              <a:schemeClr val="lt1"/>
            </a:fontRef>
          </p:style>
          <p:txBody>
            <a:bodyPr rtlCol="0" anchor="ctr"/>
            <a:lstStyle/>
            <a:p>
              <a:pPr algn="ctr" defTabSz="914400"/>
              <a:r>
                <a:rPr lang="en-US" sz="1400" dirty="0" smtClean="0">
                  <a:solidFill>
                    <a:srgbClr val="FEA500"/>
                  </a:solidFill>
                </a:rPr>
                <a:t>3</a:t>
              </a:r>
              <a:endParaRPr lang="en-US" sz="1400" dirty="0">
                <a:solidFill>
                  <a:srgbClr val="FEA500"/>
                </a:solidFill>
              </a:endParaRPr>
            </a:p>
          </p:txBody>
        </p:sp>
      </p:grpSp>
      <p:grpSp>
        <p:nvGrpSpPr>
          <p:cNvPr id="6" name="Group 53"/>
          <p:cNvGrpSpPr/>
          <p:nvPr/>
        </p:nvGrpSpPr>
        <p:grpSpPr>
          <a:xfrm>
            <a:off x="1431324" y="4759547"/>
            <a:ext cx="3735739" cy="895322"/>
            <a:chOff x="3465161" y="2508278"/>
            <a:chExt cx="3735739" cy="895322"/>
          </a:xfrm>
        </p:grpSpPr>
        <p:sp>
          <p:nvSpPr>
            <p:cNvPr id="55" name="Right Arrow 10"/>
            <p:cNvSpPr/>
            <p:nvPr/>
          </p:nvSpPr>
          <p:spPr bwMode="auto">
            <a:xfrm>
              <a:off x="3465161" y="2508278"/>
              <a:ext cx="3735739" cy="895322"/>
            </a:xfrm>
            <a:prstGeom prst="rightArrow">
              <a:avLst>
                <a:gd name="adj1" fmla="val 50000"/>
                <a:gd name="adj2" fmla="val 27309"/>
              </a:avLst>
            </a:prstGeom>
            <a:gradFill flip="none" rotWithShape="1">
              <a:gsLst>
                <a:gs pos="0">
                  <a:schemeClr val="accent6">
                    <a:lumMod val="60000"/>
                    <a:lumOff val="40000"/>
                  </a:schemeClr>
                </a:gs>
                <a:gs pos="10000">
                  <a:schemeClr val="accent6"/>
                </a:gs>
                <a:gs pos="70000">
                  <a:schemeClr val="accent6">
                    <a:lumMod val="75000"/>
                  </a:schemeClr>
                </a:gs>
              </a:gsLst>
              <a:lin ang="5400000" scaled="1"/>
              <a:tileRect/>
            </a:gradFill>
            <a:ln w="25400" cap="flat" cmpd="sng" algn="ctr">
              <a:noFill/>
              <a:prstDash val="solid"/>
            </a:ln>
            <a:effectLst/>
          </p:spPr>
          <p:txBody>
            <a:bodyPr lIns="365760" rtlCol="0" anchor="ctr"/>
            <a:lstStyle/>
            <a:p>
              <a:pPr defTabSz="914400">
                <a:defRPr/>
              </a:pPr>
              <a:r>
                <a:rPr lang="en-US" sz="1400" b="1" kern="0" dirty="0">
                  <a:solidFill>
                    <a:sysClr val="window" lastClr="FFFFFF"/>
                  </a:solidFill>
                </a:rPr>
                <a:t>Growing to &gt;50 users </a:t>
              </a:r>
            </a:p>
            <a:p>
              <a:pPr defTabSz="914400">
                <a:defRPr/>
              </a:pPr>
              <a:r>
                <a:rPr lang="en-US" sz="1200" kern="0" dirty="0">
                  <a:solidFill>
                    <a:sysClr val="window" lastClr="FFFFFF"/>
                  </a:solidFill>
                </a:rPr>
                <a:t>More than 50 PC org today or tomorrow</a:t>
              </a:r>
            </a:p>
          </p:txBody>
        </p:sp>
        <p:sp>
          <p:nvSpPr>
            <p:cNvPr id="56" name="Oval 11"/>
            <p:cNvSpPr/>
            <p:nvPr/>
          </p:nvSpPr>
          <p:spPr>
            <a:xfrm>
              <a:off x="3537348" y="2844173"/>
              <a:ext cx="220575" cy="227993"/>
            </a:xfrm>
            <a:prstGeom prst="ellipse">
              <a:avLst/>
            </a:prstGeom>
            <a:solidFill>
              <a:schemeClr val="bg1"/>
            </a:solidFill>
            <a:ln>
              <a:noFill/>
            </a:ln>
            <a:effectLst/>
            <a:scene3d>
              <a:camera prst="orthographicFront">
                <a:rot lat="0" lon="0" rev="0"/>
              </a:camera>
              <a:lightRig rig="soft" dir="t">
                <a:rot lat="0" lon="0" rev="0"/>
              </a:lightRig>
            </a:scene3d>
            <a:sp3d contourW="44450" prstMaterial="matte">
              <a:contourClr>
                <a:srgbClr val="FFFFFF"/>
              </a:contourClr>
            </a:sp3d>
          </p:spPr>
          <p:style>
            <a:lnRef idx="3">
              <a:schemeClr val="lt1"/>
            </a:lnRef>
            <a:fillRef idx="1">
              <a:schemeClr val="accent2"/>
            </a:fillRef>
            <a:effectRef idx="1">
              <a:schemeClr val="accent2"/>
            </a:effectRef>
            <a:fontRef idx="minor">
              <a:schemeClr val="lt1"/>
            </a:fontRef>
          </p:style>
          <p:txBody>
            <a:bodyPr rtlCol="0" anchor="ctr"/>
            <a:lstStyle/>
            <a:p>
              <a:pPr algn="ctr" defTabSz="914400"/>
              <a:r>
                <a:rPr lang="en-US" sz="1400" dirty="0" smtClean="0">
                  <a:solidFill>
                    <a:srgbClr val="6BBD46"/>
                  </a:solidFill>
                </a:rPr>
                <a:t>4</a:t>
              </a:r>
              <a:endParaRPr lang="en-US" sz="1400" dirty="0">
                <a:solidFill>
                  <a:srgbClr val="6BBD46"/>
                </a:solidFill>
              </a:endParaRPr>
            </a:p>
          </p:txBody>
        </p:sp>
      </p:grpSp>
      <p:grpSp>
        <p:nvGrpSpPr>
          <p:cNvPr id="8" name="Group 63"/>
          <p:cNvGrpSpPr/>
          <p:nvPr/>
        </p:nvGrpSpPr>
        <p:grpSpPr>
          <a:xfrm>
            <a:off x="1586898" y="5509969"/>
            <a:ext cx="3735739" cy="895322"/>
            <a:chOff x="3465161" y="2508278"/>
            <a:chExt cx="3735739" cy="895322"/>
          </a:xfrm>
        </p:grpSpPr>
        <p:sp>
          <p:nvSpPr>
            <p:cNvPr id="68" name="Right Arrow 10"/>
            <p:cNvSpPr/>
            <p:nvPr/>
          </p:nvSpPr>
          <p:spPr bwMode="auto">
            <a:xfrm>
              <a:off x="3465161" y="2508278"/>
              <a:ext cx="3735739" cy="895322"/>
            </a:xfrm>
            <a:prstGeom prst="rightArrow">
              <a:avLst>
                <a:gd name="adj1" fmla="val 50000"/>
                <a:gd name="adj2" fmla="val 27309"/>
              </a:avLst>
            </a:prstGeom>
            <a:gradFill flip="none" rotWithShape="1">
              <a:gsLst>
                <a:gs pos="0">
                  <a:schemeClr val="accent4">
                    <a:lumMod val="60000"/>
                    <a:lumOff val="40000"/>
                  </a:schemeClr>
                </a:gs>
                <a:gs pos="10000">
                  <a:schemeClr val="accent4"/>
                </a:gs>
                <a:gs pos="70000">
                  <a:schemeClr val="accent4">
                    <a:lumMod val="75000"/>
                  </a:schemeClr>
                </a:gs>
              </a:gsLst>
              <a:lin ang="5400000" scaled="1"/>
              <a:tileRect/>
            </a:gradFill>
            <a:ln w="25400" cap="flat" cmpd="sng" algn="ctr">
              <a:noFill/>
              <a:prstDash val="solid"/>
            </a:ln>
            <a:effectLst/>
          </p:spPr>
          <p:txBody>
            <a:bodyPr lIns="365760" rtlCol="0" anchor="ctr"/>
            <a:lstStyle/>
            <a:p>
              <a:pPr defTabSz="914400">
                <a:defRPr/>
              </a:pPr>
              <a:r>
                <a:rPr lang="en-US" sz="1400" b="1" kern="0" dirty="0">
                  <a:solidFill>
                    <a:sysClr val="window" lastClr="FFFFFF"/>
                  </a:solidFill>
                </a:rPr>
                <a:t>24x7 Phone support</a:t>
              </a:r>
            </a:p>
            <a:p>
              <a:pPr defTabSz="914400">
                <a:defRPr/>
              </a:pPr>
              <a:r>
                <a:rPr lang="en-US" sz="1400" kern="0" dirty="0">
                  <a:solidFill>
                    <a:sysClr val="window" lastClr="FFFFFF"/>
                  </a:solidFill>
                </a:rPr>
                <a:t>Higher touch vs. community support </a:t>
              </a:r>
            </a:p>
          </p:txBody>
        </p:sp>
        <p:sp>
          <p:nvSpPr>
            <p:cNvPr id="69" name="Oval 11"/>
            <p:cNvSpPr/>
            <p:nvPr/>
          </p:nvSpPr>
          <p:spPr>
            <a:xfrm>
              <a:off x="3537348" y="2844173"/>
              <a:ext cx="220575" cy="227993"/>
            </a:xfrm>
            <a:prstGeom prst="ellipse">
              <a:avLst/>
            </a:prstGeom>
            <a:solidFill>
              <a:schemeClr val="bg1"/>
            </a:solidFill>
            <a:ln>
              <a:noFill/>
            </a:ln>
            <a:effectLst/>
            <a:scene3d>
              <a:camera prst="orthographicFront">
                <a:rot lat="0" lon="0" rev="0"/>
              </a:camera>
              <a:lightRig rig="soft" dir="t">
                <a:rot lat="0" lon="0" rev="0"/>
              </a:lightRig>
            </a:scene3d>
            <a:sp3d contourW="44450" prstMaterial="matte">
              <a:contourClr>
                <a:srgbClr val="FFFFFF"/>
              </a:contourClr>
            </a:sp3d>
          </p:spPr>
          <p:style>
            <a:lnRef idx="3">
              <a:schemeClr val="lt1"/>
            </a:lnRef>
            <a:fillRef idx="1">
              <a:schemeClr val="accent2"/>
            </a:fillRef>
            <a:effectRef idx="1">
              <a:schemeClr val="accent2"/>
            </a:effectRef>
            <a:fontRef idx="minor">
              <a:schemeClr val="lt1"/>
            </a:fontRef>
          </p:style>
          <p:txBody>
            <a:bodyPr rtlCol="0" anchor="ctr"/>
            <a:lstStyle/>
            <a:p>
              <a:pPr algn="ctr" defTabSz="914400"/>
              <a:r>
                <a:rPr lang="en-US" sz="1400" dirty="0" smtClean="0">
                  <a:solidFill>
                    <a:srgbClr val="595959"/>
                  </a:solidFill>
                </a:rPr>
                <a:t>5</a:t>
              </a:r>
              <a:endParaRPr lang="en-US" sz="1400" dirty="0">
                <a:solidFill>
                  <a:srgbClr val="595959"/>
                </a:solidFill>
              </a:endParaRPr>
            </a:p>
          </p:txBody>
        </p:sp>
      </p:grpSp>
      <p:sp>
        <p:nvSpPr>
          <p:cNvPr id="28" name="Rectangle 27"/>
          <p:cNvSpPr/>
          <p:nvPr/>
        </p:nvSpPr>
        <p:spPr>
          <a:xfrm>
            <a:off x="5790542" y="4016697"/>
            <a:ext cx="2861733" cy="928486"/>
          </a:xfrm>
          <a:prstGeom prst="rect">
            <a:avLst/>
          </a:prstGeom>
          <a:gradFill flip="none" rotWithShape="1">
            <a:gsLst>
              <a:gs pos="48000">
                <a:schemeClr val="bg2">
                  <a:lumMod val="20000"/>
                  <a:lumOff val="80000"/>
                  <a:alpha val="33000"/>
                </a:schemeClr>
              </a:gs>
              <a:gs pos="0">
                <a:sysClr val="window" lastClr="FFFFFF">
                  <a:lumMod val="85000"/>
                </a:sysClr>
              </a:gs>
              <a:gs pos="100000">
                <a:sysClr val="window" lastClr="FFFFFF">
                  <a:alpha val="82000"/>
                </a:sysClr>
              </a:gs>
            </a:gsLst>
            <a:lin ang="0" scaled="0"/>
            <a:tileRect/>
          </a:gradFill>
          <a:ln w="12700" cap="rnd" cmpd="sng" algn="ctr">
            <a:solidFill>
              <a:srgbClr val="F37A1F"/>
            </a:solidFill>
            <a:prstDash val="sysDash"/>
            <a:headEnd type="oval"/>
          </a:ln>
          <a:effectLst/>
        </p:spPr>
        <p:txBody>
          <a:bodyPr tIns="45720" rtlCol="0" anchor="ctr"/>
          <a:lstStyle/>
          <a:p>
            <a:pPr marL="114300"/>
            <a:r>
              <a:rPr lang="en-US" sz="2000" b="1" kern="0" dirty="0">
                <a:gradFill>
                  <a:gsLst>
                    <a:gs pos="100000">
                      <a:srgbClr val="000000">
                        <a:lumMod val="85000"/>
                        <a:lumOff val="15000"/>
                      </a:srgbClr>
                    </a:gs>
                    <a:gs pos="0">
                      <a:srgbClr val="808080">
                        <a:lumMod val="75000"/>
                      </a:srgbClr>
                    </a:gs>
                  </a:gsLst>
                  <a:lin ang="5400000" scaled="0"/>
                </a:gradFill>
              </a:rPr>
              <a:t>Office 365 for Enterprises</a:t>
            </a:r>
          </a:p>
        </p:txBody>
      </p:sp>
      <p:pic>
        <p:nvPicPr>
          <p:cNvPr id="29" name="Picture 5" descr="C:\Users\adi\Pictures\Artwork_Imagery\Icons - Illustrations\_WINDOWS VISTA ICONS\Green Check checkmark okay.png"/>
          <p:cNvPicPr>
            <a:picLocks noChangeAspect="1" noChangeArrowheads="1"/>
          </p:cNvPicPr>
          <p:nvPr/>
        </p:nvPicPr>
        <p:blipFill>
          <a:blip r:embed="rId3"/>
          <a:srcRect/>
          <a:stretch>
            <a:fillRect/>
          </a:stretch>
        </p:blipFill>
        <p:spPr bwMode="auto">
          <a:xfrm>
            <a:off x="7903978" y="3872660"/>
            <a:ext cx="926224" cy="917274"/>
          </a:xfrm>
          <a:prstGeom prst="rect">
            <a:avLst/>
          </a:prstGeom>
          <a:noFill/>
        </p:spPr>
      </p:pic>
      <p:sp>
        <p:nvSpPr>
          <p:cNvPr id="33" name="Freeform 6"/>
          <p:cNvSpPr>
            <a:spLocks/>
          </p:cNvSpPr>
          <p:nvPr/>
        </p:nvSpPr>
        <p:spPr bwMode="auto">
          <a:xfrm rot="10800000">
            <a:off x="208229" y="1518399"/>
            <a:ext cx="8726901" cy="719187"/>
          </a:xfrm>
          <a:custGeom>
            <a:avLst/>
            <a:gdLst/>
            <a:ahLst/>
            <a:cxnLst>
              <a:cxn ang="0">
                <a:pos x="1949" y="116"/>
              </a:cxn>
              <a:cxn ang="0">
                <a:pos x="1401" y="116"/>
              </a:cxn>
              <a:cxn ang="0">
                <a:pos x="1327" y="39"/>
              </a:cxn>
              <a:cxn ang="0">
                <a:pos x="1247" y="0"/>
              </a:cxn>
              <a:cxn ang="0">
                <a:pos x="746" y="0"/>
              </a:cxn>
              <a:cxn ang="0">
                <a:pos x="666" y="39"/>
              </a:cxn>
              <a:cxn ang="0">
                <a:pos x="591" y="116"/>
              </a:cxn>
              <a:cxn ang="0">
                <a:pos x="43" y="116"/>
              </a:cxn>
              <a:cxn ang="0">
                <a:pos x="0" y="159"/>
              </a:cxn>
              <a:cxn ang="0">
                <a:pos x="0" y="276"/>
              </a:cxn>
              <a:cxn ang="0">
                <a:pos x="43" y="319"/>
              </a:cxn>
              <a:cxn ang="0">
                <a:pos x="1949" y="319"/>
              </a:cxn>
              <a:cxn ang="0">
                <a:pos x="1992" y="276"/>
              </a:cxn>
              <a:cxn ang="0">
                <a:pos x="1992" y="159"/>
              </a:cxn>
              <a:cxn ang="0">
                <a:pos x="1949" y="116"/>
              </a:cxn>
            </a:cxnLst>
            <a:rect l="0" t="0" r="r" b="b"/>
            <a:pathLst>
              <a:path w="1992" h="319">
                <a:moveTo>
                  <a:pt x="1949" y="116"/>
                </a:moveTo>
                <a:cubicBezTo>
                  <a:pt x="1401" y="116"/>
                  <a:pt x="1401" y="116"/>
                  <a:pt x="1401" y="116"/>
                </a:cubicBezTo>
                <a:cubicBezTo>
                  <a:pt x="1327" y="39"/>
                  <a:pt x="1327" y="39"/>
                  <a:pt x="1327" y="39"/>
                </a:cubicBezTo>
                <a:cubicBezTo>
                  <a:pt x="1311" y="20"/>
                  <a:pt x="1287" y="0"/>
                  <a:pt x="1247" y="0"/>
                </a:cubicBezTo>
                <a:cubicBezTo>
                  <a:pt x="746" y="0"/>
                  <a:pt x="746" y="0"/>
                  <a:pt x="746" y="0"/>
                </a:cubicBezTo>
                <a:cubicBezTo>
                  <a:pt x="706" y="0"/>
                  <a:pt x="682" y="20"/>
                  <a:pt x="666" y="39"/>
                </a:cubicBezTo>
                <a:cubicBezTo>
                  <a:pt x="591" y="116"/>
                  <a:pt x="591" y="116"/>
                  <a:pt x="591" y="116"/>
                </a:cubicBezTo>
                <a:cubicBezTo>
                  <a:pt x="43" y="116"/>
                  <a:pt x="43" y="116"/>
                  <a:pt x="43" y="116"/>
                </a:cubicBezTo>
                <a:cubicBezTo>
                  <a:pt x="20" y="116"/>
                  <a:pt x="0" y="135"/>
                  <a:pt x="0" y="159"/>
                </a:cubicBezTo>
                <a:cubicBezTo>
                  <a:pt x="0" y="276"/>
                  <a:pt x="0" y="276"/>
                  <a:pt x="0" y="276"/>
                </a:cubicBezTo>
                <a:cubicBezTo>
                  <a:pt x="0" y="300"/>
                  <a:pt x="20" y="319"/>
                  <a:pt x="43" y="319"/>
                </a:cubicBezTo>
                <a:cubicBezTo>
                  <a:pt x="1949" y="319"/>
                  <a:pt x="1949" y="319"/>
                  <a:pt x="1949" y="319"/>
                </a:cubicBezTo>
                <a:cubicBezTo>
                  <a:pt x="1973" y="319"/>
                  <a:pt x="1992" y="300"/>
                  <a:pt x="1992" y="276"/>
                </a:cubicBezTo>
                <a:cubicBezTo>
                  <a:pt x="1992" y="159"/>
                  <a:pt x="1992" y="159"/>
                  <a:pt x="1992" y="159"/>
                </a:cubicBezTo>
                <a:cubicBezTo>
                  <a:pt x="1992" y="135"/>
                  <a:pt x="1973" y="116"/>
                  <a:pt x="1949" y="116"/>
                </a:cubicBezTo>
                <a:close/>
              </a:path>
            </a:pathLst>
          </a:custGeom>
          <a:solidFill>
            <a:sysClr val="window" lastClr="FFFFFF"/>
          </a:solidFill>
          <a:ln w="9525">
            <a:noFill/>
            <a:round/>
            <a:headEnd/>
            <a:tailEnd/>
          </a:ln>
          <a:effectLst>
            <a:outerShdw blurRad="127000" dist="38100" dir="5400000" algn="t" rotWithShape="0">
              <a:prstClr val="black">
                <a:alpha val="12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 name="Rectangle 33"/>
          <p:cNvSpPr/>
          <p:nvPr/>
        </p:nvSpPr>
        <p:spPr bwMode="auto">
          <a:xfrm>
            <a:off x="8613" y="1096540"/>
            <a:ext cx="9135387" cy="804562"/>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gradFill>
                <a:gsLst>
                  <a:gs pos="0">
                    <a:srgbClr val="FFFFFF"/>
                  </a:gs>
                  <a:gs pos="100000">
                    <a:srgbClr val="FFFFFF"/>
                  </a:gs>
                </a:gsLst>
                <a:lin ang="5400000" scaled="0"/>
              </a:gradFill>
            </a:endParaRPr>
          </a:p>
        </p:txBody>
      </p:sp>
      <p:sp>
        <p:nvSpPr>
          <p:cNvPr id="35" name="Text Placeholder 8"/>
          <p:cNvSpPr txBox="1">
            <a:spLocks/>
          </p:cNvSpPr>
          <p:nvPr/>
        </p:nvSpPr>
        <p:spPr>
          <a:xfrm>
            <a:off x="1211012" y="114464"/>
            <a:ext cx="8223250" cy="762407"/>
          </a:xfrm>
          <a:prstGeom prst="rect">
            <a:avLst/>
          </a:prstGeom>
        </p:spPr>
        <p:txBody>
          <a:bodyPr>
            <a:noAutofit/>
          </a:bodyPr>
          <a:lstStyle>
            <a:lvl1pPr marL="290513" indent="-290513" algn="l" defTabSz="914363" rtl="0" eaLnBrk="1" latinLnBrk="0" hangingPunct="1">
              <a:lnSpc>
                <a:spcPct val="90000"/>
              </a:lnSpc>
              <a:spcBef>
                <a:spcPct val="20000"/>
              </a:spcBef>
              <a:buClr>
                <a:srgbClr val="F69F1E"/>
              </a:buClr>
              <a:buSzPct val="90000"/>
              <a:buFont typeface="Arial" pitchFamily="34" charset="0"/>
              <a:buChar char="•"/>
              <a:defRPr sz="2000" kern="1200">
                <a:solidFill>
                  <a:schemeClr val="tx2">
                    <a:alpha val="99000"/>
                  </a:schemeClr>
                </a:solidFill>
                <a:latin typeface="+mn-lt"/>
                <a:ea typeface="+mn-ea"/>
                <a:cs typeface="+mn-cs"/>
              </a:defRPr>
            </a:lvl1pPr>
            <a:lvl2pPr marL="568325" indent="-277813" algn="l" defTabSz="914363" rtl="0" eaLnBrk="1" latinLnBrk="0" hangingPunct="1">
              <a:lnSpc>
                <a:spcPct val="90000"/>
              </a:lnSpc>
              <a:spcBef>
                <a:spcPct val="20000"/>
              </a:spcBef>
              <a:buClr>
                <a:srgbClr val="F69F1E"/>
              </a:buClr>
              <a:buSzPct val="90000"/>
              <a:buFont typeface="Arial" pitchFamily="34" charset="0"/>
              <a:buChar char="•"/>
              <a:defRPr sz="1800" kern="1200">
                <a:solidFill>
                  <a:schemeClr val="tx2">
                    <a:alpha val="99000"/>
                  </a:schemeClr>
                </a:solidFill>
                <a:latin typeface="+mn-lt"/>
                <a:ea typeface="+mn-ea"/>
                <a:cs typeface="+mn-cs"/>
              </a:defRPr>
            </a:lvl2pPr>
            <a:lvl3pPr marL="858838" indent="-290513" algn="l" defTabSz="914363" rtl="0" eaLnBrk="1" latinLnBrk="0" hangingPunct="1">
              <a:lnSpc>
                <a:spcPct val="90000"/>
              </a:lnSpc>
              <a:spcBef>
                <a:spcPct val="20000"/>
              </a:spcBef>
              <a:buClr>
                <a:srgbClr val="F69F1E"/>
              </a:buClr>
              <a:buSzPct val="90000"/>
              <a:buFont typeface="Arial" pitchFamily="34" charset="0"/>
              <a:buChar char="•"/>
              <a:defRPr sz="1600" kern="1200">
                <a:solidFill>
                  <a:schemeClr val="tx2">
                    <a:alpha val="99000"/>
                  </a:schemeClr>
                </a:solidFill>
                <a:latin typeface="+mn-lt"/>
                <a:ea typeface="+mn-ea"/>
                <a:cs typeface="+mn-cs"/>
              </a:defRPr>
            </a:lvl3pPr>
            <a:lvl4pPr marL="1149350" indent="-290513" algn="l" defTabSz="914363" rtl="0" eaLnBrk="1" latinLnBrk="0" hangingPunct="1">
              <a:lnSpc>
                <a:spcPct val="90000"/>
              </a:lnSpc>
              <a:spcBef>
                <a:spcPct val="20000"/>
              </a:spcBef>
              <a:buClr>
                <a:srgbClr val="F69F1E"/>
              </a:buClr>
              <a:buSzPct val="90000"/>
              <a:buFont typeface="Arial" pitchFamily="34" charset="0"/>
              <a:buChar char="•"/>
              <a:defRPr sz="1400" kern="1200">
                <a:solidFill>
                  <a:schemeClr val="tx2">
                    <a:alpha val="99000"/>
                  </a:schemeClr>
                </a:solidFill>
                <a:latin typeface="+mn-lt"/>
                <a:ea typeface="+mn-ea"/>
                <a:cs typeface="+mn-cs"/>
              </a:defRPr>
            </a:lvl4pPr>
            <a:lvl5pPr marL="1427163" indent="-277813" algn="l" defTabSz="914363" rtl="0" eaLnBrk="1" latinLnBrk="0" hangingPunct="1">
              <a:lnSpc>
                <a:spcPct val="90000"/>
              </a:lnSpc>
              <a:spcBef>
                <a:spcPct val="20000"/>
              </a:spcBef>
              <a:buClr>
                <a:srgbClr val="F69F1E"/>
              </a:buClr>
              <a:buSzPct val="90000"/>
              <a:buFont typeface="Arial" pitchFamily="34" charset="0"/>
              <a:buChar char="•"/>
              <a:tabLst/>
              <a:defRPr sz="1400" kern="1200">
                <a:solidFill>
                  <a:schemeClr val="tx2">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None/>
            </a:pPr>
            <a:endParaRPr lang="en-US" sz="1600" cap="all" spc="50" dirty="0"/>
          </a:p>
        </p:txBody>
      </p:sp>
      <p:sp>
        <p:nvSpPr>
          <p:cNvPr id="44" name="Text Placeholder 8"/>
          <p:cNvSpPr txBox="1">
            <a:spLocks/>
          </p:cNvSpPr>
          <p:nvPr/>
        </p:nvSpPr>
        <p:spPr>
          <a:xfrm>
            <a:off x="481013" y="1237843"/>
            <a:ext cx="8223250" cy="762407"/>
          </a:xfrm>
          <a:prstGeom prst="rect">
            <a:avLst/>
          </a:prstGeom>
        </p:spPr>
        <p:txBody>
          <a:bodyPr>
            <a:noAutofit/>
          </a:bodyPr>
          <a:lstStyle>
            <a:lvl1pPr marL="290513" indent="-290513" algn="l" defTabSz="914363" rtl="0" eaLnBrk="1" latinLnBrk="0" hangingPunct="1">
              <a:lnSpc>
                <a:spcPct val="90000"/>
              </a:lnSpc>
              <a:spcBef>
                <a:spcPct val="20000"/>
              </a:spcBef>
              <a:buClr>
                <a:srgbClr val="F69F1E"/>
              </a:buClr>
              <a:buSzPct val="90000"/>
              <a:buFont typeface="Arial" pitchFamily="34" charset="0"/>
              <a:buChar char="•"/>
              <a:defRPr sz="2000" kern="1200">
                <a:solidFill>
                  <a:schemeClr val="tx2">
                    <a:alpha val="99000"/>
                  </a:schemeClr>
                </a:solidFill>
                <a:latin typeface="+mn-lt"/>
                <a:ea typeface="+mn-ea"/>
                <a:cs typeface="+mn-cs"/>
              </a:defRPr>
            </a:lvl1pPr>
            <a:lvl2pPr marL="568325" indent="-277813" algn="l" defTabSz="914363" rtl="0" eaLnBrk="1" latinLnBrk="0" hangingPunct="1">
              <a:lnSpc>
                <a:spcPct val="90000"/>
              </a:lnSpc>
              <a:spcBef>
                <a:spcPct val="20000"/>
              </a:spcBef>
              <a:buClr>
                <a:srgbClr val="F69F1E"/>
              </a:buClr>
              <a:buSzPct val="90000"/>
              <a:buFont typeface="Arial" pitchFamily="34" charset="0"/>
              <a:buChar char="•"/>
              <a:defRPr sz="1800" kern="1200">
                <a:solidFill>
                  <a:schemeClr val="tx2">
                    <a:alpha val="99000"/>
                  </a:schemeClr>
                </a:solidFill>
                <a:latin typeface="+mn-lt"/>
                <a:ea typeface="+mn-ea"/>
                <a:cs typeface="+mn-cs"/>
              </a:defRPr>
            </a:lvl2pPr>
            <a:lvl3pPr marL="858838" indent="-290513" algn="l" defTabSz="914363" rtl="0" eaLnBrk="1" latinLnBrk="0" hangingPunct="1">
              <a:lnSpc>
                <a:spcPct val="90000"/>
              </a:lnSpc>
              <a:spcBef>
                <a:spcPct val="20000"/>
              </a:spcBef>
              <a:buClr>
                <a:srgbClr val="F69F1E"/>
              </a:buClr>
              <a:buSzPct val="90000"/>
              <a:buFont typeface="Arial" pitchFamily="34" charset="0"/>
              <a:buChar char="•"/>
              <a:defRPr sz="1600" kern="1200">
                <a:solidFill>
                  <a:schemeClr val="tx2">
                    <a:alpha val="99000"/>
                  </a:schemeClr>
                </a:solidFill>
                <a:latin typeface="+mn-lt"/>
                <a:ea typeface="+mn-ea"/>
                <a:cs typeface="+mn-cs"/>
              </a:defRPr>
            </a:lvl3pPr>
            <a:lvl4pPr marL="1149350" indent="-290513" algn="l" defTabSz="914363" rtl="0" eaLnBrk="1" latinLnBrk="0" hangingPunct="1">
              <a:lnSpc>
                <a:spcPct val="90000"/>
              </a:lnSpc>
              <a:spcBef>
                <a:spcPct val="20000"/>
              </a:spcBef>
              <a:buClr>
                <a:srgbClr val="F69F1E"/>
              </a:buClr>
              <a:buSzPct val="90000"/>
              <a:buFont typeface="Arial" pitchFamily="34" charset="0"/>
              <a:buChar char="•"/>
              <a:defRPr sz="1400" kern="1200">
                <a:solidFill>
                  <a:schemeClr val="tx2">
                    <a:alpha val="99000"/>
                  </a:schemeClr>
                </a:solidFill>
                <a:latin typeface="+mn-lt"/>
                <a:ea typeface="+mn-ea"/>
                <a:cs typeface="+mn-cs"/>
              </a:defRPr>
            </a:lvl4pPr>
            <a:lvl5pPr marL="1427163" indent="-277813" algn="l" defTabSz="914363" rtl="0" eaLnBrk="1" latinLnBrk="0" hangingPunct="1">
              <a:lnSpc>
                <a:spcPct val="90000"/>
              </a:lnSpc>
              <a:spcBef>
                <a:spcPct val="20000"/>
              </a:spcBef>
              <a:buClr>
                <a:srgbClr val="F69F1E"/>
              </a:buClr>
              <a:buSzPct val="90000"/>
              <a:buFont typeface="Arial" pitchFamily="34" charset="0"/>
              <a:buChar char="•"/>
              <a:tabLst/>
              <a:defRPr sz="1400" kern="1200">
                <a:solidFill>
                  <a:schemeClr val="tx2">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None/>
            </a:pPr>
            <a:r>
              <a:rPr lang="en-US" sz="1600" cap="all" spc="50" dirty="0"/>
              <a:t>There are several scenarios where Office 365 for Enterprises </a:t>
            </a:r>
            <a:br>
              <a:rPr lang="en-US" sz="1600" cap="all" spc="50" dirty="0"/>
            </a:br>
            <a:r>
              <a:rPr lang="en-US" sz="1600" cap="all" spc="50" dirty="0"/>
              <a:t>better meets the needs of small organizations</a:t>
            </a:r>
          </a:p>
        </p:txBody>
      </p:sp>
    </p:spTree>
    <p:extLst>
      <p:ext uri="{BB962C8B-B14F-4D97-AF65-F5344CB8AC3E}">
        <p14:creationId xmlns:p14="http://schemas.microsoft.com/office/powerpoint/2010/main" val="613685187"/>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smtClean="0"/>
              <a:t>Anywhere Access</a:t>
            </a:r>
            <a:endParaRPr lang="en-US" dirty="0"/>
          </a:p>
        </p:txBody>
      </p:sp>
    </p:spTree>
    <p:extLst>
      <p:ext uri="{BB962C8B-B14F-4D97-AF65-F5344CB8AC3E}">
        <p14:creationId xmlns:p14="http://schemas.microsoft.com/office/powerpoint/2010/main" val="2314102742"/>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99670" y="1282700"/>
            <a:ext cx="2596769" cy="1949947"/>
          </a:xfrm>
          <a:prstGeom prst="rect">
            <a:avLst/>
          </a:prstGeom>
          <a:noFill/>
          <a:effectLst>
            <a:outerShdw blurRad="50800" dist="38100" dir="2700000" algn="tl" rotWithShape="0">
              <a:prstClr val="black">
                <a:alpha val="40000"/>
              </a:prstClr>
            </a:outerShdw>
          </a:effectLst>
        </p:spPr>
      </p:pic>
      <p:cxnSp>
        <p:nvCxnSpPr>
          <p:cNvPr id="48" name="Straight Connector 47"/>
          <p:cNvCxnSpPr>
            <a:stCxn id="36" idx="0"/>
          </p:cNvCxnSpPr>
          <p:nvPr/>
        </p:nvCxnSpPr>
        <p:spPr>
          <a:xfrm flipV="1">
            <a:off x="1798845" y="2413000"/>
            <a:ext cx="5101074" cy="1585140"/>
          </a:xfrm>
          <a:prstGeom prst="line">
            <a:avLst/>
          </a:prstGeom>
          <a:noFill/>
          <a:ln w="28575" cap="flat" cmpd="sng" algn="ctr">
            <a:solidFill>
              <a:srgbClr val="F37A1F">
                <a:alpha val="65000"/>
              </a:srgbClr>
            </a:solidFill>
            <a:prstDash val="sysDot"/>
          </a:ln>
          <a:effectLst/>
        </p:spPr>
      </p:cxnSp>
      <p:cxnSp>
        <p:nvCxnSpPr>
          <p:cNvPr id="46" name="Straight Connector 45"/>
          <p:cNvCxnSpPr>
            <a:stCxn id="104" idx="0"/>
          </p:cNvCxnSpPr>
          <p:nvPr/>
        </p:nvCxnSpPr>
        <p:spPr>
          <a:xfrm flipV="1">
            <a:off x="7469821" y="2413000"/>
            <a:ext cx="146488" cy="1585140"/>
          </a:xfrm>
          <a:prstGeom prst="line">
            <a:avLst/>
          </a:prstGeom>
          <a:noFill/>
          <a:ln w="28575" cap="flat" cmpd="sng" algn="ctr">
            <a:solidFill>
              <a:srgbClr val="F37A1F">
                <a:alpha val="65000"/>
              </a:srgbClr>
            </a:solidFill>
            <a:prstDash val="sysDot"/>
          </a:ln>
          <a:effectLst/>
        </p:spPr>
      </p:cxnSp>
      <p:cxnSp>
        <p:nvCxnSpPr>
          <p:cNvPr id="47" name="Straight Connector 46"/>
          <p:cNvCxnSpPr>
            <a:stCxn id="103" idx="0"/>
          </p:cNvCxnSpPr>
          <p:nvPr/>
        </p:nvCxnSpPr>
        <p:spPr>
          <a:xfrm flipV="1">
            <a:off x="4648016" y="2413000"/>
            <a:ext cx="2648755" cy="1585140"/>
          </a:xfrm>
          <a:prstGeom prst="line">
            <a:avLst/>
          </a:prstGeom>
          <a:noFill/>
          <a:ln w="28575" cap="flat" cmpd="sng" algn="ctr">
            <a:solidFill>
              <a:srgbClr val="F37A1F">
                <a:alpha val="65000"/>
              </a:srgbClr>
            </a:solidFill>
            <a:prstDash val="sysDot"/>
          </a:ln>
          <a:effectLst/>
        </p:spPr>
      </p:cxnSp>
      <p:grpSp>
        <p:nvGrpSpPr>
          <p:cNvPr id="5" name="Group 4"/>
          <p:cNvGrpSpPr/>
          <p:nvPr/>
        </p:nvGrpSpPr>
        <p:grpSpPr>
          <a:xfrm>
            <a:off x="531812" y="3289739"/>
            <a:ext cx="8500977" cy="457200"/>
            <a:chOff x="166411" y="1508261"/>
            <a:chExt cx="8909222" cy="457200"/>
          </a:xfrm>
        </p:grpSpPr>
        <p:sp>
          <p:nvSpPr>
            <p:cNvPr id="38" name="Rounded Rectangle 37"/>
            <p:cNvSpPr/>
            <p:nvPr/>
          </p:nvSpPr>
          <p:spPr bwMode="auto">
            <a:xfrm>
              <a:off x="166411" y="1508261"/>
              <a:ext cx="8909222" cy="457200"/>
            </a:xfrm>
            <a:prstGeom prst="roundRect">
              <a:avLst/>
            </a:prstGeom>
            <a:solidFill>
              <a:schemeClr val="bg1"/>
            </a:solidFill>
            <a:ln w="25400" cap="flat" cmpd="sng" algn="ctr">
              <a:noFill/>
              <a:prstDash val="solid"/>
            </a:ln>
            <a:effectLst>
              <a:outerShdw blurRad="76200" algn="ctr" rotWithShape="0">
                <a:prstClr val="black">
                  <a:alpha val="39000"/>
                </a:prstClr>
              </a:outerShdw>
            </a:effectLst>
          </p:spPr>
          <p:txBody>
            <a:bodyPr rtlCol="0" anchor="ctr"/>
            <a:lstStyle/>
            <a:p>
              <a:pPr algn="ctr"/>
              <a:endParaRPr lang="en-US" sz="1400" b="1" kern="0" dirty="0">
                <a:ln>
                  <a:solidFill>
                    <a:prstClr val="white">
                      <a:alpha val="0"/>
                    </a:prstClr>
                  </a:solidFill>
                </a:ln>
                <a:solidFill>
                  <a:prstClr val="black"/>
                </a:solidFill>
              </a:endParaRPr>
            </a:p>
          </p:txBody>
        </p:sp>
        <p:sp>
          <p:nvSpPr>
            <p:cNvPr id="53" name="Rectangle 52"/>
            <p:cNvSpPr/>
            <p:nvPr/>
          </p:nvSpPr>
          <p:spPr>
            <a:xfrm>
              <a:off x="219918" y="1655753"/>
              <a:ext cx="1219235" cy="193899"/>
            </a:xfrm>
            <a:prstGeom prst="rect">
              <a:avLst/>
            </a:prstGeom>
            <a:noFill/>
            <a:ln>
              <a:noFill/>
            </a:ln>
            <a:effectLst/>
            <a:scene3d>
              <a:camera prst="orthographicFront"/>
              <a:lightRig rig="flat" dir="t"/>
            </a:scene3d>
            <a:sp3d/>
          </p:spPr>
          <p:txBody>
            <a:bodyPr spcFirstLastPara="0" vert="horz" wrap="square" lIns="0" tIns="0" rIns="0" bIns="0" numCol="1" spcCol="1270" anchor="ctr" anchorCtr="0">
              <a:spAutoFit/>
            </a:bodyPr>
            <a:lstStyle/>
            <a:p>
              <a:pPr algn="ctr" defTabSz="1040130">
                <a:lnSpc>
                  <a:spcPct val="90000"/>
                </a:lnSpc>
                <a:spcBef>
                  <a:spcPct val="0"/>
                </a:spcBef>
                <a:spcAft>
                  <a:spcPct val="35000"/>
                </a:spcAft>
                <a:defRPr/>
              </a:pPr>
              <a:r>
                <a:rPr lang="en-US" sz="1400" dirty="0">
                  <a:ln>
                    <a:solidFill>
                      <a:prstClr val="white">
                        <a:alpha val="0"/>
                      </a:prstClr>
                    </a:solidFill>
                  </a:ln>
                  <a:solidFill>
                    <a:prstClr val="black"/>
                  </a:solidFill>
                </a:rPr>
                <a:t>Calendaring</a:t>
              </a:r>
            </a:p>
          </p:txBody>
        </p:sp>
        <p:cxnSp>
          <p:nvCxnSpPr>
            <p:cNvPr id="54" name="Straight Connector 53"/>
            <p:cNvCxnSpPr/>
            <p:nvPr/>
          </p:nvCxnSpPr>
          <p:spPr>
            <a:xfrm>
              <a:off x="1529258" y="1597340"/>
              <a:ext cx="0" cy="293980"/>
            </a:xfrm>
            <a:prstGeom prst="line">
              <a:avLst/>
            </a:prstGeom>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1619363" y="1663484"/>
              <a:ext cx="763885" cy="193899"/>
            </a:xfrm>
            <a:prstGeom prst="rect">
              <a:avLst/>
            </a:prstGeom>
            <a:noFill/>
            <a:ln>
              <a:noFill/>
            </a:ln>
            <a:effectLst/>
            <a:scene3d>
              <a:camera prst="orthographicFront"/>
              <a:lightRig rig="flat" dir="t"/>
            </a:scene3d>
            <a:sp3d/>
          </p:spPr>
          <p:txBody>
            <a:bodyPr spcFirstLastPara="0" vert="horz" wrap="square" lIns="0" tIns="0" rIns="0" bIns="0" numCol="1" spcCol="1270" anchor="ctr" anchorCtr="0">
              <a:spAutoFit/>
            </a:bodyPr>
            <a:lstStyle/>
            <a:p>
              <a:pPr algn="ctr" defTabSz="1040130">
                <a:lnSpc>
                  <a:spcPct val="90000"/>
                </a:lnSpc>
                <a:spcBef>
                  <a:spcPct val="0"/>
                </a:spcBef>
                <a:spcAft>
                  <a:spcPct val="35000"/>
                </a:spcAft>
                <a:defRPr/>
              </a:pPr>
              <a:r>
                <a:rPr lang="en-US" sz="1400" dirty="0">
                  <a:ln>
                    <a:solidFill>
                      <a:prstClr val="white">
                        <a:alpha val="0"/>
                      </a:prstClr>
                    </a:solidFill>
                  </a:ln>
                  <a:solidFill>
                    <a:prstClr val="black"/>
                  </a:solidFill>
                </a:rPr>
                <a:t>Email</a:t>
              </a:r>
            </a:p>
          </p:txBody>
        </p:sp>
        <p:sp>
          <p:nvSpPr>
            <p:cNvPr id="71" name="Rectangle 70"/>
            <p:cNvSpPr/>
            <p:nvPr/>
          </p:nvSpPr>
          <p:spPr>
            <a:xfrm>
              <a:off x="2563458" y="1663484"/>
              <a:ext cx="891540" cy="193899"/>
            </a:xfrm>
            <a:prstGeom prst="rect">
              <a:avLst/>
            </a:prstGeom>
            <a:noFill/>
            <a:ln>
              <a:noFill/>
            </a:ln>
            <a:effectLst/>
            <a:scene3d>
              <a:camera prst="orthographicFront"/>
              <a:lightRig rig="flat" dir="t"/>
            </a:scene3d>
            <a:sp3d/>
          </p:spPr>
          <p:txBody>
            <a:bodyPr spcFirstLastPara="0" vert="horz" wrap="square" lIns="0" tIns="0" rIns="0" bIns="0" numCol="1" spcCol="1270" anchor="ctr" anchorCtr="0">
              <a:spAutoFit/>
            </a:bodyPr>
            <a:lstStyle/>
            <a:p>
              <a:pPr algn="ctr" defTabSz="1040130">
                <a:lnSpc>
                  <a:spcPct val="90000"/>
                </a:lnSpc>
                <a:spcBef>
                  <a:spcPct val="0"/>
                </a:spcBef>
                <a:spcAft>
                  <a:spcPct val="35000"/>
                </a:spcAft>
                <a:defRPr/>
              </a:pPr>
              <a:r>
                <a:rPr lang="en-US" sz="1400" dirty="0">
                  <a:ln>
                    <a:solidFill>
                      <a:prstClr val="white">
                        <a:alpha val="0"/>
                      </a:prstClr>
                    </a:solidFill>
                  </a:ln>
                  <a:solidFill>
                    <a:prstClr val="black"/>
                  </a:solidFill>
                </a:rPr>
                <a:t>Contacts</a:t>
              </a:r>
            </a:p>
          </p:txBody>
        </p:sp>
        <p:sp>
          <p:nvSpPr>
            <p:cNvPr id="72" name="Rectangle 71"/>
            <p:cNvSpPr/>
            <p:nvPr/>
          </p:nvSpPr>
          <p:spPr>
            <a:xfrm>
              <a:off x="3635208" y="1663484"/>
              <a:ext cx="763885" cy="193899"/>
            </a:xfrm>
            <a:prstGeom prst="rect">
              <a:avLst/>
            </a:prstGeom>
            <a:noFill/>
            <a:ln>
              <a:noFill/>
            </a:ln>
            <a:effectLst/>
            <a:scene3d>
              <a:camera prst="orthographicFront"/>
              <a:lightRig rig="flat" dir="t"/>
            </a:scene3d>
            <a:sp3d/>
          </p:spPr>
          <p:txBody>
            <a:bodyPr spcFirstLastPara="0" vert="horz" wrap="square" lIns="0" tIns="0" rIns="0" bIns="0" numCol="1" spcCol="1270" anchor="ctr" anchorCtr="0">
              <a:spAutoFit/>
            </a:bodyPr>
            <a:lstStyle/>
            <a:p>
              <a:pPr algn="ctr" defTabSz="1040130">
                <a:lnSpc>
                  <a:spcPct val="90000"/>
                </a:lnSpc>
                <a:spcBef>
                  <a:spcPct val="0"/>
                </a:spcBef>
                <a:spcAft>
                  <a:spcPct val="35000"/>
                </a:spcAft>
                <a:defRPr/>
              </a:pPr>
              <a:r>
                <a:rPr lang="en-US" sz="1400" dirty="0">
                  <a:ln>
                    <a:solidFill>
                      <a:prstClr val="white">
                        <a:alpha val="0"/>
                      </a:prstClr>
                    </a:solidFill>
                  </a:ln>
                  <a:solidFill>
                    <a:prstClr val="black"/>
                  </a:solidFill>
                </a:rPr>
                <a:t>Tasks</a:t>
              </a:r>
            </a:p>
          </p:txBody>
        </p:sp>
        <p:sp>
          <p:nvSpPr>
            <p:cNvPr id="73" name="Rectangle 72"/>
            <p:cNvSpPr/>
            <p:nvPr/>
          </p:nvSpPr>
          <p:spPr>
            <a:xfrm>
              <a:off x="4579303" y="1663484"/>
              <a:ext cx="1876405" cy="193899"/>
            </a:xfrm>
            <a:prstGeom prst="rect">
              <a:avLst/>
            </a:prstGeom>
            <a:noFill/>
            <a:ln>
              <a:noFill/>
            </a:ln>
            <a:effectLst/>
            <a:scene3d>
              <a:camera prst="orthographicFront"/>
              <a:lightRig rig="flat" dir="t"/>
            </a:scene3d>
            <a:sp3d/>
          </p:spPr>
          <p:txBody>
            <a:bodyPr spcFirstLastPara="0" vert="horz" wrap="square" lIns="0" tIns="0" rIns="0" bIns="0" numCol="1" spcCol="1270" anchor="ctr" anchorCtr="0">
              <a:spAutoFit/>
            </a:bodyPr>
            <a:lstStyle/>
            <a:p>
              <a:pPr algn="ctr" defTabSz="1040130">
                <a:lnSpc>
                  <a:spcPct val="90000"/>
                </a:lnSpc>
                <a:spcBef>
                  <a:spcPct val="0"/>
                </a:spcBef>
                <a:spcAft>
                  <a:spcPct val="35000"/>
                </a:spcAft>
                <a:defRPr/>
              </a:pPr>
              <a:r>
                <a:rPr lang="en-US" sz="1400" dirty="0">
                  <a:ln>
                    <a:solidFill>
                      <a:prstClr val="white">
                        <a:alpha val="0"/>
                      </a:prstClr>
                    </a:solidFill>
                  </a:ln>
                  <a:solidFill>
                    <a:prstClr val="black"/>
                  </a:solidFill>
                </a:rPr>
                <a:t>Company Directory</a:t>
              </a:r>
            </a:p>
          </p:txBody>
        </p:sp>
        <p:sp>
          <p:nvSpPr>
            <p:cNvPr id="74" name="Rectangle 73"/>
            <p:cNvSpPr/>
            <p:nvPr/>
          </p:nvSpPr>
          <p:spPr>
            <a:xfrm>
              <a:off x="6635918" y="1663484"/>
              <a:ext cx="763885" cy="193899"/>
            </a:xfrm>
            <a:prstGeom prst="rect">
              <a:avLst/>
            </a:prstGeom>
            <a:noFill/>
            <a:ln>
              <a:noFill/>
            </a:ln>
            <a:effectLst/>
            <a:scene3d>
              <a:camera prst="orthographicFront"/>
              <a:lightRig rig="flat" dir="t"/>
            </a:scene3d>
            <a:sp3d/>
          </p:spPr>
          <p:txBody>
            <a:bodyPr spcFirstLastPara="0" vert="horz" wrap="square" lIns="0" tIns="0" rIns="0" bIns="0" numCol="1" spcCol="1270" anchor="ctr" anchorCtr="0">
              <a:spAutoFit/>
            </a:bodyPr>
            <a:lstStyle/>
            <a:p>
              <a:pPr algn="ctr" defTabSz="1040130">
                <a:lnSpc>
                  <a:spcPct val="90000"/>
                </a:lnSpc>
                <a:spcBef>
                  <a:spcPct val="0"/>
                </a:spcBef>
                <a:spcAft>
                  <a:spcPct val="35000"/>
                </a:spcAft>
                <a:defRPr/>
              </a:pPr>
              <a:r>
                <a:rPr lang="en-US" sz="1400" dirty="0">
                  <a:ln>
                    <a:solidFill>
                      <a:prstClr val="white">
                        <a:alpha val="0"/>
                      </a:prstClr>
                    </a:solidFill>
                  </a:ln>
                  <a:solidFill>
                    <a:prstClr val="black"/>
                  </a:solidFill>
                </a:rPr>
                <a:t>Mobility</a:t>
              </a:r>
            </a:p>
          </p:txBody>
        </p:sp>
        <p:sp>
          <p:nvSpPr>
            <p:cNvPr id="75" name="Rectangle 74"/>
            <p:cNvSpPr/>
            <p:nvPr/>
          </p:nvSpPr>
          <p:spPr>
            <a:xfrm>
              <a:off x="7580015" y="1663484"/>
              <a:ext cx="1381105" cy="193899"/>
            </a:xfrm>
            <a:prstGeom prst="rect">
              <a:avLst/>
            </a:prstGeom>
            <a:noFill/>
            <a:ln>
              <a:noFill/>
            </a:ln>
            <a:effectLst/>
            <a:scene3d>
              <a:camera prst="orthographicFront"/>
              <a:lightRig rig="flat" dir="t"/>
            </a:scene3d>
            <a:sp3d/>
          </p:spPr>
          <p:txBody>
            <a:bodyPr spcFirstLastPara="0" vert="horz" wrap="square" lIns="0" tIns="0" rIns="0" bIns="0" numCol="1" spcCol="1270" anchor="ctr" anchorCtr="0">
              <a:spAutoFit/>
            </a:bodyPr>
            <a:lstStyle/>
            <a:p>
              <a:pPr algn="ctr" defTabSz="1040130">
                <a:lnSpc>
                  <a:spcPct val="90000"/>
                </a:lnSpc>
                <a:spcBef>
                  <a:spcPct val="0"/>
                </a:spcBef>
                <a:spcAft>
                  <a:spcPct val="35000"/>
                </a:spcAft>
                <a:defRPr/>
              </a:pPr>
              <a:r>
                <a:rPr lang="en-US" sz="1400" dirty="0">
                  <a:ln>
                    <a:solidFill>
                      <a:prstClr val="white">
                        <a:alpha val="0"/>
                      </a:prstClr>
                    </a:solidFill>
                  </a:ln>
                  <a:solidFill>
                    <a:prstClr val="black"/>
                  </a:solidFill>
                </a:rPr>
                <a:t>Offline Access</a:t>
              </a:r>
            </a:p>
          </p:txBody>
        </p:sp>
        <p:cxnSp>
          <p:nvCxnSpPr>
            <p:cNvPr id="77" name="Straight Connector 76"/>
            <p:cNvCxnSpPr/>
            <p:nvPr/>
          </p:nvCxnSpPr>
          <p:spPr>
            <a:xfrm>
              <a:off x="2473353" y="1597340"/>
              <a:ext cx="0" cy="293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545103" y="1597340"/>
              <a:ext cx="0" cy="293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489198" y="1597340"/>
              <a:ext cx="0" cy="293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545813" y="1597340"/>
              <a:ext cx="0" cy="293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489908" y="1597340"/>
              <a:ext cx="0" cy="29398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a:xfrm>
            <a:off x="509944" y="453621"/>
            <a:ext cx="8216947" cy="775597"/>
          </a:xfrm>
        </p:spPr>
        <p:txBody>
          <a:bodyPr/>
          <a:lstStyle/>
          <a:p>
            <a:r>
              <a:rPr lang="en-US" dirty="0"/>
              <a:t>Anywhere Access</a:t>
            </a:r>
            <a:br>
              <a:rPr lang="en-US" dirty="0"/>
            </a:br>
            <a:r>
              <a:rPr lang="en-US" sz="2400" dirty="0" smtClean="0">
                <a:solidFill>
                  <a:srgbClr val="FFC200"/>
                </a:solidFill>
              </a:rPr>
              <a:t>Business-Class Messaging</a:t>
            </a:r>
            <a:endParaRPr lang="en-US" sz="2400" dirty="0">
              <a:solidFill>
                <a:srgbClr val="FFC200"/>
              </a:solidFill>
            </a:endParaRPr>
          </a:p>
        </p:txBody>
      </p:sp>
      <p:sp>
        <p:nvSpPr>
          <p:cNvPr id="4" name="Content Placeholder 3"/>
          <p:cNvSpPr>
            <a:spLocks noGrp="1"/>
          </p:cNvSpPr>
          <p:nvPr>
            <p:ph idx="1"/>
          </p:nvPr>
        </p:nvSpPr>
        <p:spPr>
          <a:xfrm>
            <a:off x="507283" y="1515440"/>
            <a:ext cx="8386690" cy="1292662"/>
          </a:xfrm>
        </p:spPr>
        <p:txBody>
          <a:bodyPr>
            <a:noAutofit/>
          </a:bodyPr>
          <a:lstStyle/>
          <a:p>
            <a:r>
              <a:rPr lang="en-US" sz="1600" dirty="0"/>
              <a:t>Rich client access via Outlook </a:t>
            </a:r>
          </a:p>
          <a:p>
            <a:r>
              <a:rPr lang="en-US" sz="1600" dirty="0"/>
              <a:t>Premium </a:t>
            </a:r>
            <a:r>
              <a:rPr lang="en-US" sz="1600" dirty="0" smtClean="0"/>
              <a:t>web email </a:t>
            </a:r>
            <a:r>
              <a:rPr lang="en-US" sz="1600" dirty="0"/>
              <a:t>experience via </a:t>
            </a:r>
            <a:r>
              <a:rPr lang="en-US" sz="1600" dirty="0" smtClean="0"/>
              <a:t>OWA</a:t>
            </a:r>
          </a:p>
          <a:p>
            <a:r>
              <a:rPr lang="en-US" sz="1600" dirty="0" smtClean="0"/>
              <a:t>Support </a:t>
            </a:r>
            <a:r>
              <a:rPr lang="en-US" sz="1600" dirty="0"/>
              <a:t>for a broad range of </a:t>
            </a:r>
            <a:r>
              <a:rPr lang="en-US" sz="1600" dirty="0" smtClean="0"/>
              <a:t>mobile devices*</a:t>
            </a:r>
            <a:endParaRPr lang="en-US" sz="1600" dirty="0"/>
          </a:p>
          <a:p>
            <a:r>
              <a:rPr lang="en-US" sz="1600" dirty="0"/>
              <a:t>Large mailbox sizes (</a:t>
            </a:r>
            <a:r>
              <a:rPr lang="en-US" sz="1600" dirty="0" smtClean="0"/>
              <a:t>25GB)</a:t>
            </a:r>
            <a:endParaRPr lang="en-US" sz="1600" dirty="0"/>
          </a:p>
        </p:txBody>
      </p:sp>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15000" y="990600"/>
            <a:ext cx="3158344" cy="2371641"/>
          </a:xfrm>
          <a:prstGeom prst="rect">
            <a:avLst/>
          </a:prstGeom>
          <a:noFill/>
        </p:spPr>
      </p:pic>
      <p:pic>
        <p:nvPicPr>
          <p:cNvPr id="34" name="Picture 33" descr="ExchangeOnline_h_rgb.png"/>
          <p:cNvPicPr>
            <a:picLocks noChangeAspect="1"/>
          </p:cNvPicPr>
          <p:nvPr/>
        </p:nvPicPr>
        <p:blipFill>
          <a:blip r:embed="rId4"/>
          <a:stretch>
            <a:fillRect/>
          </a:stretch>
        </p:blipFill>
        <p:spPr>
          <a:xfrm>
            <a:off x="6023631" y="1961445"/>
            <a:ext cx="2329598" cy="439252"/>
          </a:xfrm>
          <a:prstGeom prst="rect">
            <a:avLst/>
          </a:prstGeom>
        </p:spPr>
      </p:pic>
      <p:sp>
        <p:nvSpPr>
          <p:cNvPr id="36" name="Freeform 6"/>
          <p:cNvSpPr>
            <a:spLocks/>
          </p:cNvSpPr>
          <p:nvPr/>
        </p:nvSpPr>
        <p:spPr bwMode="auto">
          <a:xfrm>
            <a:off x="523785" y="3998140"/>
            <a:ext cx="2550120" cy="2049680"/>
          </a:xfrm>
          <a:prstGeom prst="roundRect">
            <a:avLst>
              <a:gd name="adj" fmla="val 7619"/>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b">
            <a:noAutofit/>
          </a:bodyPr>
          <a:lstStyle/>
          <a:p>
            <a:pPr algn="ctr" defTabSz="914181"/>
            <a:r>
              <a:rPr lang="en-US" sz="1400" b="1" dirty="0">
                <a:solidFill>
                  <a:prstClr val="black">
                    <a:alpha val="99000"/>
                  </a:prstClr>
                </a:solidFill>
              </a:rPr>
              <a:t>PCs</a:t>
            </a:r>
          </a:p>
        </p:txBody>
      </p:sp>
      <p:pic>
        <p:nvPicPr>
          <p:cNvPr id="64" name="Picture 2" descr="C:\Program Files\Microsoft Resource DVD Artwork\DVD_ART\Artwork_Imagery\HARDWARE_IMAGERY\Photos - OEM Hardware\Computer\Vista Media Center\HP Hewlett Packard Crossfire.png"/>
          <p:cNvPicPr>
            <a:picLocks noChangeAspect="1" noChangeArrowheads="1"/>
          </p:cNvPicPr>
          <p:nvPr/>
        </p:nvPicPr>
        <p:blipFill>
          <a:blip r:embed="rId5" cstate="print"/>
          <a:stretch>
            <a:fillRect/>
          </a:stretch>
        </p:blipFill>
        <p:spPr bwMode="auto">
          <a:xfrm>
            <a:off x="1009912" y="4143259"/>
            <a:ext cx="1627392" cy="1481024"/>
          </a:xfrm>
          <a:prstGeom prst="rect">
            <a:avLst/>
          </a:prstGeom>
          <a:noFill/>
          <a:ln>
            <a:noFill/>
          </a:ln>
          <a:effectLst>
            <a:outerShdw blurRad="50800" dist="38100" dir="2700000" algn="tl" rotWithShape="0">
              <a:prstClr val="black">
                <a:alpha val="40000"/>
              </a:prstClr>
            </a:outerShdw>
          </a:effectLst>
        </p:spPr>
      </p:pic>
      <p:sp>
        <p:nvSpPr>
          <p:cNvPr id="104" name="Freeform 6"/>
          <p:cNvSpPr>
            <a:spLocks/>
          </p:cNvSpPr>
          <p:nvPr/>
        </p:nvSpPr>
        <p:spPr bwMode="auto">
          <a:xfrm>
            <a:off x="6195260" y="3998140"/>
            <a:ext cx="2549122" cy="2049680"/>
          </a:xfrm>
          <a:prstGeom prst="roundRect">
            <a:avLst>
              <a:gd name="adj" fmla="val 7619"/>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b">
            <a:noAutofit/>
          </a:bodyPr>
          <a:lstStyle/>
          <a:p>
            <a:pPr algn="ctr" defTabSz="914181"/>
            <a:r>
              <a:rPr lang="en-US" sz="1400" b="1" dirty="0">
                <a:solidFill>
                  <a:prstClr val="black">
                    <a:alpha val="99000"/>
                  </a:prstClr>
                </a:solidFill>
              </a:rPr>
              <a:t>Phones</a:t>
            </a:r>
          </a:p>
        </p:txBody>
      </p:sp>
      <p:pic>
        <p:nvPicPr>
          <p:cNvPr id="66" name="Picture 3" descr="\\eventsql\dvd\Online_ART\DVD_ART34\Artwork_Imagery\Hardware Photos\OEM HW\Windows Mobile devices (cell phone, pda)\Smartphone cell phones\HTC TyTN smartphone angled.png"/>
          <p:cNvPicPr>
            <a:picLocks noChangeAspect="1" noChangeArrowheads="1"/>
          </p:cNvPicPr>
          <p:nvPr/>
        </p:nvPicPr>
        <p:blipFill>
          <a:blip r:embed="rId6" cstate="print"/>
          <a:srcRect/>
          <a:stretch>
            <a:fillRect/>
          </a:stretch>
        </p:blipFill>
        <p:spPr bwMode="auto">
          <a:xfrm>
            <a:off x="6294684" y="4432790"/>
            <a:ext cx="1321625" cy="1148422"/>
          </a:xfrm>
          <a:prstGeom prst="rect">
            <a:avLst/>
          </a:prstGeom>
          <a:noFill/>
          <a:effectLst>
            <a:outerShdw blurRad="50800" dist="38100" dir="2700000" algn="tl" rotWithShape="0">
              <a:prstClr val="black">
                <a:alpha val="40000"/>
              </a:prstClr>
            </a:outerShdw>
          </a:effectLst>
        </p:spPr>
      </p:pic>
      <p:pic>
        <p:nvPicPr>
          <p:cNvPr id="67" name="Picture 66" descr="iphone_email_jenny copy.png"/>
          <p:cNvPicPr>
            <a:picLocks noChangeAspect="1"/>
          </p:cNvPicPr>
          <p:nvPr/>
        </p:nvPicPr>
        <p:blipFill>
          <a:blip r:embed="rId7" cstate="print"/>
          <a:stretch>
            <a:fillRect/>
          </a:stretch>
        </p:blipFill>
        <p:spPr>
          <a:xfrm rot="1643997">
            <a:off x="7523269" y="4338583"/>
            <a:ext cx="928037" cy="1237383"/>
          </a:xfrm>
          <a:prstGeom prst="rect">
            <a:avLst/>
          </a:prstGeom>
          <a:effectLst>
            <a:outerShdw blurRad="50800" dist="38100" dir="2700000" algn="tl" rotWithShape="0">
              <a:prstClr val="black">
                <a:alpha val="40000"/>
              </a:prstClr>
            </a:outerShdw>
          </a:effectLst>
        </p:spPr>
      </p:pic>
      <p:sp>
        <p:nvSpPr>
          <p:cNvPr id="103" name="Freeform 6"/>
          <p:cNvSpPr>
            <a:spLocks/>
          </p:cNvSpPr>
          <p:nvPr/>
        </p:nvSpPr>
        <p:spPr bwMode="auto">
          <a:xfrm>
            <a:off x="3372428" y="3998140"/>
            <a:ext cx="2551176" cy="2049680"/>
          </a:xfrm>
          <a:prstGeom prst="roundRect">
            <a:avLst>
              <a:gd name="adj" fmla="val 7619"/>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b">
            <a:noAutofit/>
          </a:bodyPr>
          <a:lstStyle/>
          <a:p>
            <a:pPr algn="ctr" defTabSz="914181"/>
            <a:r>
              <a:rPr lang="en-US" sz="1400" b="1" dirty="0">
                <a:solidFill>
                  <a:prstClr val="black">
                    <a:alpha val="99000"/>
                  </a:prstClr>
                </a:solidFill>
              </a:rPr>
              <a:t>Browsers</a:t>
            </a:r>
          </a:p>
        </p:txBody>
      </p:sp>
      <p:grpSp>
        <p:nvGrpSpPr>
          <p:cNvPr id="10" name="Group 9"/>
          <p:cNvGrpSpPr/>
          <p:nvPr/>
        </p:nvGrpSpPr>
        <p:grpSpPr>
          <a:xfrm>
            <a:off x="3716750" y="4190392"/>
            <a:ext cx="1812665" cy="1324732"/>
            <a:chOff x="3697484" y="4435692"/>
            <a:chExt cx="1812665" cy="1324732"/>
          </a:xfrm>
        </p:grpSpPr>
        <p:pic>
          <p:nvPicPr>
            <p:cNvPr id="69" name="Picture 68" descr="Capture.JPG"/>
            <p:cNvPicPr>
              <a:picLocks noChangeAspect="1"/>
            </p:cNvPicPr>
            <p:nvPr/>
          </p:nvPicPr>
          <p:blipFill>
            <a:blip r:embed="rId8" cstate="print"/>
            <a:stretch>
              <a:fillRect/>
            </a:stretch>
          </p:blipFill>
          <p:spPr>
            <a:xfrm>
              <a:off x="3774155" y="4578230"/>
              <a:ext cx="1632296" cy="1182194"/>
            </a:xfrm>
            <a:prstGeom prst="rect">
              <a:avLst/>
            </a:prstGeom>
            <a:noFill/>
            <a:ln>
              <a:solidFill>
                <a:schemeClr val="tx1">
                  <a:lumMod val="75000"/>
                  <a:lumOff val="25000"/>
                </a:schemeClr>
              </a:solidFill>
            </a:ln>
            <a:effectLst>
              <a:outerShdw blurRad="50800" dist="38100" dir="2700000" algn="tl" rotWithShape="0">
                <a:prstClr val="black">
                  <a:alpha val="40000"/>
                </a:prstClr>
              </a:outerShdw>
            </a:effectLst>
          </p:spPr>
        </p:pic>
        <p:pic>
          <p:nvPicPr>
            <p:cNvPr id="30" name="Picture 29" descr="http://www.mozilla.com/img/press/firefox-logo.png"/>
            <p:cNvPicPr>
              <a:picLocks noChangeAspect="1" noChangeArrowheads="1"/>
            </p:cNvPicPr>
            <p:nvPr/>
          </p:nvPicPr>
          <p:blipFill>
            <a:blip r:embed="rId9" cstate="print"/>
            <a:srcRect l="14130" t="13098" r="12826" b="14511"/>
            <a:stretch>
              <a:fillRect/>
            </a:stretch>
          </p:blipFill>
          <p:spPr bwMode="auto">
            <a:xfrm>
              <a:off x="4389893" y="4456231"/>
              <a:ext cx="460569" cy="456457"/>
            </a:xfrm>
            <a:prstGeom prst="rect">
              <a:avLst/>
            </a:prstGeom>
            <a:ln>
              <a:noFill/>
            </a:ln>
            <a:effectLst/>
          </p:spPr>
        </p:pic>
        <p:pic>
          <p:nvPicPr>
            <p:cNvPr id="31" name="Picture 30" descr="http://blog.tice.de/a_icons/icons/512%20Safari%20Leopard.png"/>
            <p:cNvPicPr>
              <a:picLocks noChangeAspect="1" noChangeArrowheads="1"/>
            </p:cNvPicPr>
            <p:nvPr/>
          </p:nvPicPr>
          <p:blipFill>
            <a:blip r:embed="rId10" cstate="print"/>
            <a:srcRect/>
            <a:stretch>
              <a:fillRect/>
            </a:stretch>
          </p:blipFill>
          <p:spPr bwMode="auto">
            <a:xfrm>
              <a:off x="5049580" y="4435692"/>
              <a:ext cx="460569" cy="460569"/>
            </a:xfrm>
            <a:prstGeom prst="rect">
              <a:avLst/>
            </a:prstGeom>
            <a:ln>
              <a:noFill/>
            </a:ln>
            <a:effectLst/>
          </p:spPr>
        </p:pic>
        <p:pic>
          <p:nvPicPr>
            <p:cNvPr id="33" name="Picture 32" descr="\\eventsql\dvd\Online_ART\DVD_ART34\Logos\Internet Explorer 7\IE Internet Explorer 7 logo bug.png"/>
            <p:cNvPicPr>
              <a:picLocks noChangeAspect="1" noChangeArrowheads="1"/>
            </p:cNvPicPr>
            <p:nvPr/>
          </p:nvPicPr>
          <p:blipFill>
            <a:blip r:embed="rId11" cstate="print"/>
            <a:srcRect/>
            <a:stretch>
              <a:fillRect/>
            </a:stretch>
          </p:blipFill>
          <p:spPr bwMode="auto">
            <a:xfrm>
              <a:off x="3697484" y="4457448"/>
              <a:ext cx="460568" cy="442939"/>
            </a:xfrm>
            <a:prstGeom prst="rect">
              <a:avLst/>
            </a:prstGeom>
            <a:ln>
              <a:noFill/>
            </a:ln>
            <a:effectLst/>
          </p:spPr>
        </p:pic>
      </p:grpSp>
      <p:pic>
        <p:nvPicPr>
          <p:cNvPr id="40" name="Picture 2" descr="C:\Users\mandym\Desktop\Windows 7 phone w screensho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64860" y="4207038"/>
            <a:ext cx="682326" cy="129944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5458" y="6252516"/>
            <a:ext cx="6919993" cy="161583"/>
          </a:xfrm>
          <a:prstGeom prst="rect">
            <a:avLst/>
          </a:prstGeom>
          <a:noFill/>
        </p:spPr>
        <p:txBody>
          <a:bodyPr wrap="square" lIns="0" tIns="0" rIns="0" bIns="0" rtlCol="0">
            <a:spAutoFit/>
          </a:bodyPr>
          <a:lstStyle/>
          <a:p>
            <a:r>
              <a:rPr lang="en-US" sz="1050" i="1" dirty="0"/>
              <a:t>*Access from mobile devices depends on WiFi capability or mobile network availability.</a:t>
            </a:r>
            <a:endParaRPr lang="en-US" sz="1050"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117780147"/>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9944" y="441264"/>
            <a:ext cx="8216947" cy="775597"/>
          </a:xfrm>
        </p:spPr>
        <p:txBody>
          <a:bodyPr/>
          <a:lstStyle/>
          <a:p>
            <a:r>
              <a:rPr lang="en-US" dirty="0"/>
              <a:t>Anywhere Access</a:t>
            </a:r>
            <a:br>
              <a:rPr lang="en-US" dirty="0"/>
            </a:br>
            <a:r>
              <a:rPr lang="en-US" sz="2400" dirty="0">
                <a:solidFill>
                  <a:srgbClr val="FFC200"/>
                </a:solidFill>
              </a:rPr>
              <a:t>Outlook </a:t>
            </a:r>
            <a:r>
              <a:rPr lang="en-US" sz="2400" dirty="0" smtClean="0">
                <a:solidFill>
                  <a:srgbClr val="FFC200"/>
                </a:solidFill>
              </a:rPr>
              <a:t>Experience</a:t>
            </a:r>
            <a:endParaRPr lang="en-US" sz="2400" dirty="0">
              <a:solidFill>
                <a:srgbClr val="FFC200"/>
              </a:solidFill>
            </a:endParaRPr>
          </a:p>
        </p:txBody>
      </p:sp>
      <p:sp>
        <p:nvSpPr>
          <p:cNvPr id="6" name="Content Placeholder 5"/>
          <p:cNvSpPr>
            <a:spLocks noGrp="1"/>
          </p:cNvSpPr>
          <p:nvPr>
            <p:ph idx="1"/>
          </p:nvPr>
        </p:nvSpPr>
        <p:spPr>
          <a:xfrm>
            <a:off x="457200" y="1294100"/>
            <a:ext cx="8386690" cy="892552"/>
          </a:xfrm>
        </p:spPr>
        <p:txBody>
          <a:bodyPr>
            <a:normAutofit fontScale="92500" lnSpcReduction="10000"/>
          </a:bodyPr>
          <a:lstStyle/>
          <a:p>
            <a:r>
              <a:rPr lang="en-US" dirty="0"/>
              <a:t>Gives </a:t>
            </a:r>
            <a:r>
              <a:rPr lang="en-US" dirty="0" smtClean="0"/>
              <a:t>users </a:t>
            </a:r>
            <a:r>
              <a:rPr lang="en-US" dirty="0"/>
              <a:t>a familiar, full-fidelity Outlook experience</a:t>
            </a:r>
          </a:p>
          <a:p>
            <a:r>
              <a:rPr lang="en-US" dirty="0"/>
              <a:t>Supports Outlook 2010 features including Conversation view, MailTips, and Meeting Room </a:t>
            </a:r>
            <a:r>
              <a:rPr lang="en-US" dirty="0" smtClean="0"/>
              <a:t>Finder</a:t>
            </a:r>
            <a:endParaRPr lang="en-US" dirty="0"/>
          </a:p>
        </p:txBody>
      </p:sp>
      <p:grpSp>
        <p:nvGrpSpPr>
          <p:cNvPr id="14" name="Group 13"/>
          <p:cNvGrpSpPr/>
          <p:nvPr/>
        </p:nvGrpSpPr>
        <p:grpSpPr>
          <a:xfrm>
            <a:off x="168491" y="2275596"/>
            <a:ext cx="8744773" cy="3962399"/>
            <a:chOff x="168491" y="2519653"/>
            <a:chExt cx="8744773" cy="3962399"/>
          </a:xfrm>
        </p:grpSpPr>
        <p:sp>
          <p:nvSpPr>
            <p:cNvPr id="12" name="Freeform 6"/>
            <p:cNvSpPr>
              <a:spLocks/>
            </p:cNvSpPr>
            <p:nvPr/>
          </p:nvSpPr>
          <p:spPr bwMode="auto">
            <a:xfrm>
              <a:off x="168491" y="2519653"/>
              <a:ext cx="8744773" cy="3962399"/>
            </a:xfrm>
            <a:prstGeom prst="roundRect">
              <a:avLst>
                <a:gd name="adj" fmla="val 3314"/>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algn="ctr" defTabSz="914181"/>
              <a:endParaRPr lang="en-US" sz="1400" b="1" dirty="0">
                <a:solidFill>
                  <a:prstClr val="black">
                    <a:alpha val="99000"/>
                  </a:prstClr>
                </a:solidFill>
              </a:endParaRPr>
            </a:p>
          </p:txBody>
        </p:sp>
        <p:grpSp>
          <p:nvGrpSpPr>
            <p:cNvPr id="13" name="Group 12"/>
            <p:cNvGrpSpPr/>
            <p:nvPr/>
          </p:nvGrpSpPr>
          <p:grpSpPr>
            <a:xfrm>
              <a:off x="479425" y="2693412"/>
              <a:ext cx="8145938" cy="3582301"/>
              <a:chOff x="343833" y="2601150"/>
              <a:chExt cx="8385915" cy="3687835"/>
            </a:xfrm>
          </p:grpSpPr>
          <p:pic>
            <p:nvPicPr>
              <p:cNvPr id="3" name="Picture 2" descr="W:\Open Engagements\Productivity\MS-Comm &amp; Collab Software\#1286 Exchange Content Support Retainer\Deliverables\OutlookOWAEOnlineDeck\Drafts\Screenshots\Cropped\Outlook - Conversation Vie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742" y="2601150"/>
                <a:ext cx="5068673" cy="3603271"/>
              </a:xfrm>
              <a:prstGeom prst="rect">
                <a:avLst/>
              </a:prstGeom>
              <a:noFill/>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4"/>
              <p:cNvPicPr>
                <a:picLocks noChangeAspect="1" noChangeArrowheads="1"/>
              </p:cNvPicPr>
              <p:nvPr/>
            </p:nvPicPr>
            <p:blipFill rotWithShape="1">
              <a:blip r:embed="rId4" cstate="screen"/>
              <a:srcRect r="16383" b="24558"/>
              <a:stretch/>
            </p:blipFill>
            <p:spPr bwMode="auto">
              <a:xfrm>
                <a:off x="3870667" y="3785984"/>
                <a:ext cx="3760730" cy="2503001"/>
              </a:xfrm>
              <a:prstGeom prst="rect">
                <a:avLst/>
              </a:prstGeom>
              <a:ln>
                <a:solidFill>
                  <a:srgbClr val="FFFFFF">
                    <a:lumMod val="75000"/>
                  </a:srgbClr>
                </a:solidFill>
              </a:ln>
              <a:effectLst>
                <a:outerShdw blurRad="63500" sx="101000" sy="101000" algn="ctr" rotWithShape="0">
                  <a:prstClr val="black">
                    <a:alpha val="40000"/>
                  </a:prstClr>
                </a:outerShdw>
              </a:effectLst>
            </p:spPr>
          </p:pic>
          <p:cxnSp>
            <p:nvCxnSpPr>
              <p:cNvPr id="25" name="Straight Arrow Connector 24"/>
              <p:cNvCxnSpPr>
                <a:endCxn id="24" idx="2"/>
              </p:cNvCxnSpPr>
              <p:nvPr/>
            </p:nvCxnSpPr>
            <p:spPr>
              <a:xfrm flipV="1">
                <a:off x="6660292" y="3584362"/>
                <a:ext cx="1141019" cy="711977"/>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3833" y="2789340"/>
                <a:ext cx="2313951" cy="646331"/>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tIns="45720" rtlCol="0" anchor="ctr" anchorCtr="0"/>
              <a:lstStyle>
                <a:defPPr>
                  <a:defRPr lang="en-US"/>
                </a:defPPr>
                <a:lvl2pPr marL="0" lvl="1" algn="ctr">
                  <a:defRPr sz="1600" b="1">
                    <a:ln>
                      <a:solidFill>
                        <a:schemeClr val="bg1">
                          <a:alpha val="0"/>
                        </a:schemeClr>
                      </a:solidFill>
                    </a:ln>
                  </a:defRPr>
                </a:lvl2pPr>
              </a:lstStyle>
              <a:p>
                <a:pPr lvl="1" defTabSz="914181"/>
                <a:r>
                  <a:rPr lang="en-US" dirty="0">
                    <a:ln>
                      <a:solidFill>
                        <a:prstClr val="white">
                          <a:alpha val="0"/>
                        </a:prstClr>
                      </a:solidFill>
                    </a:ln>
                    <a:solidFill>
                      <a:prstClr val="white"/>
                    </a:solidFill>
                  </a:rPr>
                  <a:t>Conversation View in Outlook 2010</a:t>
                </a:r>
              </a:p>
            </p:txBody>
          </p:sp>
          <p:cxnSp>
            <p:nvCxnSpPr>
              <p:cNvPr id="27" name="Straight Arrow Connector 26"/>
              <p:cNvCxnSpPr/>
              <p:nvPr/>
            </p:nvCxnSpPr>
            <p:spPr>
              <a:xfrm flipH="1" flipV="1">
                <a:off x="2006141" y="3468554"/>
                <a:ext cx="188007" cy="384561"/>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72874" y="2938039"/>
                <a:ext cx="1856874" cy="646331"/>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tIns="45720" rtlCol="0" anchor="ctr" anchorCtr="0"/>
              <a:lstStyle>
                <a:defPPr>
                  <a:defRPr lang="en-US"/>
                </a:defPPr>
                <a:lvl2pPr marL="0" lvl="1" algn="ctr">
                  <a:defRPr sz="1600" b="1">
                    <a:ln>
                      <a:solidFill>
                        <a:schemeClr val="bg1">
                          <a:alpha val="0"/>
                        </a:schemeClr>
                      </a:solidFill>
                    </a:ln>
                  </a:defRPr>
                </a:lvl2pPr>
              </a:lstStyle>
              <a:p>
                <a:pPr lvl="1" defTabSz="914181"/>
                <a:r>
                  <a:rPr lang="en-US" dirty="0">
                    <a:ln>
                      <a:solidFill>
                        <a:prstClr val="white">
                          <a:alpha val="0"/>
                        </a:prstClr>
                      </a:solidFill>
                    </a:ln>
                    <a:solidFill>
                      <a:prstClr val="white"/>
                    </a:solidFill>
                  </a:rPr>
                  <a:t>MailTips in Outlook 2010</a:t>
                </a:r>
              </a:p>
            </p:txBody>
          </p:sp>
        </p:grpSp>
      </p:grpSp>
    </p:spTree>
    <p:extLst>
      <p:ext uri="{BB962C8B-B14F-4D97-AF65-F5344CB8AC3E}">
        <p14:creationId xmlns:p14="http://schemas.microsoft.com/office/powerpoint/2010/main" val="3750151226"/>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6"/>
          <p:cNvSpPr>
            <a:spLocks/>
          </p:cNvSpPr>
          <p:nvPr/>
        </p:nvSpPr>
        <p:spPr bwMode="auto">
          <a:xfrm>
            <a:off x="168491" y="2213811"/>
            <a:ext cx="8744773" cy="3962399"/>
          </a:xfrm>
          <a:prstGeom prst="roundRect">
            <a:avLst>
              <a:gd name="adj" fmla="val 3314"/>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algn="ctr" defTabSz="914181"/>
            <a:endParaRPr lang="en-US" sz="1400" b="1" dirty="0">
              <a:solidFill>
                <a:prstClr val="black">
                  <a:alpha val="99000"/>
                </a:prstClr>
              </a:solidFill>
            </a:endParaRPr>
          </a:p>
        </p:txBody>
      </p:sp>
      <p:pic>
        <p:nvPicPr>
          <p:cNvPr id="2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70" t="13216" r="1061" b="4473"/>
          <a:stretch/>
        </p:blipFill>
        <p:spPr bwMode="auto">
          <a:xfrm>
            <a:off x="1428751" y="2359479"/>
            <a:ext cx="6084158" cy="3641677"/>
          </a:xfrm>
          <a:prstGeom prst="rect">
            <a:avLst/>
          </a:prstGeom>
          <a:ln>
            <a:solidFill>
              <a:srgbClr val="FFFFFF">
                <a:lumMod val="75000"/>
              </a:srgbClr>
            </a:solidFill>
          </a:ln>
          <a:effectLst>
            <a:outerShdw blurRad="63500" sx="101000" sy="101000" algn="ctr" rotWithShape="0">
              <a:prstClr val="black">
                <a:alpha val="40000"/>
              </a:prstClr>
            </a:outerShdw>
          </a:effectLst>
          <a:extLst/>
        </p:spPr>
      </p:pic>
      <p:pic>
        <p:nvPicPr>
          <p:cNvPr id="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15" t="1938" r="2322" b="2099"/>
          <a:stretch/>
        </p:blipFill>
        <p:spPr bwMode="auto">
          <a:xfrm>
            <a:off x="6510515" y="2757662"/>
            <a:ext cx="1040274" cy="1128799"/>
          </a:xfrm>
          <a:prstGeom prst="rect">
            <a:avLst/>
          </a:prstGeom>
          <a:noFill/>
          <a:ln w="6350">
            <a:solidFill>
              <a:schemeClr val="bg1">
                <a:lumMod val="65000"/>
              </a:schemeClr>
            </a:solidFill>
          </a:ln>
          <a:extLst/>
        </p:spPr>
      </p:pic>
      <p:pic>
        <p:nvPicPr>
          <p:cNvPr id="28" name="Picture 2" descr="C:\Users\aglick\Documents\E2010\SP1\Screenshots\OWA\OWA - IM Windows - I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1659" y="2426421"/>
            <a:ext cx="3227249" cy="3095524"/>
          </a:xfrm>
          <a:prstGeom prst="rect">
            <a:avLst/>
          </a:prstGeom>
          <a:ln>
            <a:solidFill>
              <a:srgbClr val="FFFFFF">
                <a:lumMod val="75000"/>
              </a:srgbClr>
            </a:solidFill>
          </a:ln>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229883" y="4283241"/>
            <a:ext cx="2538102" cy="1074821"/>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tIns="45720" rtlCol="0" anchor="ctr" anchorCtr="0"/>
          <a:lstStyle>
            <a:defPPr>
              <a:defRPr lang="en-US"/>
            </a:defPPr>
            <a:lvl2pPr marL="0" lvl="1" algn="ctr">
              <a:defRPr sz="1600" b="1">
                <a:ln>
                  <a:solidFill>
                    <a:schemeClr val="bg1">
                      <a:alpha val="0"/>
                    </a:schemeClr>
                  </a:solidFill>
                </a:ln>
              </a:defRPr>
            </a:lvl2pPr>
          </a:lstStyle>
          <a:p>
            <a:pPr lvl="1" defTabSz="914181"/>
            <a:r>
              <a:rPr lang="en-US" dirty="0">
                <a:ln>
                  <a:solidFill>
                    <a:prstClr val="white">
                      <a:alpha val="0"/>
                    </a:prstClr>
                  </a:solidFill>
                </a:ln>
                <a:solidFill>
                  <a:prstClr val="white"/>
                </a:solidFill>
              </a:rPr>
              <a:t>IM and presence integration with </a:t>
            </a:r>
            <a:r>
              <a:rPr lang="en-US" dirty="0" smtClean="0">
                <a:ln>
                  <a:solidFill>
                    <a:prstClr val="white">
                      <a:alpha val="0"/>
                    </a:prstClr>
                  </a:solidFill>
                </a:ln>
                <a:solidFill>
                  <a:prstClr val="white"/>
                </a:solidFill>
              </a:rPr>
              <a:t>Lync Online </a:t>
            </a:r>
            <a:r>
              <a:rPr lang="en-US" dirty="0">
                <a:ln>
                  <a:solidFill>
                    <a:prstClr val="white">
                      <a:alpha val="0"/>
                    </a:prstClr>
                  </a:solidFill>
                </a:ln>
                <a:solidFill>
                  <a:prstClr val="white"/>
                </a:solidFill>
              </a:rPr>
              <a:t>or </a:t>
            </a:r>
            <a:r>
              <a:rPr lang="en-US" dirty="0" smtClean="0">
                <a:ln>
                  <a:solidFill>
                    <a:prstClr val="white">
                      <a:alpha val="0"/>
                    </a:prstClr>
                  </a:solidFill>
                </a:ln>
                <a:solidFill>
                  <a:prstClr val="white"/>
                </a:solidFill>
              </a:rPr>
              <a:t>Lync Server </a:t>
            </a:r>
            <a:endParaRPr lang="en-US" dirty="0">
              <a:ln>
                <a:solidFill>
                  <a:prstClr val="white">
                    <a:alpha val="0"/>
                  </a:prstClr>
                </a:solidFill>
              </a:ln>
              <a:solidFill>
                <a:prstClr val="white"/>
              </a:solidFill>
            </a:endParaRPr>
          </a:p>
        </p:txBody>
      </p:sp>
      <p:cxnSp>
        <p:nvCxnSpPr>
          <p:cNvPr id="30" name="Straight Arrow Connector 29"/>
          <p:cNvCxnSpPr>
            <a:endCxn id="12" idx="0"/>
          </p:cNvCxnSpPr>
          <p:nvPr/>
        </p:nvCxnSpPr>
        <p:spPr>
          <a:xfrm>
            <a:off x="7349383" y="3512172"/>
            <a:ext cx="149551" cy="771069"/>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12" idx="0"/>
          </p:cNvCxnSpPr>
          <p:nvPr/>
        </p:nvCxnSpPr>
        <p:spPr>
          <a:xfrm>
            <a:off x="5922236" y="3965100"/>
            <a:ext cx="1576698" cy="318141"/>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06628" y="398385"/>
            <a:ext cx="8223183" cy="861774"/>
          </a:xfrm>
        </p:spPr>
        <p:txBody>
          <a:bodyPr/>
          <a:lstStyle/>
          <a:p>
            <a:pPr defTabSz="1097418">
              <a:lnSpc>
                <a:spcPct val="100000"/>
              </a:lnSpc>
            </a:pPr>
            <a:r>
              <a:rPr lang="en-US" dirty="0"/>
              <a:t>Anywhere Access</a:t>
            </a:r>
            <a:br>
              <a:rPr lang="en-US" dirty="0"/>
            </a:br>
            <a:r>
              <a:rPr lang="en-US" sz="2400" dirty="0">
                <a:solidFill>
                  <a:srgbClr val="FFC200"/>
                </a:solidFill>
              </a:rPr>
              <a:t>Outlook Web App </a:t>
            </a:r>
            <a:r>
              <a:rPr lang="en-US" sz="2400" dirty="0" smtClean="0">
                <a:solidFill>
                  <a:srgbClr val="FFC200"/>
                </a:solidFill>
              </a:rPr>
              <a:t>Experience</a:t>
            </a:r>
            <a:endParaRPr lang="en-US" sz="2400" dirty="0">
              <a:solidFill>
                <a:srgbClr val="FFC200"/>
              </a:solidFill>
            </a:endParaRPr>
          </a:p>
        </p:txBody>
      </p:sp>
      <p:sp>
        <p:nvSpPr>
          <p:cNvPr id="3" name="Content Placeholder 2"/>
          <p:cNvSpPr>
            <a:spLocks noGrp="1"/>
          </p:cNvSpPr>
          <p:nvPr>
            <p:ph idx="1"/>
          </p:nvPr>
        </p:nvSpPr>
        <p:spPr>
          <a:xfrm>
            <a:off x="457200" y="1417093"/>
            <a:ext cx="8456064" cy="892552"/>
          </a:xfrm>
        </p:spPr>
        <p:txBody>
          <a:bodyPr numCol="2">
            <a:normAutofit fontScale="92500" lnSpcReduction="20000"/>
          </a:bodyPr>
          <a:lstStyle/>
          <a:p>
            <a:r>
              <a:rPr lang="en-US" dirty="0" smtClean="0"/>
              <a:t>IE, </a:t>
            </a:r>
            <a:r>
              <a:rPr lang="en-US" dirty="0"/>
              <a:t>Firefox, and Safari support</a:t>
            </a:r>
          </a:p>
          <a:p>
            <a:r>
              <a:rPr lang="en-US" dirty="0"/>
              <a:t>Integrated IM and </a:t>
            </a:r>
            <a:r>
              <a:rPr lang="en-US" dirty="0" smtClean="0"/>
              <a:t>presence</a:t>
            </a:r>
            <a:br>
              <a:rPr lang="en-US" dirty="0" smtClean="0"/>
            </a:br>
            <a:endParaRPr lang="en-US" dirty="0"/>
          </a:p>
          <a:p>
            <a:r>
              <a:rPr lang="en-US" dirty="0"/>
              <a:t>Enhanced search, filters, </a:t>
            </a:r>
            <a:r>
              <a:rPr lang="en-US" dirty="0" smtClean="0"/>
              <a:t>favorites</a:t>
            </a:r>
            <a:endParaRPr lang="en-US" dirty="0"/>
          </a:p>
          <a:p>
            <a:r>
              <a:rPr lang="en-US" dirty="0"/>
              <a:t>Side-by-side calendar </a:t>
            </a:r>
            <a:r>
              <a:rPr lang="en-US" dirty="0" smtClean="0"/>
              <a:t>view</a:t>
            </a:r>
            <a:endParaRPr lang="en-US" dirty="0"/>
          </a:p>
        </p:txBody>
      </p:sp>
    </p:spTree>
    <p:extLst>
      <p:ext uri="{BB962C8B-B14F-4D97-AF65-F5344CB8AC3E}">
        <p14:creationId xmlns:p14="http://schemas.microsoft.com/office/powerpoint/2010/main" val="4178371170"/>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36862" y="1373188"/>
            <a:ext cx="8670275" cy="4648200"/>
          </a:xfrm>
          <a:prstGeom prst="roundRect">
            <a:avLst>
              <a:gd name="adj" fmla="val 1537"/>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marL="290513"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a:p>
            <a:pPr marL="290513"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a:p>
            <a:pPr marL="290513"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a:p>
            <a:pPr marL="290513"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a:p>
            <a:pPr marL="290513"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a:p>
            <a:pPr marL="290513"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a:p>
            <a:pPr defTabSz="914181">
              <a:lnSpc>
                <a:spcPct val="90000"/>
              </a:lnSpc>
              <a:spcBef>
                <a:spcPct val="20000"/>
              </a:spcBef>
              <a:buClr>
                <a:srgbClr val="F69F1E"/>
              </a:buClr>
              <a:buSzPct val="90000"/>
            </a:pPr>
            <a:r>
              <a:rPr lang="en-US" sz="2000" dirty="0">
                <a:ln>
                  <a:solidFill>
                    <a:prstClr val="white">
                      <a:alpha val="0"/>
                    </a:prstClr>
                  </a:solidFill>
                </a:ln>
                <a:solidFill>
                  <a:prstClr val="black"/>
                </a:solidFill>
              </a:rPr>
              <a:t/>
            </a:r>
            <a:br>
              <a:rPr lang="en-US" sz="2000" dirty="0">
                <a:ln>
                  <a:solidFill>
                    <a:prstClr val="white">
                      <a:alpha val="0"/>
                    </a:prstClr>
                  </a:solidFill>
                </a:ln>
                <a:solidFill>
                  <a:prstClr val="black"/>
                </a:solidFill>
              </a:rPr>
            </a:br>
            <a:endParaRPr lang="en-US" sz="2000" dirty="0">
              <a:ln>
                <a:solidFill>
                  <a:prstClr val="white">
                    <a:alpha val="0"/>
                  </a:prstClr>
                </a:solidFill>
              </a:ln>
              <a:solidFill>
                <a:prstClr val="black"/>
              </a:solidFill>
            </a:endParaRPr>
          </a:p>
          <a:p>
            <a:pPr marL="290513"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p:txBody>
      </p:sp>
      <p:sp>
        <p:nvSpPr>
          <p:cNvPr id="26" name="Rounded Rectangle 25"/>
          <p:cNvSpPr/>
          <p:nvPr/>
        </p:nvSpPr>
        <p:spPr bwMode="auto">
          <a:xfrm>
            <a:off x="473725" y="1516481"/>
            <a:ext cx="8670275" cy="4479507"/>
          </a:xfrm>
          <a:prstGeom prst="roundRect">
            <a:avLst>
              <a:gd name="adj" fmla="val 1537"/>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marL="290513" indent="-290513"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Seamless mobile access through Exchange ActiveSync</a:t>
            </a:r>
            <a:r>
              <a:rPr lang="en-US" sz="2000" baseline="30000" dirty="0">
                <a:ln>
                  <a:solidFill>
                    <a:prstClr val="white">
                      <a:alpha val="0"/>
                    </a:prstClr>
                  </a:solidFill>
                </a:ln>
                <a:solidFill>
                  <a:prstClr val="black"/>
                </a:solidFill>
              </a:rPr>
              <a:t>®</a:t>
            </a:r>
            <a:r>
              <a:rPr lang="en-US" sz="2000" dirty="0">
                <a:ln>
                  <a:solidFill>
                    <a:prstClr val="white">
                      <a:alpha val="0"/>
                    </a:prstClr>
                  </a:solidFill>
                </a:ln>
                <a:solidFill>
                  <a:prstClr val="black"/>
                </a:solidFill>
              </a:rPr>
              <a:t> </a:t>
            </a:r>
          </a:p>
          <a:p>
            <a:pPr marL="290513" indent="-290513"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Support for popular mobile devices</a:t>
            </a:r>
          </a:p>
          <a:p>
            <a:pPr marL="290513" indent="-290513"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Self-service remote device wipe</a:t>
            </a:r>
          </a:p>
          <a:p>
            <a:pPr marL="290513"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a:p>
            <a:pPr marL="290513"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a:p>
            <a:pPr marL="290513"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a:p>
            <a:pPr marL="290513"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a:p>
            <a:pPr marL="290513"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a:p>
            <a:pPr marL="290513"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a:p>
            <a:pPr defTabSz="914181">
              <a:lnSpc>
                <a:spcPct val="90000"/>
              </a:lnSpc>
              <a:spcBef>
                <a:spcPct val="20000"/>
              </a:spcBef>
              <a:buClr>
                <a:srgbClr val="F69F1E"/>
              </a:buClr>
              <a:buSzPct val="90000"/>
            </a:pPr>
            <a:r>
              <a:rPr lang="en-US" sz="2000" dirty="0">
                <a:ln>
                  <a:solidFill>
                    <a:prstClr val="white">
                      <a:alpha val="0"/>
                    </a:prstClr>
                  </a:solidFill>
                </a:ln>
                <a:solidFill>
                  <a:prstClr val="black"/>
                </a:solidFill>
              </a:rPr>
              <a:t/>
            </a:r>
            <a:br>
              <a:rPr lang="en-US" sz="2000" dirty="0">
                <a:ln>
                  <a:solidFill>
                    <a:prstClr val="white">
                      <a:alpha val="0"/>
                    </a:prstClr>
                  </a:solidFill>
                </a:ln>
                <a:solidFill>
                  <a:prstClr val="black"/>
                </a:solidFill>
              </a:rPr>
            </a:br>
            <a:endParaRPr lang="en-US" sz="2000" dirty="0">
              <a:ln>
                <a:solidFill>
                  <a:prstClr val="white">
                    <a:alpha val="0"/>
                  </a:prstClr>
                </a:solidFill>
              </a:ln>
              <a:solidFill>
                <a:prstClr val="black"/>
              </a:solidFill>
            </a:endParaRPr>
          </a:p>
          <a:p>
            <a:pPr marL="290513"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a:p>
            <a:pPr marL="290513" indent="-290513"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Hosted Blackberry service also available*</a:t>
            </a:r>
          </a:p>
        </p:txBody>
      </p:sp>
      <p:sp>
        <p:nvSpPr>
          <p:cNvPr id="2" name="Title 1"/>
          <p:cNvSpPr>
            <a:spLocks noGrp="1"/>
          </p:cNvSpPr>
          <p:nvPr>
            <p:ph type="title"/>
          </p:nvPr>
        </p:nvSpPr>
        <p:spPr>
          <a:xfrm>
            <a:off x="506628" y="398385"/>
            <a:ext cx="8223183" cy="861774"/>
          </a:xfrm>
        </p:spPr>
        <p:txBody>
          <a:bodyPr/>
          <a:lstStyle/>
          <a:p>
            <a:pPr defTabSz="1097418">
              <a:lnSpc>
                <a:spcPct val="100000"/>
              </a:lnSpc>
            </a:pPr>
            <a:r>
              <a:rPr lang="en-US" dirty="0"/>
              <a:t>Anywhere Access</a:t>
            </a:r>
            <a:br>
              <a:rPr lang="en-US" dirty="0"/>
            </a:br>
            <a:r>
              <a:rPr lang="en-US" sz="2400" dirty="0">
                <a:solidFill>
                  <a:srgbClr val="FFC200"/>
                </a:solidFill>
              </a:rPr>
              <a:t>Mobile </a:t>
            </a:r>
            <a:r>
              <a:rPr lang="en-US" sz="2400" dirty="0" smtClean="0">
                <a:solidFill>
                  <a:srgbClr val="FFC200"/>
                </a:solidFill>
              </a:rPr>
              <a:t>Messaging</a:t>
            </a:r>
            <a:endParaRPr lang="en-US" sz="2400" dirty="0">
              <a:solidFill>
                <a:srgbClr val="FFC200"/>
              </a:solidFill>
            </a:endParaRPr>
          </a:p>
        </p:txBody>
      </p:sp>
      <p:grpSp>
        <p:nvGrpSpPr>
          <p:cNvPr id="12" name="Group 11"/>
          <p:cNvGrpSpPr/>
          <p:nvPr/>
        </p:nvGrpSpPr>
        <p:grpSpPr>
          <a:xfrm>
            <a:off x="3363869" y="3023824"/>
            <a:ext cx="1005840" cy="2172834"/>
            <a:chOff x="3098044" y="3362405"/>
            <a:chExt cx="1005840" cy="2172834"/>
          </a:xfrm>
        </p:grpSpPr>
        <p:pic>
          <p:nvPicPr>
            <p:cNvPr id="16" name="Picture 3" descr="C:\Users\mandym\Desktop\mobile-iphone-screenshot.jpg"/>
            <p:cNvPicPr>
              <a:picLocks noChangeAspect="1" noChangeArrowheads="1"/>
            </p:cNvPicPr>
            <p:nvPr/>
          </p:nvPicPr>
          <p:blipFill>
            <a:blip r:embed="rId3" cstate="print"/>
            <a:stretch>
              <a:fillRect/>
            </a:stretch>
          </p:blipFill>
          <p:spPr bwMode="auto">
            <a:xfrm>
              <a:off x="3098044" y="3362405"/>
              <a:ext cx="1005840" cy="193940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200914" y="5227462"/>
              <a:ext cx="800100" cy="307777"/>
            </a:xfrm>
            <a:prstGeom prst="rect">
              <a:avLst/>
            </a:prstGeom>
            <a:noFill/>
          </p:spPr>
          <p:txBody>
            <a:bodyPr wrap="square" rtlCol="0">
              <a:spAutoFit/>
            </a:bodyPr>
            <a:lstStyle/>
            <a:p>
              <a:pPr algn="ctr" defTabSz="914181"/>
              <a:r>
                <a:rPr lang="en-US" sz="1400" b="1" dirty="0">
                  <a:ln>
                    <a:solidFill>
                      <a:prstClr val="white">
                        <a:alpha val="0"/>
                      </a:prstClr>
                    </a:solidFill>
                  </a:ln>
                  <a:solidFill>
                    <a:prstClr val="black"/>
                  </a:solidFill>
                </a:rPr>
                <a:t>Apple</a:t>
              </a:r>
            </a:p>
          </p:txBody>
        </p:sp>
      </p:grpSp>
      <p:grpSp>
        <p:nvGrpSpPr>
          <p:cNvPr id="9" name="Group 8"/>
          <p:cNvGrpSpPr/>
          <p:nvPr/>
        </p:nvGrpSpPr>
        <p:grpSpPr>
          <a:xfrm>
            <a:off x="977316" y="2873537"/>
            <a:ext cx="1724951" cy="2323121"/>
            <a:chOff x="489070" y="3212118"/>
            <a:chExt cx="1724951" cy="2323121"/>
          </a:xfrm>
        </p:grpSpPr>
        <p:sp>
          <p:nvSpPr>
            <p:cNvPr id="8" name="TextBox 7"/>
            <p:cNvSpPr txBox="1"/>
            <p:nvPr/>
          </p:nvSpPr>
          <p:spPr>
            <a:xfrm>
              <a:off x="489070" y="5227462"/>
              <a:ext cx="1724951" cy="307777"/>
            </a:xfrm>
            <a:prstGeom prst="rect">
              <a:avLst/>
            </a:prstGeom>
            <a:noFill/>
          </p:spPr>
          <p:txBody>
            <a:bodyPr wrap="square" rtlCol="0">
              <a:spAutoFit/>
            </a:bodyPr>
            <a:lstStyle/>
            <a:p>
              <a:pPr defTabSz="914181"/>
              <a:r>
                <a:rPr lang="en-US" sz="1400" b="1" dirty="0">
                  <a:ln>
                    <a:solidFill>
                      <a:prstClr val="white">
                        <a:alpha val="0"/>
                      </a:prstClr>
                    </a:solidFill>
                  </a:ln>
                  <a:solidFill>
                    <a:prstClr val="black"/>
                  </a:solidFill>
                </a:rPr>
                <a:t>Windows</a:t>
              </a:r>
              <a:r>
                <a:rPr lang="en-US" sz="1400" b="1" baseline="30000" dirty="0">
                  <a:ln>
                    <a:solidFill>
                      <a:prstClr val="white">
                        <a:alpha val="0"/>
                      </a:prstClr>
                    </a:solidFill>
                  </a:ln>
                  <a:solidFill>
                    <a:prstClr val="black"/>
                  </a:solidFill>
                </a:rPr>
                <a:t>®</a:t>
              </a:r>
              <a:r>
                <a:rPr lang="en-US" sz="1400" b="1" dirty="0">
                  <a:ln>
                    <a:solidFill>
                      <a:prstClr val="white">
                        <a:alpha val="0"/>
                      </a:prstClr>
                    </a:solidFill>
                  </a:ln>
                  <a:solidFill>
                    <a:prstClr val="black"/>
                  </a:solidFill>
                </a:rPr>
                <a:t> Phone</a:t>
              </a:r>
            </a:p>
          </p:txBody>
        </p:sp>
        <p:pic>
          <p:nvPicPr>
            <p:cNvPr id="10" name="Picture 2" descr="C:\Users\mandym\Desktop\Windows 7 phone w screensho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905" y="3212118"/>
              <a:ext cx="1097280" cy="208969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031311" y="3234087"/>
            <a:ext cx="1097280" cy="1962571"/>
            <a:chOff x="4439210" y="3572668"/>
            <a:chExt cx="1097280" cy="1962571"/>
          </a:xfrm>
        </p:grpSpPr>
        <p:sp>
          <p:nvSpPr>
            <p:cNvPr id="30" name="TextBox 29"/>
            <p:cNvSpPr txBox="1"/>
            <p:nvPr/>
          </p:nvSpPr>
          <p:spPr>
            <a:xfrm>
              <a:off x="4479758" y="5227462"/>
              <a:ext cx="1016184" cy="307777"/>
            </a:xfrm>
            <a:prstGeom prst="rect">
              <a:avLst/>
            </a:prstGeom>
            <a:noFill/>
          </p:spPr>
          <p:txBody>
            <a:bodyPr wrap="square" rtlCol="0">
              <a:spAutoFit/>
            </a:bodyPr>
            <a:lstStyle/>
            <a:p>
              <a:pPr algn="ctr" defTabSz="914181"/>
              <a:r>
                <a:rPr lang="en-US" sz="1400" b="1" dirty="0">
                  <a:ln>
                    <a:solidFill>
                      <a:prstClr val="white">
                        <a:alpha val="0"/>
                      </a:prstClr>
                    </a:solidFill>
                  </a:ln>
                  <a:solidFill>
                    <a:prstClr val="black"/>
                  </a:solidFill>
                </a:rPr>
                <a:t>Palm/HP</a:t>
              </a:r>
            </a:p>
          </p:txBody>
        </p:sp>
        <p:pic>
          <p:nvPicPr>
            <p:cNvPr id="1027" name="Picture 3" descr="C:\Users\mandym\Desktop\Palm-Pre-multiple-layered-calenda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9210" y="3572668"/>
              <a:ext cx="1097280" cy="172914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7" name="Group 40"/>
          <p:cNvGrpSpPr/>
          <p:nvPr/>
        </p:nvGrpSpPr>
        <p:grpSpPr>
          <a:xfrm>
            <a:off x="5884751" y="2141606"/>
            <a:ext cx="2515701" cy="802660"/>
            <a:chOff x="380998" y="6303282"/>
            <a:chExt cx="1691615" cy="539727"/>
          </a:xfrm>
        </p:grpSpPr>
        <p:pic>
          <p:nvPicPr>
            <p:cNvPr id="23" name="Picture 7" descr="G:\Documents\Clipart\Logos\Exchange ActiveSync\Exchange ActiveSync logo bl.png"/>
            <p:cNvPicPr>
              <a:picLocks noChangeAspect="1" noChangeArrowheads="1"/>
            </p:cNvPicPr>
            <p:nvPr/>
          </p:nvPicPr>
          <p:blipFill>
            <a:blip r:embed="rId6" cstate="print"/>
            <a:srcRect/>
            <a:stretch>
              <a:fillRect/>
            </a:stretch>
          </p:blipFill>
          <p:spPr bwMode="auto">
            <a:xfrm>
              <a:off x="978107" y="6309610"/>
              <a:ext cx="1094506" cy="533399"/>
            </a:xfrm>
            <a:prstGeom prst="rect">
              <a:avLst/>
            </a:prstGeom>
            <a:noFill/>
          </p:spPr>
        </p:pic>
        <p:pic>
          <p:nvPicPr>
            <p:cNvPr id="24" name="Picture 8" descr="C:\Users\Public\Documents\Mobile\Partner\Logo Program\ninjaStar.jpg"/>
            <p:cNvPicPr>
              <a:picLocks noChangeAspect="1" noChangeArrowheads="1"/>
            </p:cNvPicPr>
            <p:nvPr/>
          </p:nvPicPr>
          <p:blipFill>
            <a:blip r:embed="rId7" cstate="print"/>
            <a:srcRect/>
            <a:stretch>
              <a:fillRect/>
            </a:stretch>
          </p:blipFill>
          <p:spPr bwMode="auto">
            <a:xfrm>
              <a:off x="380998" y="6303282"/>
              <a:ext cx="507167" cy="492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11" name="Group 10"/>
          <p:cNvGrpSpPr/>
          <p:nvPr/>
        </p:nvGrpSpPr>
        <p:grpSpPr>
          <a:xfrm>
            <a:off x="6727225" y="3080453"/>
            <a:ext cx="1039813" cy="2116205"/>
            <a:chOff x="6461400" y="3419034"/>
            <a:chExt cx="1039813" cy="2116205"/>
          </a:xfrm>
        </p:grpSpPr>
        <p:sp>
          <p:nvSpPr>
            <p:cNvPr id="31" name="TextBox 30"/>
            <p:cNvSpPr txBox="1"/>
            <p:nvPr/>
          </p:nvSpPr>
          <p:spPr>
            <a:xfrm>
              <a:off x="6581256" y="5227462"/>
              <a:ext cx="800100" cy="307777"/>
            </a:xfrm>
            <a:prstGeom prst="rect">
              <a:avLst/>
            </a:prstGeom>
            <a:noFill/>
          </p:spPr>
          <p:txBody>
            <a:bodyPr wrap="square" rtlCol="0">
              <a:spAutoFit/>
            </a:bodyPr>
            <a:lstStyle/>
            <a:p>
              <a:pPr algn="ctr" defTabSz="914181"/>
              <a:r>
                <a:rPr lang="en-US" sz="1400" b="1" dirty="0">
                  <a:ln>
                    <a:solidFill>
                      <a:prstClr val="white">
                        <a:alpha val="0"/>
                      </a:prstClr>
                    </a:solidFill>
                  </a:ln>
                  <a:solidFill>
                    <a:prstClr val="black"/>
                  </a:solidFill>
                </a:rPr>
                <a:t>Nokia</a:t>
              </a:r>
            </a:p>
          </p:txBody>
        </p:sp>
        <p:grpSp>
          <p:nvGrpSpPr>
            <p:cNvPr id="27" name="Group 5"/>
            <p:cNvGrpSpPr>
              <a:grpSpLocks/>
            </p:cNvGrpSpPr>
            <p:nvPr/>
          </p:nvGrpSpPr>
          <p:grpSpPr bwMode="auto">
            <a:xfrm>
              <a:off x="6461400" y="3419034"/>
              <a:ext cx="1039813" cy="1882775"/>
              <a:chOff x="369" y="1989"/>
              <a:chExt cx="823" cy="1768"/>
            </a:xfrm>
          </p:grpSpPr>
          <p:grpSp>
            <p:nvGrpSpPr>
              <p:cNvPr id="28" name="Group 16"/>
              <p:cNvGrpSpPr>
                <a:grpSpLocks noChangeAspect="1"/>
              </p:cNvGrpSpPr>
              <p:nvPr/>
            </p:nvGrpSpPr>
            <p:grpSpPr bwMode="auto">
              <a:xfrm>
                <a:off x="369" y="1989"/>
                <a:ext cx="823" cy="1768"/>
                <a:chOff x="5324505" y="306107"/>
                <a:chExt cx="3351433" cy="6151624"/>
              </a:xfrm>
            </p:grpSpPr>
            <p:sp>
              <p:nvSpPr>
                <p:cNvPr id="33" name="Rounded Rectangle 32"/>
                <p:cNvSpPr>
                  <a:spLocks noChangeAspect="1" noChangeArrowheads="1"/>
                </p:cNvSpPr>
                <p:nvPr/>
              </p:nvSpPr>
              <p:spPr bwMode="auto">
                <a:xfrm>
                  <a:off x="5671051" y="647091"/>
                  <a:ext cx="2681145" cy="5461094"/>
                </a:xfrm>
                <a:prstGeom prst="roundRect">
                  <a:avLst>
                    <a:gd name="adj" fmla="val 17574"/>
                  </a:avLst>
                </a:prstGeom>
                <a:solidFill>
                  <a:schemeClr val="bg1"/>
                </a:solidFill>
                <a:ln w="6350" algn="ctr">
                  <a:noFill/>
                  <a:round/>
                  <a:headEnd/>
                  <a:tailEnd/>
                </a:ln>
              </p:spPr>
              <p:txBody>
                <a:bodyPr lIns="91427" tIns="45714" rIns="91427" bIns="45714" anchor="ctr"/>
                <a:lstStyle/>
                <a:p>
                  <a:pPr algn="ctr" defTabSz="914181">
                    <a:defRPr/>
                  </a:pPr>
                  <a:endParaRPr lang="en-US" dirty="0">
                    <a:ln>
                      <a:solidFill>
                        <a:prstClr val="white">
                          <a:alpha val="0"/>
                        </a:prstClr>
                      </a:solidFill>
                    </a:ln>
                    <a:solidFill>
                      <a:prstClr val="black"/>
                    </a:solidFill>
                  </a:endParaRPr>
                </a:p>
              </p:txBody>
            </p:sp>
            <p:pic>
              <p:nvPicPr>
                <p:cNvPr id="34" name="Picture 10" descr="E72_black_01.jpg_021501.jpeg"/>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505" y="306107"/>
                  <a:ext cx="3351433" cy="615162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31" descr="Screenshot009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 y="2337"/>
                <a:ext cx="615"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887978137"/>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6"/>
          <p:cNvSpPr>
            <a:spLocks/>
          </p:cNvSpPr>
          <p:nvPr/>
        </p:nvSpPr>
        <p:spPr bwMode="auto">
          <a:xfrm>
            <a:off x="168491" y="2662128"/>
            <a:ext cx="8744773" cy="3785936"/>
          </a:xfrm>
          <a:prstGeom prst="roundRect">
            <a:avLst>
              <a:gd name="adj" fmla="val 3314"/>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algn="ctr" defTabSz="914181"/>
            <a:endParaRPr lang="en-US" sz="1400" b="1" dirty="0">
              <a:solidFill>
                <a:prstClr val="black">
                  <a:alpha val="99000"/>
                </a:prstClr>
              </a:solidFill>
            </a:endParaRPr>
          </a:p>
        </p:txBody>
      </p:sp>
      <p:sp>
        <p:nvSpPr>
          <p:cNvPr id="2" name="Title 1"/>
          <p:cNvSpPr>
            <a:spLocks noGrp="1"/>
          </p:cNvSpPr>
          <p:nvPr>
            <p:ph type="title"/>
          </p:nvPr>
        </p:nvSpPr>
        <p:spPr>
          <a:xfrm>
            <a:off x="506628" y="398385"/>
            <a:ext cx="8223183" cy="861774"/>
          </a:xfrm>
        </p:spPr>
        <p:txBody>
          <a:bodyPr/>
          <a:lstStyle/>
          <a:p>
            <a:pPr defTabSz="1097418">
              <a:lnSpc>
                <a:spcPct val="100000"/>
              </a:lnSpc>
            </a:pPr>
            <a:r>
              <a:rPr lang="en-US" dirty="0"/>
              <a:t>Anywhere Access</a:t>
            </a:r>
            <a:br>
              <a:rPr lang="en-US" dirty="0"/>
            </a:br>
            <a:r>
              <a:rPr lang="en-US" sz="2400" dirty="0">
                <a:solidFill>
                  <a:srgbClr val="FFC200"/>
                </a:solidFill>
              </a:rPr>
              <a:t>Robust </a:t>
            </a:r>
            <a:r>
              <a:rPr lang="en-US" sz="2400" dirty="0" smtClean="0">
                <a:solidFill>
                  <a:srgbClr val="FFC200"/>
                </a:solidFill>
              </a:rPr>
              <a:t>Collaboration Features</a:t>
            </a:r>
            <a:endParaRPr lang="en-US" sz="2400" dirty="0">
              <a:solidFill>
                <a:srgbClr val="FFC200"/>
              </a:solidFill>
            </a:endParaRPr>
          </a:p>
        </p:txBody>
      </p:sp>
      <p:sp>
        <p:nvSpPr>
          <p:cNvPr id="6" name="Content Placeholder 5"/>
          <p:cNvSpPr>
            <a:spLocks noGrp="1"/>
          </p:cNvSpPr>
          <p:nvPr>
            <p:ph idx="1"/>
          </p:nvPr>
        </p:nvSpPr>
        <p:spPr>
          <a:xfrm>
            <a:off x="495460" y="1338053"/>
            <a:ext cx="8386690" cy="1301895"/>
          </a:xfrm>
        </p:spPr>
        <p:txBody>
          <a:bodyPr numCol="2" spcCol="182880">
            <a:noAutofit/>
          </a:bodyPr>
          <a:lstStyle/>
          <a:p>
            <a:r>
              <a:rPr lang="en-US" sz="1800" dirty="0"/>
              <a:t>Global address list and </a:t>
            </a:r>
            <a:r>
              <a:rPr lang="en-US" sz="1800" dirty="0" smtClean="0"/>
              <a:t/>
            </a:r>
            <a:br>
              <a:rPr lang="en-US" sz="1800" dirty="0" smtClean="0"/>
            </a:br>
            <a:r>
              <a:rPr lang="en-US" sz="1800" dirty="0" smtClean="0"/>
              <a:t>shared </a:t>
            </a:r>
            <a:r>
              <a:rPr lang="en-US" sz="1800" dirty="0"/>
              <a:t>contacts</a:t>
            </a:r>
          </a:p>
          <a:p>
            <a:r>
              <a:rPr lang="en-US" sz="1800" dirty="0"/>
              <a:t>Shared mailboxes </a:t>
            </a:r>
            <a:r>
              <a:rPr lang="en-US" sz="1800" dirty="0" smtClean="0"/>
              <a:t/>
            </a:r>
            <a:br>
              <a:rPr lang="en-US" sz="1800" dirty="0" smtClean="0"/>
            </a:br>
            <a:r>
              <a:rPr lang="en-US" sz="1800" dirty="0" smtClean="0"/>
              <a:t>(for example, </a:t>
            </a:r>
            <a:r>
              <a:rPr lang="en-US" sz="1800" dirty="0" smtClean="0">
                <a:hlinkClick r:id="rId3"/>
              </a:rPr>
              <a:t>sales@contoso.com</a:t>
            </a:r>
            <a:r>
              <a:rPr lang="en-US" sz="1800" dirty="0" smtClean="0"/>
              <a:t>) </a:t>
            </a:r>
            <a:br>
              <a:rPr lang="en-US" sz="1800" dirty="0" smtClean="0"/>
            </a:br>
            <a:endParaRPr lang="en-US" sz="1800" dirty="0"/>
          </a:p>
          <a:p>
            <a:r>
              <a:rPr lang="en-US" sz="1800" dirty="0"/>
              <a:t>Delegation </a:t>
            </a:r>
            <a:r>
              <a:rPr lang="en-US" sz="1800" dirty="0" smtClean="0"/>
              <a:t/>
            </a:r>
            <a:br>
              <a:rPr lang="en-US" sz="1800" dirty="0" smtClean="0"/>
            </a:br>
            <a:r>
              <a:rPr lang="en-US" sz="1800" dirty="0" smtClean="0"/>
              <a:t>(</a:t>
            </a:r>
            <a:r>
              <a:rPr lang="en-US" sz="1800" dirty="0"/>
              <a:t>manage another </a:t>
            </a:r>
            <a:r>
              <a:rPr lang="en-US" sz="1800" dirty="0" smtClean="0"/>
              <a:t>user’s </a:t>
            </a:r>
            <a:r>
              <a:rPr lang="en-US" sz="1800" dirty="0"/>
              <a:t>calendar)</a:t>
            </a:r>
          </a:p>
          <a:p>
            <a:r>
              <a:rPr lang="en-US" sz="1800" dirty="0"/>
              <a:t>Restricted, moderated, and </a:t>
            </a:r>
            <a:r>
              <a:rPr lang="en-US" sz="1800" dirty="0" smtClean="0"/>
              <a:t/>
            </a:r>
            <a:br>
              <a:rPr lang="en-US" sz="1800" dirty="0" smtClean="0"/>
            </a:br>
            <a:r>
              <a:rPr lang="en-US" sz="1800" dirty="0" smtClean="0"/>
              <a:t>dynamic </a:t>
            </a:r>
            <a:r>
              <a:rPr lang="en-US" sz="1800" dirty="0"/>
              <a:t>distribution </a:t>
            </a:r>
            <a:r>
              <a:rPr lang="en-US" sz="1800" dirty="0" smtClean="0"/>
              <a:t>groups</a:t>
            </a:r>
            <a:endParaRPr lang="en-US" sz="1800" dirty="0"/>
          </a:p>
        </p:txBody>
      </p:sp>
      <p:grpSp>
        <p:nvGrpSpPr>
          <p:cNvPr id="3" name="Group 2"/>
          <p:cNvGrpSpPr/>
          <p:nvPr/>
        </p:nvGrpSpPr>
        <p:grpSpPr>
          <a:xfrm>
            <a:off x="495460" y="2861106"/>
            <a:ext cx="8090834" cy="3211516"/>
            <a:chOff x="549534" y="1458797"/>
            <a:chExt cx="8090834" cy="3211516"/>
          </a:xfrm>
        </p:grpSpPr>
        <p:pic>
          <p:nvPicPr>
            <p:cNvPr id="8" name="Picture 3" descr="W:\Open Engagements\Productivity\MS-Comm &amp; Collab Software\#1286 Exchange Content Support Retainer\Deliverables\OutlookOWAEOnlineDeck\Drafts\Screenshots\Cropped\Outlook - Delegate Access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44" t="39899" r="39945" b="1293"/>
            <a:stretch/>
          </p:blipFill>
          <p:spPr bwMode="auto">
            <a:xfrm>
              <a:off x="549534" y="1881758"/>
              <a:ext cx="3976577" cy="2788555"/>
            </a:xfrm>
            <a:prstGeom prst="rect">
              <a:avLst/>
            </a:prstGeom>
            <a:noFill/>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descr="W:\Open Engagements\Productivity\MS-Comm &amp; Collab Software\#1286 Exchange Content Support Retainer\Deliverables\OutlookOWAEOnlineDeck\Drafts\Screenshots\Cropped\Outlook - Delegate Access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520" t="23544" r="21563" b="17892"/>
            <a:stretch/>
          </p:blipFill>
          <p:spPr bwMode="auto">
            <a:xfrm>
              <a:off x="5641989" y="1905846"/>
              <a:ext cx="2998379" cy="2755268"/>
            </a:xfrm>
            <a:prstGeom prst="rect">
              <a:avLst/>
            </a:prstGeom>
            <a:noFill/>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217968" y="1458797"/>
              <a:ext cx="2085474" cy="369332"/>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tIns="45720" rtlCol="0" anchor="ctr" anchorCtr="0"/>
            <a:lstStyle>
              <a:defPPr>
                <a:defRPr lang="en-US"/>
              </a:defPPr>
              <a:lvl2pPr marL="0" lvl="1" algn="ctr">
                <a:defRPr sz="1600" b="1">
                  <a:ln>
                    <a:solidFill>
                      <a:schemeClr val="bg1">
                        <a:alpha val="0"/>
                      </a:schemeClr>
                    </a:solidFill>
                  </a:ln>
                </a:defRPr>
              </a:lvl2pPr>
            </a:lstStyle>
            <a:p>
              <a:pPr lvl="1" defTabSz="914181"/>
              <a:r>
                <a:rPr lang="en-US" dirty="0">
                  <a:ln>
                    <a:solidFill>
                      <a:prstClr val="white">
                        <a:alpha val="0"/>
                      </a:prstClr>
                    </a:solidFill>
                  </a:ln>
                  <a:solidFill>
                    <a:prstClr val="white"/>
                  </a:solidFill>
                </a:rPr>
                <a:t>Delegate access</a:t>
              </a:r>
            </a:p>
          </p:txBody>
        </p:sp>
        <p:cxnSp>
          <p:nvCxnSpPr>
            <p:cNvPr id="14" name="Straight Arrow Connector 13"/>
            <p:cNvCxnSpPr/>
            <p:nvPr/>
          </p:nvCxnSpPr>
          <p:spPr>
            <a:xfrm flipH="1" flipV="1">
              <a:off x="7260705" y="1828129"/>
              <a:ext cx="103756" cy="220126"/>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896577" y="2697154"/>
              <a:ext cx="2468620" cy="369332"/>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tIns="45720" rtlCol="0" anchor="ctr" anchorCtr="0"/>
            <a:lstStyle>
              <a:defPPr>
                <a:defRPr lang="en-US"/>
              </a:defPPr>
              <a:lvl2pPr marL="0" lvl="1" algn="ctr">
                <a:defRPr sz="1600" b="1">
                  <a:ln>
                    <a:solidFill>
                      <a:schemeClr val="bg1">
                        <a:alpha val="0"/>
                      </a:schemeClr>
                    </a:solidFill>
                  </a:ln>
                </a:defRPr>
              </a:lvl2pPr>
            </a:lstStyle>
            <a:p>
              <a:pPr lvl="1" defTabSz="914181"/>
              <a:r>
                <a:rPr lang="en-US" dirty="0">
                  <a:ln>
                    <a:solidFill>
                      <a:prstClr val="white">
                        <a:alpha val="0"/>
                      </a:prstClr>
                    </a:solidFill>
                  </a:ln>
                  <a:solidFill>
                    <a:prstClr val="white"/>
                  </a:solidFill>
                </a:rPr>
                <a:t>Global Address List</a:t>
              </a:r>
            </a:p>
          </p:txBody>
        </p:sp>
        <p:cxnSp>
          <p:nvCxnSpPr>
            <p:cNvPr id="18" name="Straight Arrow Connector 17"/>
            <p:cNvCxnSpPr/>
            <p:nvPr/>
          </p:nvCxnSpPr>
          <p:spPr>
            <a:xfrm>
              <a:off x="2265339" y="2402727"/>
              <a:ext cx="631238" cy="479093"/>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499255" y="3233283"/>
              <a:ext cx="2468620" cy="369332"/>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tIns="45720" rtlCol="0" anchor="ctr" anchorCtr="0"/>
            <a:lstStyle>
              <a:defPPr>
                <a:defRPr lang="en-US"/>
              </a:defPPr>
              <a:lvl2pPr marL="0" lvl="1" algn="ctr">
                <a:defRPr sz="1600" b="1">
                  <a:ln>
                    <a:solidFill>
                      <a:schemeClr val="bg1">
                        <a:alpha val="0"/>
                      </a:schemeClr>
                    </a:solidFill>
                  </a:ln>
                </a:defRPr>
              </a:lvl2pPr>
            </a:lstStyle>
            <a:p>
              <a:pPr lvl="1" defTabSz="914181"/>
              <a:r>
                <a:rPr lang="en-US" dirty="0">
                  <a:ln>
                    <a:solidFill>
                      <a:prstClr val="white">
                        <a:alpha val="0"/>
                      </a:prstClr>
                    </a:solidFill>
                  </a:ln>
                  <a:solidFill>
                    <a:prstClr val="white"/>
                  </a:solidFill>
                </a:rPr>
                <a:t>Distribution groups</a:t>
              </a:r>
            </a:p>
          </p:txBody>
        </p:sp>
        <p:cxnSp>
          <p:nvCxnSpPr>
            <p:cNvPr id="35" name="Straight Arrow Connector 34"/>
            <p:cNvCxnSpPr/>
            <p:nvPr/>
          </p:nvCxnSpPr>
          <p:spPr>
            <a:xfrm>
              <a:off x="1669311" y="3107767"/>
              <a:ext cx="829944" cy="310182"/>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3188075"/>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bwMode="auto">
          <a:xfrm>
            <a:off x="236862" y="1423988"/>
            <a:ext cx="8670275" cy="4832433"/>
          </a:xfrm>
          <a:prstGeom prst="roundRect">
            <a:avLst>
              <a:gd name="adj" fmla="val 1537"/>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marL="5133975" defTabSz="914181">
              <a:lnSpc>
                <a:spcPct val="90000"/>
              </a:lnSpc>
              <a:spcBef>
                <a:spcPct val="20000"/>
              </a:spcBef>
              <a:buClr>
                <a:srgbClr val="F69F1E"/>
              </a:buClr>
              <a:buSzPct val="90000"/>
            </a:pPr>
            <a:endParaRPr lang="en-US" sz="2000" dirty="0">
              <a:ln>
                <a:solidFill>
                  <a:prstClr val="white">
                    <a:alpha val="0"/>
                  </a:prstClr>
                </a:solidFill>
              </a:ln>
              <a:solidFill>
                <a:prstClr val="black"/>
              </a:solidFill>
            </a:endParaRPr>
          </a:p>
        </p:txBody>
      </p:sp>
      <p:sp>
        <p:nvSpPr>
          <p:cNvPr id="3" name="Title 2"/>
          <p:cNvSpPr>
            <a:spLocks noGrp="1"/>
          </p:cNvSpPr>
          <p:nvPr>
            <p:ph type="title"/>
          </p:nvPr>
        </p:nvSpPr>
        <p:spPr>
          <a:xfrm>
            <a:off x="509944" y="453621"/>
            <a:ext cx="8216947" cy="775597"/>
          </a:xfrm>
        </p:spPr>
        <p:txBody>
          <a:bodyPr/>
          <a:lstStyle/>
          <a:p>
            <a:r>
              <a:rPr lang="en-US" dirty="0"/>
              <a:t>Anywhere Access</a:t>
            </a:r>
            <a:br>
              <a:rPr lang="en-US" dirty="0"/>
            </a:br>
            <a:r>
              <a:rPr lang="en-US" sz="2400" dirty="0" smtClean="0">
                <a:solidFill>
                  <a:srgbClr val="FFC200"/>
                </a:solidFill>
              </a:rPr>
              <a:t>Enterprise-Class Calendaring</a:t>
            </a:r>
            <a:endParaRPr lang="en-US" sz="2400" dirty="0">
              <a:solidFill>
                <a:srgbClr val="FFC200"/>
              </a:solidFill>
            </a:endParaRPr>
          </a:p>
        </p:txBody>
      </p:sp>
      <p:grpSp>
        <p:nvGrpSpPr>
          <p:cNvPr id="9" name="Group 8"/>
          <p:cNvGrpSpPr/>
          <p:nvPr/>
        </p:nvGrpSpPr>
        <p:grpSpPr>
          <a:xfrm>
            <a:off x="457538" y="1681569"/>
            <a:ext cx="7773145" cy="4377490"/>
            <a:chOff x="345244" y="1559086"/>
            <a:chExt cx="8287244" cy="4667008"/>
          </a:xfrm>
        </p:grpSpPr>
        <p:pic>
          <p:nvPicPr>
            <p:cNvPr id="4" name="Picture 3" descr="Outlook - Multiple Calendars.PNG"/>
            <p:cNvPicPr>
              <a:picLocks noChangeAspect="1"/>
            </p:cNvPicPr>
            <p:nvPr/>
          </p:nvPicPr>
          <p:blipFill>
            <a:blip r:embed="rId3" cstate="print"/>
            <a:stretch>
              <a:fillRect/>
            </a:stretch>
          </p:blipFill>
          <p:spPr>
            <a:xfrm>
              <a:off x="345244" y="1559086"/>
              <a:ext cx="5176988" cy="3657600"/>
            </a:xfrm>
            <a:prstGeom prst="rect">
              <a:avLst/>
            </a:prstGeom>
            <a:effectLst>
              <a:outerShdw blurRad="63500" sx="101000" sy="101000" algn="ctr" rotWithShape="0">
                <a:prstClr val="black">
                  <a:alpha val="40000"/>
                </a:prstClr>
              </a:outerShdw>
            </a:effectLst>
          </p:spPr>
        </p:pic>
        <p:sp>
          <p:nvSpPr>
            <p:cNvPr id="18" name="TextBox 17"/>
            <p:cNvSpPr txBox="1"/>
            <p:nvPr/>
          </p:nvSpPr>
          <p:spPr>
            <a:xfrm>
              <a:off x="383059" y="2050438"/>
              <a:ext cx="1708018" cy="715089"/>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tIns="45720" rtlCol="0" anchor="ctr" anchorCtr="0"/>
            <a:lstStyle>
              <a:defPPr>
                <a:defRPr lang="en-US"/>
              </a:defPPr>
              <a:lvl2pPr marL="0" lvl="1" algn="ctr">
                <a:defRPr sz="1600" b="1">
                  <a:ln>
                    <a:solidFill>
                      <a:schemeClr val="bg1">
                        <a:alpha val="0"/>
                      </a:schemeClr>
                    </a:solidFill>
                  </a:ln>
                </a:defRPr>
              </a:lvl2pPr>
            </a:lstStyle>
            <a:p>
              <a:pPr lvl="1" defTabSz="914181"/>
              <a:r>
                <a:rPr lang="en-US" dirty="0">
                  <a:ln>
                    <a:solidFill>
                      <a:prstClr val="white">
                        <a:alpha val="0"/>
                      </a:prstClr>
                    </a:solidFill>
                  </a:ln>
                  <a:solidFill>
                    <a:schemeClr val="bg1"/>
                  </a:solidFill>
                </a:rPr>
                <a:t>Multiple calendars</a:t>
              </a:r>
            </a:p>
          </p:txBody>
        </p:sp>
        <p:cxnSp>
          <p:nvCxnSpPr>
            <p:cNvPr id="19" name="Straight Arrow Connector 18"/>
            <p:cNvCxnSpPr/>
            <p:nvPr/>
          </p:nvCxnSpPr>
          <p:spPr>
            <a:xfrm flipH="1" flipV="1">
              <a:off x="2091077" y="2407983"/>
              <a:ext cx="429126" cy="420277"/>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2091077" y="2407983"/>
              <a:ext cx="1885788" cy="288787"/>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7256" y="3973804"/>
              <a:ext cx="4675263" cy="2252290"/>
            </a:xfrm>
            <a:prstGeom prst="rect">
              <a:avLst/>
            </a:prstGeom>
            <a:effectLst>
              <a:outerShdw blurRad="63500" sx="101000" sy="101000" algn="ctr" rotWithShape="0">
                <a:prstClr val="black">
                  <a:alpha val="40000"/>
                </a:prstClr>
              </a:outerShdw>
            </a:effectLst>
          </p:spPr>
        </p:pic>
        <p:cxnSp>
          <p:nvCxnSpPr>
            <p:cNvPr id="12" name="Straight Arrow Connector 11"/>
            <p:cNvCxnSpPr>
              <a:endCxn id="11" idx="1"/>
            </p:cNvCxnSpPr>
            <p:nvPr/>
          </p:nvCxnSpPr>
          <p:spPr>
            <a:xfrm flipV="1">
              <a:off x="6166022" y="4321049"/>
              <a:ext cx="609592" cy="65601"/>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75614" y="3963505"/>
              <a:ext cx="1856874" cy="715089"/>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tIns="45720" rtlCol="0" anchor="ctr" anchorCtr="0"/>
            <a:lstStyle>
              <a:defPPr>
                <a:defRPr lang="en-US"/>
              </a:defPPr>
              <a:lvl2pPr marL="0" lvl="1" algn="ctr">
                <a:defRPr sz="1600" b="1">
                  <a:ln>
                    <a:solidFill>
                      <a:schemeClr val="bg1">
                        <a:alpha val="0"/>
                      </a:schemeClr>
                    </a:solidFill>
                  </a:ln>
                </a:defRPr>
              </a:lvl2pPr>
            </a:lstStyle>
            <a:p>
              <a:pPr lvl="1" defTabSz="914181"/>
              <a:r>
                <a:rPr lang="en-US" dirty="0">
                  <a:ln>
                    <a:solidFill>
                      <a:prstClr val="white">
                        <a:alpha val="0"/>
                      </a:prstClr>
                    </a:solidFill>
                  </a:ln>
                  <a:solidFill>
                    <a:schemeClr val="bg1"/>
                  </a:solidFill>
                </a:rPr>
                <a:t>Scheduling Assistant</a:t>
              </a:r>
            </a:p>
          </p:txBody>
        </p:sp>
      </p:grpSp>
      <p:sp>
        <p:nvSpPr>
          <p:cNvPr id="13" name="Rounded Rectangle 12"/>
          <p:cNvSpPr/>
          <p:nvPr/>
        </p:nvSpPr>
        <p:spPr bwMode="auto">
          <a:xfrm>
            <a:off x="5691559" y="1563145"/>
            <a:ext cx="3059037" cy="4832433"/>
          </a:xfrm>
          <a:prstGeom prst="roundRect">
            <a:avLst>
              <a:gd name="adj" fmla="val 1537"/>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marL="404813" indent="-287338"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Calendar sharing </a:t>
            </a:r>
            <a:br>
              <a:rPr lang="en-US" sz="2000" dirty="0">
                <a:ln>
                  <a:solidFill>
                    <a:prstClr val="white">
                      <a:alpha val="0"/>
                    </a:prstClr>
                  </a:solidFill>
                </a:ln>
                <a:solidFill>
                  <a:prstClr val="black"/>
                </a:solidFill>
              </a:rPr>
            </a:br>
            <a:r>
              <a:rPr lang="en-US" sz="2000" dirty="0">
                <a:ln>
                  <a:solidFill>
                    <a:prstClr val="white">
                      <a:alpha val="0"/>
                    </a:prstClr>
                  </a:solidFill>
                </a:ln>
                <a:solidFill>
                  <a:prstClr val="black"/>
                </a:solidFill>
              </a:rPr>
              <a:t>and publishing</a:t>
            </a:r>
          </a:p>
          <a:p>
            <a:pPr marL="404813" indent="-287338"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Granular calendar permissions</a:t>
            </a:r>
          </a:p>
          <a:p>
            <a:pPr marL="404813" indent="-287338"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Resource mailboxes (conference rooms)</a:t>
            </a:r>
          </a:p>
          <a:p>
            <a:pPr marL="404813" indent="-287338"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Out of Office</a:t>
            </a:r>
          </a:p>
        </p:txBody>
      </p:sp>
    </p:spTree>
    <p:extLst>
      <p:ext uri="{BB962C8B-B14F-4D97-AF65-F5344CB8AC3E}">
        <p14:creationId xmlns:p14="http://schemas.microsoft.com/office/powerpoint/2010/main" val="4161164716"/>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09021" y="3000894"/>
            <a:ext cx="7748289" cy="1015663"/>
          </a:xfrm>
        </p:spPr>
        <p:txBody>
          <a:bodyPr/>
          <a:lstStyle/>
          <a:p>
            <a:r>
              <a:rPr lang="en-US" dirty="0" smtClean="0"/>
              <a:t>Why Microsoft?</a:t>
            </a:r>
            <a:endParaRPr lang="en-US" dirty="0"/>
          </a:p>
        </p:txBody>
      </p:sp>
    </p:spTree>
    <p:extLst>
      <p:ext uri="{BB962C8B-B14F-4D97-AF65-F5344CB8AC3E}">
        <p14:creationId xmlns:p14="http://schemas.microsoft.com/office/powerpoint/2010/main" val="2599471343"/>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bwMode="auto">
          <a:xfrm>
            <a:off x="236862" y="1423988"/>
            <a:ext cx="8670275" cy="4832433"/>
          </a:xfrm>
          <a:prstGeom prst="roundRect">
            <a:avLst>
              <a:gd name="adj" fmla="val 1537"/>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marL="5424488" indent="-290513"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Integrates with </a:t>
            </a:r>
            <a:r>
              <a:rPr lang="en-US" sz="2000" dirty="0" smtClean="0">
                <a:ln>
                  <a:solidFill>
                    <a:prstClr val="white">
                      <a:alpha val="0"/>
                    </a:prstClr>
                  </a:solidFill>
                </a:ln>
                <a:solidFill>
                  <a:prstClr val="black"/>
                </a:solidFill>
              </a:rPr>
              <a:t>the on-premises </a:t>
            </a:r>
            <a:r>
              <a:rPr lang="en-US" sz="2000" dirty="0">
                <a:ln>
                  <a:solidFill>
                    <a:prstClr val="white">
                      <a:alpha val="0"/>
                    </a:prstClr>
                  </a:solidFill>
                </a:ln>
                <a:solidFill>
                  <a:prstClr val="black"/>
                </a:solidFill>
              </a:rPr>
              <a:t>phone system</a:t>
            </a:r>
          </a:p>
          <a:p>
            <a:pPr marL="5424488" indent="-290513"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Removes the need to manage </a:t>
            </a:r>
            <a:r>
              <a:rPr lang="en-US" sz="2000" dirty="0" smtClean="0">
                <a:ln>
                  <a:solidFill>
                    <a:prstClr val="white">
                      <a:alpha val="0"/>
                    </a:prstClr>
                  </a:solidFill>
                </a:ln>
                <a:solidFill>
                  <a:prstClr val="black"/>
                </a:solidFill>
              </a:rPr>
              <a:t>voice mail </a:t>
            </a:r>
            <a:r>
              <a:rPr lang="en-US" sz="2000" dirty="0">
                <a:ln>
                  <a:solidFill>
                    <a:prstClr val="white">
                      <a:alpha val="0"/>
                    </a:prstClr>
                  </a:solidFill>
                </a:ln>
                <a:solidFill>
                  <a:prstClr val="black"/>
                </a:solidFill>
              </a:rPr>
              <a:t>infrastructure</a:t>
            </a:r>
          </a:p>
          <a:p>
            <a:pPr marL="5424488" indent="-290513"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Gives users a single inbox for email and </a:t>
            </a:r>
            <a:r>
              <a:rPr lang="en-US" sz="2000" dirty="0" smtClean="0">
                <a:ln>
                  <a:solidFill>
                    <a:prstClr val="white">
                      <a:alpha val="0"/>
                    </a:prstClr>
                  </a:solidFill>
                </a:ln>
                <a:solidFill>
                  <a:prstClr val="black"/>
                </a:solidFill>
              </a:rPr>
              <a:t>voice mail</a:t>
            </a:r>
            <a:endParaRPr lang="en-US" sz="2000" dirty="0">
              <a:ln>
                <a:solidFill>
                  <a:prstClr val="white">
                    <a:alpha val="0"/>
                  </a:prstClr>
                </a:solidFill>
              </a:ln>
              <a:solidFill>
                <a:prstClr val="black"/>
              </a:solidFill>
            </a:endParaRPr>
          </a:p>
          <a:p>
            <a:pPr marL="5424488" indent="-290513"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Provides the latest features of Exchange Unified Messaging</a:t>
            </a:r>
          </a:p>
        </p:txBody>
      </p:sp>
      <p:sp>
        <p:nvSpPr>
          <p:cNvPr id="2" name="Title 1"/>
          <p:cNvSpPr>
            <a:spLocks noGrp="1"/>
          </p:cNvSpPr>
          <p:nvPr>
            <p:ph type="title"/>
          </p:nvPr>
        </p:nvSpPr>
        <p:spPr>
          <a:xfrm>
            <a:off x="506628" y="398385"/>
            <a:ext cx="8223183" cy="861774"/>
          </a:xfrm>
        </p:spPr>
        <p:txBody>
          <a:bodyPr/>
          <a:lstStyle/>
          <a:p>
            <a:pPr defTabSz="1097418">
              <a:lnSpc>
                <a:spcPct val="100000"/>
              </a:lnSpc>
            </a:pPr>
            <a:r>
              <a:rPr lang="en-US" dirty="0" smtClean="0"/>
              <a:t>Anywhere Access</a:t>
            </a:r>
            <a:br>
              <a:rPr lang="en-US" dirty="0" smtClean="0"/>
            </a:br>
            <a:r>
              <a:rPr lang="en-US" sz="2400" dirty="0">
                <a:solidFill>
                  <a:srgbClr val="FFC200"/>
                </a:solidFill>
              </a:rPr>
              <a:t>Hosted </a:t>
            </a:r>
            <a:r>
              <a:rPr lang="en-US" sz="2400" dirty="0" smtClean="0">
                <a:solidFill>
                  <a:srgbClr val="FFC200"/>
                </a:solidFill>
              </a:rPr>
              <a:t>Voice Mail</a:t>
            </a:r>
            <a:r>
              <a:rPr lang="en-US" sz="2400" dirty="0">
                <a:solidFill>
                  <a:srgbClr val="FFC200"/>
                </a:solidFill>
              </a:rPr>
              <a:t>*</a:t>
            </a:r>
          </a:p>
        </p:txBody>
      </p:sp>
      <p:grpSp>
        <p:nvGrpSpPr>
          <p:cNvPr id="8" name="Group 7"/>
          <p:cNvGrpSpPr/>
          <p:nvPr/>
        </p:nvGrpSpPr>
        <p:grpSpPr>
          <a:xfrm>
            <a:off x="508579" y="1536931"/>
            <a:ext cx="4644187" cy="4571660"/>
            <a:chOff x="372656" y="1677845"/>
            <a:chExt cx="4458956" cy="4389322"/>
          </a:xfrm>
        </p:grpSpPr>
        <p:pic>
          <p:nvPicPr>
            <p:cNvPr id="3" name="Picture 2" descr="D:\Documents\UM Screenshots\Voice Mail Preview in Outlook (PNG).png"/>
            <p:cNvPicPr>
              <a:picLocks noChangeAspect="1" noChangeArrowheads="1"/>
            </p:cNvPicPr>
            <p:nvPr/>
          </p:nvPicPr>
          <p:blipFill rotWithShape="1">
            <a:blip r:embed="rId3">
              <a:extLst>
                <a:ext uri="{28A0092B-C50C-407E-A947-70E740481C1C}">
                  <a14:useLocalDpi xmlns:a14="http://schemas.microsoft.com/office/drawing/2010/main" val="0"/>
                </a:ext>
              </a:extLst>
            </a:blip>
            <a:srcRect l="1036" t="20597" r="35730" b="1885"/>
            <a:stretch/>
          </p:blipFill>
          <p:spPr bwMode="auto">
            <a:xfrm>
              <a:off x="372656" y="1762021"/>
              <a:ext cx="4220467" cy="4305146"/>
            </a:xfrm>
            <a:prstGeom prst="rect">
              <a:avLst/>
            </a:prstGeom>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98357" y="1677845"/>
              <a:ext cx="1633255" cy="399601"/>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tIns="45720" rtlCol="0" anchor="ctr" anchorCtr="0"/>
            <a:lstStyle>
              <a:defPPr>
                <a:defRPr lang="en-US"/>
              </a:defPPr>
              <a:lvl2pPr marL="0" lvl="1" algn="ctr">
                <a:defRPr sz="1600" b="1">
                  <a:ln>
                    <a:solidFill>
                      <a:schemeClr val="bg1">
                        <a:alpha val="0"/>
                      </a:schemeClr>
                    </a:solidFill>
                  </a:ln>
                  <a:solidFill>
                    <a:schemeClr val="tx2">
                      <a:lumMod val="50000"/>
                      <a:alpha val="99000"/>
                    </a:schemeClr>
                  </a:solidFill>
                </a:defRPr>
              </a:lvl2pPr>
            </a:lstStyle>
            <a:p>
              <a:pPr lvl="1" defTabSz="914181"/>
              <a:r>
                <a:rPr lang="en-US" dirty="0">
                  <a:ln>
                    <a:solidFill>
                      <a:prstClr val="white">
                        <a:alpha val="0"/>
                      </a:prstClr>
                    </a:solidFill>
                  </a:ln>
                  <a:solidFill>
                    <a:schemeClr val="bg1"/>
                  </a:solidFill>
                </a:rPr>
                <a:t>Inline player</a:t>
              </a:r>
            </a:p>
          </p:txBody>
        </p:sp>
        <p:cxnSp>
          <p:nvCxnSpPr>
            <p:cNvPr id="7" name="Straight Arrow Connector 6"/>
            <p:cNvCxnSpPr>
              <a:endCxn id="6" idx="1"/>
            </p:cNvCxnSpPr>
            <p:nvPr/>
          </p:nvCxnSpPr>
          <p:spPr>
            <a:xfrm flipV="1">
              <a:off x="2721379" y="1877646"/>
              <a:ext cx="476978" cy="641769"/>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60311" y="3659905"/>
              <a:ext cx="1741087" cy="699302"/>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tIns="45720" rtlCol="0" anchor="ctr" anchorCtr="0"/>
            <a:lstStyle>
              <a:defPPr>
                <a:defRPr lang="en-US"/>
              </a:defPPr>
              <a:lvl2pPr marL="0" lvl="1" algn="ctr">
                <a:defRPr sz="1600" b="1">
                  <a:ln>
                    <a:solidFill>
                      <a:schemeClr val="bg1">
                        <a:alpha val="0"/>
                      </a:schemeClr>
                    </a:solidFill>
                  </a:ln>
                  <a:solidFill>
                    <a:schemeClr val="tx2">
                      <a:lumMod val="50000"/>
                      <a:alpha val="99000"/>
                    </a:schemeClr>
                  </a:solidFill>
                </a:defRPr>
              </a:lvl2pPr>
            </a:lstStyle>
            <a:p>
              <a:pPr lvl="1" defTabSz="914181"/>
              <a:r>
                <a:rPr lang="en-US" dirty="0" smtClean="0">
                  <a:ln>
                    <a:solidFill>
                      <a:prstClr val="white">
                        <a:alpha val="0"/>
                      </a:prstClr>
                    </a:solidFill>
                  </a:ln>
                  <a:solidFill>
                    <a:schemeClr val="bg1"/>
                  </a:solidFill>
                </a:rPr>
                <a:t>Voice mail </a:t>
              </a:r>
              <a:r>
                <a:rPr lang="en-US" dirty="0">
                  <a:ln>
                    <a:solidFill>
                      <a:prstClr val="white">
                        <a:alpha val="0"/>
                      </a:prstClr>
                    </a:solidFill>
                  </a:ln>
                  <a:solidFill>
                    <a:schemeClr val="bg1"/>
                  </a:solidFill>
                </a:rPr>
                <a:t>preview</a:t>
              </a:r>
            </a:p>
          </p:txBody>
        </p:sp>
        <p:cxnSp>
          <p:nvCxnSpPr>
            <p:cNvPr id="12" name="Straight Arrow Connector 11"/>
            <p:cNvCxnSpPr/>
            <p:nvPr/>
          </p:nvCxnSpPr>
          <p:spPr>
            <a:xfrm>
              <a:off x="2283332" y="3659905"/>
              <a:ext cx="476978" cy="349651"/>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83332" y="5558516"/>
              <a:ext cx="1633255" cy="399601"/>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tIns="45720" rtlCol="0" anchor="ctr" anchorCtr="0"/>
            <a:lstStyle>
              <a:defPPr>
                <a:defRPr lang="en-US"/>
              </a:defPPr>
              <a:lvl2pPr marL="0" lvl="1" algn="ctr">
                <a:defRPr sz="1600" b="1">
                  <a:ln>
                    <a:solidFill>
                      <a:schemeClr val="bg1">
                        <a:alpha val="0"/>
                      </a:schemeClr>
                    </a:solidFill>
                  </a:ln>
                  <a:solidFill>
                    <a:schemeClr val="tx2">
                      <a:lumMod val="50000"/>
                      <a:alpha val="99000"/>
                    </a:schemeClr>
                  </a:solidFill>
                </a:defRPr>
              </a:lvl2pPr>
            </a:lstStyle>
            <a:p>
              <a:pPr lvl="1" defTabSz="914181"/>
              <a:r>
                <a:rPr lang="en-US" dirty="0">
                  <a:ln>
                    <a:solidFill>
                      <a:prstClr val="white">
                        <a:alpha val="0"/>
                      </a:prstClr>
                    </a:solidFill>
                  </a:ln>
                  <a:solidFill>
                    <a:schemeClr val="bg1"/>
                  </a:solidFill>
                </a:rPr>
                <a:t>Caller ID</a:t>
              </a:r>
            </a:p>
          </p:txBody>
        </p:sp>
        <p:cxnSp>
          <p:nvCxnSpPr>
            <p:cNvPr id="17" name="Straight Arrow Connector 16"/>
            <p:cNvCxnSpPr/>
            <p:nvPr/>
          </p:nvCxnSpPr>
          <p:spPr>
            <a:xfrm>
              <a:off x="2760311" y="5123842"/>
              <a:ext cx="339650" cy="434674"/>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236862" y="6524823"/>
            <a:ext cx="3722494" cy="261610"/>
          </a:xfrm>
          <a:prstGeom prst="rect">
            <a:avLst/>
          </a:prstGeom>
          <a:noFill/>
        </p:spPr>
        <p:txBody>
          <a:bodyPr wrap="none" rtlCol="0">
            <a:spAutoFit/>
          </a:bodyPr>
          <a:lstStyle/>
          <a:p>
            <a:pPr defTabSz="914181"/>
            <a:r>
              <a:rPr lang="en-US" sz="1100" i="1" dirty="0">
                <a:solidFill>
                  <a:prstClr val="black"/>
                </a:solidFill>
              </a:rPr>
              <a:t>*Hosted </a:t>
            </a:r>
            <a:r>
              <a:rPr lang="en-US" sz="1100" i="1" dirty="0" smtClean="0">
                <a:solidFill>
                  <a:prstClr val="black"/>
                </a:solidFill>
              </a:rPr>
              <a:t>voice mail </a:t>
            </a:r>
            <a:r>
              <a:rPr lang="en-US" sz="1100" i="1" dirty="0">
                <a:solidFill>
                  <a:prstClr val="black"/>
                </a:solidFill>
              </a:rPr>
              <a:t>not available in all regions during Beta</a:t>
            </a:r>
          </a:p>
        </p:txBody>
      </p:sp>
    </p:spTree>
    <p:extLst>
      <p:ext uri="{BB962C8B-B14F-4D97-AF65-F5344CB8AC3E}">
        <p14:creationId xmlns:p14="http://schemas.microsoft.com/office/powerpoint/2010/main" val="301361772"/>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109022" y="2493063"/>
            <a:ext cx="7748289" cy="2031325"/>
          </a:xfrm>
        </p:spPr>
        <p:txBody>
          <a:bodyPr/>
          <a:lstStyle/>
          <a:p>
            <a:r>
              <a:rPr lang="en-US" dirty="0" smtClean="0"/>
              <a:t>Protection and Compliance</a:t>
            </a:r>
            <a:endParaRPr lang="en-US" dirty="0"/>
          </a:p>
        </p:txBody>
      </p:sp>
    </p:spTree>
    <p:extLst>
      <p:ext uri="{BB962C8B-B14F-4D97-AF65-F5344CB8AC3E}">
        <p14:creationId xmlns:p14="http://schemas.microsoft.com/office/powerpoint/2010/main" val="809829353"/>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6"/>
          <p:cNvSpPr>
            <a:spLocks/>
          </p:cNvSpPr>
          <p:nvPr/>
        </p:nvSpPr>
        <p:spPr bwMode="auto">
          <a:xfrm>
            <a:off x="316194" y="1412546"/>
            <a:ext cx="8597070" cy="3003846"/>
          </a:xfrm>
          <a:prstGeom prst="roundRect">
            <a:avLst>
              <a:gd name="adj" fmla="val 3314"/>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marL="5424488"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p:txBody>
      </p:sp>
      <p:sp>
        <p:nvSpPr>
          <p:cNvPr id="2" name="Title 1"/>
          <p:cNvSpPr>
            <a:spLocks noGrp="1"/>
          </p:cNvSpPr>
          <p:nvPr>
            <p:ph type="title"/>
          </p:nvPr>
        </p:nvSpPr>
        <p:spPr>
          <a:xfrm>
            <a:off x="485230" y="391836"/>
            <a:ext cx="8216947" cy="861774"/>
          </a:xfrm>
        </p:spPr>
        <p:txBody>
          <a:bodyPr/>
          <a:lstStyle/>
          <a:p>
            <a:pPr defTabSz="1097418">
              <a:lnSpc>
                <a:spcPct val="100000"/>
              </a:lnSpc>
            </a:pPr>
            <a:r>
              <a:rPr lang="en-US" dirty="0"/>
              <a:t>Protection and Compliance</a:t>
            </a:r>
            <a:r>
              <a:rPr lang="en-US" dirty="0" smtClean="0"/>
              <a:t/>
            </a:r>
            <a:br>
              <a:rPr lang="en-US" dirty="0" smtClean="0"/>
            </a:br>
            <a:r>
              <a:rPr lang="en-US" sz="2400" dirty="0">
                <a:solidFill>
                  <a:srgbClr val="FFC200"/>
                </a:solidFill>
              </a:rPr>
              <a:t>Premium </a:t>
            </a:r>
            <a:r>
              <a:rPr lang="en-US" sz="2400" dirty="0" smtClean="0">
                <a:solidFill>
                  <a:srgbClr val="FFC200"/>
                </a:solidFill>
              </a:rPr>
              <a:t>Anti-Spam </a:t>
            </a:r>
            <a:r>
              <a:rPr lang="en-US" sz="2400" dirty="0">
                <a:solidFill>
                  <a:srgbClr val="FFC200"/>
                </a:solidFill>
              </a:rPr>
              <a:t>and </a:t>
            </a:r>
            <a:r>
              <a:rPr lang="en-US" sz="2400" dirty="0" smtClean="0">
                <a:solidFill>
                  <a:srgbClr val="FFC200"/>
                </a:solidFill>
              </a:rPr>
              <a:t>Antivirus Protection</a:t>
            </a:r>
            <a:endParaRPr lang="en-US" sz="2400" dirty="0">
              <a:solidFill>
                <a:srgbClr val="FFC200"/>
              </a:solidFill>
            </a:endParaRPr>
          </a:p>
        </p:txBody>
      </p:sp>
      <p:sp>
        <p:nvSpPr>
          <p:cNvPr id="3" name="Content Placeholder 2"/>
          <p:cNvSpPr>
            <a:spLocks noGrp="1"/>
          </p:cNvSpPr>
          <p:nvPr>
            <p:ph idx="1"/>
          </p:nvPr>
        </p:nvSpPr>
        <p:spPr>
          <a:xfrm>
            <a:off x="518985" y="4657465"/>
            <a:ext cx="8386690" cy="1292662"/>
          </a:xfrm>
        </p:spPr>
        <p:txBody>
          <a:bodyPr>
            <a:normAutofit fontScale="92500" lnSpcReduction="20000"/>
          </a:bodyPr>
          <a:lstStyle/>
          <a:p>
            <a:r>
              <a:rPr lang="en-US" dirty="0"/>
              <a:t>High-accuracy spam filtering</a:t>
            </a:r>
          </a:p>
          <a:p>
            <a:r>
              <a:rPr lang="en-US" dirty="0"/>
              <a:t>Multiple virus-scanning engines</a:t>
            </a:r>
          </a:p>
          <a:p>
            <a:r>
              <a:rPr lang="en-US" dirty="0"/>
              <a:t>Included with Exchange Online subscription</a:t>
            </a:r>
          </a:p>
          <a:p>
            <a:r>
              <a:rPr lang="en-US" dirty="0"/>
              <a:t>Admin center provides advanced policy rules and </a:t>
            </a:r>
            <a:r>
              <a:rPr lang="en-US" dirty="0" smtClean="0"/>
              <a:t>reporting</a:t>
            </a:r>
            <a:endParaRPr lang="en-US" dirty="0"/>
          </a:p>
        </p:txBody>
      </p:sp>
      <p:sp>
        <p:nvSpPr>
          <p:cNvPr id="75" name="Rounded Rectangle 74"/>
          <p:cNvSpPr/>
          <p:nvPr/>
        </p:nvSpPr>
        <p:spPr bwMode="auto">
          <a:xfrm>
            <a:off x="3865457" y="1586847"/>
            <a:ext cx="4842609" cy="1903158"/>
          </a:xfrm>
          <a:prstGeom prst="roundRect">
            <a:avLst>
              <a:gd name="adj" fmla="val 5152"/>
            </a:avLst>
          </a:prstGeom>
          <a:solidFill>
            <a:srgbClr val="E6E6E6"/>
          </a:solidFill>
          <a:ln w="25400" cap="flat" cmpd="sng" algn="ctr">
            <a:noFill/>
            <a:prstDash val="solid"/>
          </a:ln>
          <a:effectLst>
            <a:innerShdw blurRad="342900">
              <a:prstClr val="black">
                <a:alpha val="56000"/>
              </a:prstClr>
            </a:innerShdw>
          </a:effectLst>
        </p:spPr>
        <p:txBody>
          <a:bodyPr tIns="91440" rtlCol="0" anchor="t"/>
          <a:lstStyle/>
          <a:p>
            <a:pPr algn="ctr" defTabSz="914181">
              <a:spcBef>
                <a:spcPct val="20000"/>
              </a:spcBef>
              <a:buClr>
                <a:srgbClr val="F69F1E"/>
              </a:buClr>
              <a:buSzPct val="90000"/>
            </a:pPr>
            <a:endParaRPr lang="en-US" altLang="zh-CN" sz="2000" dirty="0">
              <a:solidFill>
                <a:prstClr val="black">
                  <a:lumMod val="85000"/>
                  <a:lumOff val="15000"/>
                  <a:alpha val="99000"/>
                </a:prstClr>
              </a:solidFill>
            </a:endParaRPr>
          </a:p>
        </p:txBody>
      </p:sp>
      <p:sp>
        <p:nvSpPr>
          <p:cNvPr id="76" name="Shape 9220"/>
          <p:cNvSpPr>
            <a:spLocks/>
          </p:cNvSpPr>
          <p:nvPr/>
        </p:nvSpPr>
        <p:spPr bwMode="auto">
          <a:xfrm>
            <a:off x="5855620" y="2860082"/>
            <a:ext cx="1686073" cy="45719"/>
          </a:xfrm>
          <a:custGeom>
            <a:avLst/>
            <a:gdLst>
              <a:gd name="T0" fmla="*/ 0 w 720"/>
              <a:gd name="T1" fmla="*/ 0 h 1"/>
              <a:gd name="T2" fmla="*/ 852488 w 720"/>
              <a:gd name="T3" fmla="*/ 0 h 1"/>
              <a:gd name="T4" fmla="*/ 0 60000 65536"/>
              <a:gd name="T5" fmla="*/ 0 60000 65536"/>
              <a:gd name="T6" fmla="*/ 0 w 720"/>
              <a:gd name="T7" fmla="*/ 0 h 1"/>
              <a:gd name="T8" fmla="*/ 0 w 720"/>
              <a:gd name="T9" fmla="*/ 0 h 1"/>
            </a:gdLst>
            <a:ahLst/>
            <a:cxnLst>
              <a:cxn ang="T4">
                <a:pos x="T0" y="T1"/>
              </a:cxn>
              <a:cxn ang="T5">
                <a:pos x="T2" y="T3"/>
              </a:cxn>
            </a:cxnLst>
            <a:rect l="T6" t="T7" r="T8" b="T9"/>
            <a:pathLst>
              <a:path w="720" h="1">
                <a:moveTo>
                  <a:pt x="0" y="0"/>
                </a:moveTo>
                <a:lnTo>
                  <a:pt x="720" y="0"/>
                </a:lnTo>
              </a:path>
            </a:pathLst>
          </a:custGeom>
          <a:noFill/>
          <a:ln w="38100" algn="ctr">
            <a:solidFill>
              <a:schemeClr val="tx1">
                <a:lumMod val="75000"/>
                <a:lumOff val="25000"/>
              </a:schemeClr>
            </a:solidFill>
            <a:prstDash val="sysDash"/>
            <a:round/>
            <a:headEnd/>
            <a:tailEnd type="stealth" w="med" len="med"/>
          </a:ln>
        </p:spPr>
        <p:txBody>
          <a:bodyPr/>
          <a:lstStyle/>
          <a:p>
            <a:pPr fontAlgn="base">
              <a:spcBef>
                <a:spcPct val="0"/>
              </a:spcBef>
              <a:spcAft>
                <a:spcPct val="0"/>
              </a:spcAft>
              <a:defRPr/>
            </a:pPr>
            <a:endParaRPr lang="en-US" dirty="0">
              <a:solidFill>
                <a:srgbClr val="000000"/>
              </a:solidFill>
              <a:latin typeface="Arial" charset="0"/>
            </a:endParaRPr>
          </a:p>
        </p:txBody>
      </p:sp>
      <p:sp>
        <p:nvSpPr>
          <p:cNvPr id="77" name="Shape 9221"/>
          <p:cNvSpPr>
            <a:spLocks/>
          </p:cNvSpPr>
          <p:nvPr/>
        </p:nvSpPr>
        <p:spPr bwMode="auto">
          <a:xfrm flipH="1">
            <a:off x="5942686" y="2386066"/>
            <a:ext cx="1599008" cy="45719"/>
          </a:xfrm>
          <a:custGeom>
            <a:avLst/>
            <a:gdLst>
              <a:gd name="T0" fmla="*/ 0 w 720"/>
              <a:gd name="T1" fmla="*/ 0 h 1"/>
              <a:gd name="T2" fmla="*/ 2705100 w 720"/>
              <a:gd name="T3" fmla="*/ 0 h 1"/>
              <a:gd name="T4" fmla="*/ 0 60000 65536"/>
              <a:gd name="T5" fmla="*/ 0 60000 65536"/>
              <a:gd name="T6" fmla="*/ 0 w 720"/>
              <a:gd name="T7" fmla="*/ 0 h 1"/>
              <a:gd name="T8" fmla="*/ 0 w 720"/>
              <a:gd name="T9" fmla="*/ 0 h 1"/>
            </a:gdLst>
            <a:ahLst/>
            <a:cxnLst>
              <a:cxn ang="T4">
                <a:pos x="T0" y="T1"/>
              </a:cxn>
              <a:cxn ang="T5">
                <a:pos x="T2" y="T3"/>
              </a:cxn>
            </a:cxnLst>
            <a:rect l="T6" t="T7" r="T8" b="T9"/>
            <a:pathLst>
              <a:path w="720" h="1">
                <a:moveTo>
                  <a:pt x="0" y="0"/>
                </a:moveTo>
                <a:lnTo>
                  <a:pt x="720" y="0"/>
                </a:lnTo>
              </a:path>
            </a:pathLst>
          </a:custGeom>
          <a:noFill/>
          <a:ln w="38100" algn="ctr">
            <a:solidFill>
              <a:schemeClr val="tx1">
                <a:lumMod val="75000"/>
                <a:lumOff val="25000"/>
              </a:schemeClr>
            </a:solidFill>
            <a:prstDash val="sysDash"/>
            <a:round/>
            <a:headEnd/>
            <a:tailEnd type="stealth" w="med" len="med"/>
          </a:ln>
        </p:spPr>
        <p:txBody>
          <a:bodyPr/>
          <a:lstStyle/>
          <a:p>
            <a:pPr fontAlgn="base">
              <a:spcBef>
                <a:spcPct val="0"/>
              </a:spcBef>
              <a:spcAft>
                <a:spcPct val="0"/>
              </a:spcAft>
              <a:defRPr/>
            </a:pPr>
            <a:endParaRPr lang="en-US" dirty="0">
              <a:solidFill>
                <a:srgbClr val="000000"/>
              </a:solidFill>
              <a:latin typeface="Arial" charset="0"/>
            </a:endParaRPr>
          </a:p>
        </p:txBody>
      </p:sp>
      <p:sp>
        <p:nvSpPr>
          <p:cNvPr id="84" name="Shape 9266"/>
          <p:cNvSpPr>
            <a:spLocks/>
          </p:cNvSpPr>
          <p:nvPr/>
        </p:nvSpPr>
        <p:spPr bwMode="auto">
          <a:xfrm>
            <a:off x="2144083" y="2895794"/>
            <a:ext cx="1972390" cy="45719"/>
          </a:xfrm>
          <a:custGeom>
            <a:avLst/>
            <a:gdLst>
              <a:gd name="T0" fmla="*/ 0 w 720"/>
              <a:gd name="T1" fmla="*/ 0 h 1"/>
              <a:gd name="T2" fmla="*/ 514350 w 720"/>
              <a:gd name="T3" fmla="*/ 0 h 1"/>
              <a:gd name="T4" fmla="*/ 0 60000 65536"/>
              <a:gd name="T5" fmla="*/ 0 60000 65536"/>
              <a:gd name="T6" fmla="*/ 0 w 720"/>
              <a:gd name="T7" fmla="*/ 0 h 1"/>
              <a:gd name="T8" fmla="*/ 0 w 720"/>
              <a:gd name="T9" fmla="*/ 0 h 1"/>
            </a:gdLst>
            <a:ahLst/>
            <a:cxnLst>
              <a:cxn ang="T4">
                <a:pos x="T0" y="T1"/>
              </a:cxn>
              <a:cxn ang="T5">
                <a:pos x="T2" y="T3"/>
              </a:cxn>
            </a:cxnLst>
            <a:rect l="T6" t="T7" r="T8" b="T9"/>
            <a:pathLst>
              <a:path w="720" h="1">
                <a:moveTo>
                  <a:pt x="0" y="0"/>
                </a:moveTo>
                <a:lnTo>
                  <a:pt x="720" y="0"/>
                </a:lnTo>
              </a:path>
            </a:pathLst>
          </a:custGeom>
          <a:noFill/>
          <a:ln w="38100" algn="ctr">
            <a:solidFill>
              <a:schemeClr val="tx1">
                <a:lumMod val="75000"/>
                <a:lumOff val="25000"/>
              </a:schemeClr>
            </a:solidFill>
            <a:prstDash val="sysDash"/>
            <a:round/>
            <a:headEnd/>
            <a:tailEnd type="stealth" w="med" len="med"/>
          </a:ln>
        </p:spPr>
        <p:txBody>
          <a:bodyPr/>
          <a:lstStyle/>
          <a:p>
            <a:pPr fontAlgn="base">
              <a:spcBef>
                <a:spcPct val="0"/>
              </a:spcBef>
              <a:spcAft>
                <a:spcPct val="0"/>
              </a:spcAft>
              <a:defRPr/>
            </a:pPr>
            <a:endParaRPr lang="en-US" dirty="0">
              <a:solidFill>
                <a:srgbClr val="000000"/>
              </a:solidFill>
              <a:latin typeface="Arial" charset="0"/>
            </a:endParaRPr>
          </a:p>
        </p:txBody>
      </p:sp>
      <p:pic>
        <p:nvPicPr>
          <p:cNvPr id="86" name="Rectangle 9268"/>
          <p:cNvPicPr>
            <a:picLocks noChangeAspect="1" noChangeArrowheads="1"/>
          </p:cNvPicPr>
          <p:nvPr/>
        </p:nvPicPr>
        <p:blipFill>
          <a:blip r:embed="rId3"/>
          <a:stretch>
            <a:fillRect/>
          </a:stretch>
        </p:blipFill>
        <p:spPr bwMode="auto">
          <a:xfrm>
            <a:off x="4851548" y="3818604"/>
            <a:ext cx="476250" cy="431983"/>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28" name="Shape 9223"/>
          <p:cNvSpPr>
            <a:spLocks/>
          </p:cNvSpPr>
          <p:nvPr/>
        </p:nvSpPr>
        <p:spPr bwMode="auto">
          <a:xfrm rot="16200000" flipH="1">
            <a:off x="4929174" y="3277435"/>
            <a:ext cx="672137" cy="365760"/>
          </a:xfrm>
          <a:custGeom>
            <a:avLst/>
            <a:gdLst>
              <a:gd name="T0" fmla="*/ 0 w 720"/>
              <a:gd name="T1" fmla="*/ 0 h 1"/>
              <a:gd name="T2" fmla="*/ 828675 w 720"/>
              <a:gd name="T3" fmla="*/ 0 h 1"/>
              <a:gd name="T4" fmla="*/ 0 60000 65536"/>
              <a:gd name="T5" fmla="*/ 0 60000 65536"/>
              <a:gd name="T6" fmla="*/ 0 w 720"/>
              <a:gd name="T7" fmla="*/ 0 h 1"/>
              <a:gd name="T8" fmla="*/ 0 w 720"/>
              <a:gd name="T9" fmla="*/ 0 h 1"/>
            </a:gdLst>
            <a:ahLst/>
            <a:cxnLst>
              <a:cxn ang="T4">
                <a:pos x="T0" y="T1"/>
              </a:cxn>
              <a:cxn ang="T5">
                <a:pos x="T2" y="T3"/>
              </a:cxn>
            </a:cxnLst>
            <a:rect l="T6" t="T7" r="T8" b="T9"/>
            <a:pathLst>
              <a:path w="720" h="1">
                <a:moveTo>
                  <a:pt x="0" y="0"/>
                </a:moveTo>
                <a:lnTo>
                  <a:pt x="720" y="0"/>
                </a:lnTo>
              </a:path>
            </a:pathLst>
          </a:custGeom>
          <a:noFill/>
          <a:ln w="38100" algn="ctr">
            <a:solidFill>
              <a:schemeClr val="tx1">
                <a:lumMod val="75000"/>
                <a:lumOff val="25000"/>
              </a:schemeClr>
            </a:solidFill>
            <a:prstDash val="sysDash"/>
            <a:round/>
            <a:headEnd/>
            <a:tailEnd type="stealth" w="med" len="med"/>
          </a:ln>
        </p:spPr>
        <p:txBody>
          <a:bodyPr/>
          <a:lstStyle/>
          <a:p>
            <a:pPr fontAlgn="base">
              <a:spcBef>
                <a:spcPct val="0"/>
              </a:spcBef>
              <a:spcAft>
                <a:spcPct val="0"/>
              </a:spcAft>
              <a:defRPr/>
            </a:pPr>
            <a:endParaRPr lang="en-US" dirty="0">
              <a:solidFill>
                <a:srgbClr val="000000"/>
              </a:solidFill>
              <a:latin typeface="Arial" charset="0"/>
            </a:endParaRPr>
          </a:p>
        </p:txBody>
      </p:sp>
      <p:sp>
        <p:nvSpPr>
          <p:cNvPr id="137" name="Content Placeholder 7"/>
          <p:cNvSpPr txBox="1">
            <a:spLocks/>
          </p:cNvSpPr>
          <p:nvPr/>
        </p:nvSpPr>
        <p:spPr>
          <a:xfrm>
            <a:off x="4198957" y="3180093"/>
            <a:ext cx="4650883" cy="1232580"/>
          </a:xfrm>
          <a:prstGeom prst="rect">
            <a:avLst/>
          </a:prstGeom>
        </p:spPr>
        <p:txBody>
          <a:bodyPr vert="horz" lIns="91440" tIns="45720" rIns="91440" bIns="45720" rtlCol="0">
            <a:noAutofit/>
          </a:bodyPr>
          <a:lstStyle>
            <a:lvl1pPr marL="398463" indent="-398463" algn="l" defTabSz="914400" rtl="0" eaLnBrk="1" latinLnBrk="0" hangingPunct="1">
              <a:spcBef>
                <a:spcPts val="0"/>
              </a:spcBef>
              <a:spcAft>
                <a:spcPts val="600"/>
              </a:spcAft>
              <a:buClr>
                <a:srgbClr val="FF5B00"/>
              </a:buClr>
              <a:buSzPct val="65000"/>
              <a:buFont typeface="Wingdings 3" pitchFamily="18" charset="2"/>
              <a:buChar char=""/>
              <a:defRPr sz="2800" b="0" kern="1200">
                <a:gradFill>
                  <a:gsLst>
                    <a:gs pos="0">
                      <a:schemeClr val="bg1"/>
                    </a:gs>
                    <a:gs pos="100000">
                      <a:schemeClr val="bg1"/>
                    </a:gs>
                  </a:gsLst>
                  <a:lin ang="13500000" scaled="1"/>
                </a:gradFill>
                <a:latin typeface="Segoe" pitchFamily="34" charset="0"/>
                <a:ea typeface="+mn-ea"/>
                <a:cs typeface="+mn-cs"/>
              </a:defRPr>
            </a:lvl1pPr>
            <a:lvl2pPr marL="744538" indent="-339725" algn="l" defTabSz="914400" rtl="0" eaLnBrk="1" latinLnBrk="0" hangingPunct="1">
              <a:spcBef>
                <a:spcPts val="0"/>
              </a:spcBef>
              <a:spcAft>
                <a:spcPts val="600"/>
              </a:spcAft>
              <a:buClr>
                <a:srgbClr val="FF5B00"/>
              </a:buClr>
              <a:buSzPct val="65000"/>
              <a:buFont typeface="Wingdings 3" pitchFamily="18" charset="2"/>
              <a:buChar char=""/>
              <a:defRPr sz="2400" kern="1200">
                <a:gradFill>
                  <a:gsLst>
                    <a:gs pos="0">
                      <a:schemeClr val="bg1"/>
                    </a:gs>
                    <a:gs pos="100000">
                      <a:schemeClr val="bg1"/>
                    </a:gs>
                  </a:gsLst>
                  <a:lin ang="13500000" scaled="1"/>
                </a:gradFill>
                <a:latin typeface="Segoe" pitchFamily="34" charset="0"/>
                <a:ea typeface="+mn-ea"/>
                <a:cs typeface="+mn-cs"/>
              </a:defRPr>
            </a:lvl2pPr>
            <a:lvl3pPr marL="1027113" indent="-282575" algn="l" defTabSz="914400" rtl="0" eaLnBrk="1" latinLnBrk="0" hangingPunct="1">
              <a:spcBef>
                <a:spcPts val="0"/>
              </a:spcBef>
              <a:spcAft>
                <a:spcPts val="600"/>
              </a:spcAft>
              <a:buClr>
                <a:srgbClr val="FF5B00"/>
              </a:buClr>
              <a:buSzPct val="80000"/>
              <a:buFont typeface="Wingdings" pitchFamily="2" charset="2"/>
              <a:buChar char="§"/>
              <a:defRPr sz="2000" kern="1200">
                <a:gradFill>
                  <a:gsLst>
                    <a:gs pos="0">
                      <a:schemeClr val="bg1"/>
                    </a:gs>
                    <a:gs pos="100000">
                      <a:schemeClr val="bg1"/>
                    </a:gs>
                  </a:gsLst>
                  <a:lin ang="13500000" scaled="1"/>
                </a:gradFill>
                <a:latin typeface="Segoe" pitchFamily="34" charset="0"/>
                <a:ea typeface="+mn-ea"/>
                <a:cs typeface="+mn-cs"/>
              </a:defRPr>
            </a:lvl3pPr>
            <a:lvl4pPr marL="1366838" indent="-282575" algn="l" defTabSz="914400" rtl="0" eaLnBrk="1" latinLnBrk="0" hangingPunct="1">
              <a:spcBef>
                <a:spcPts val="0"/>
              </a:spcBef>
              <a:spcAft>
                <a:spcPts val="600"/>
              </a:spcAft>
              <a:buClr>
                <a:srgbClr val="FF5B00"/>
              </a:buClr>
              <a:buSzPct val="80000"/>
              <a:buFont typeface="Wingdings" pitchFamily="2" charset="2"/>
              <a:buChar char="§"/>
              <a:defRPr sz="1800" kern="1200">
                <a:gradFill>
                  <a:gsLst>
                    <a:gs pos="0">
                      <a:schemeClr val="bg1"/>
                    </a:gs>
                    <a:gs pos="100000">
                      <a:schemeClr val="bg1"/>
                    </a:gs>
                  </a:gsLst>
                  <a:lin ang="13500000" scaled="1"/>
                </a:gradFill>
                <a:latin typeface="Segoe" pitchFamily="34" charset="0"/>
                <a:ea typeface="+mn-ea"/>
                <a:cs typeface="+mn-cs"/>
              </a:defRPr>
            </a:lvl4pPr>
            <a:lvl5pPr marL="1706563" indent="-282575" algn="l" defTabSz="796925" rtl="0" eaLnBrk="1" latinLnBrk="0" hangingPunct="1">
              <a:spcBef>
                <a:spcPts val="0"/>
              </a:spcBef>
              <a:spcAft>
                <a:spcPts val="600"/>
              </a:spcAft>
              <a:buClr>
                <a:srgbClr val="FF5B00"/>
              </a:buClr>
              <a:buSzPct val="80000"/>
              <a:buFont typeface="Wingdings" pitchFamily="2" charset="2"/>
              <a:buChar char="§"/>
              <a:defRPr sz="1800" kern="1200">
                <a:gradFill>
                  <a:gsLst>
                    <a:gs pos="0">
                      <a:schemeClr val="bg1"/>
                    </a:gs>
                    <a:gs pos="100000">
                      <a:schemeClr val="bg1"/>
                    </a:gs>
                  </a:gsLst>
                  <a:lin ang="13500000" scaled="1"/>
                </a:gradFill>
                <a:latin typeface="Segoe"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solidFill>
                <a:prstClr val="white"/>
              </a:solidFill>
              <a:latin typeface="Segoe UI"/>
              <a:ea typeface="Segoe UI" pitchFamily="34" charset="0"/>
              <a:cs typeface="Segoe UI" pitchFamily="34" charset="0"/>
            </a:endParaRPr>
          </a:p>
        </p:txBody>
      </p:sp>
      <p:pic>
        <p:nvPicPr>
          <p:cNvPr id="79" name="Rectangle 9226"/>
          <p:cNvPicPr>
            <a:picLocks noChangeAspect="1" noChangeArrowheads="1"/>
          </p:cNvPicPr>
          <p:nvPr/>
        </p:nvPicPr>
        <p:blipFill>
          <a:blip r:embed="rId4"/>
          <a:stretch>
            <a:fillRect/>
          </a:stretch>
        </p:blipFill>
        <p:spPr bwMode="auto">
          <a:xfrm>
            <a:off x="6027036" y="2652149"/>
            <a:ext cx="455329" cy="413007"/>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85" name="Shape 9267"/>
          <p:cNvSpPr>
            <a:spLocks/>
          </p:cNvSpPr>
          <p:nvPr/>
        </p:nvSpPr>
        <p:spPr bwMode="auto">
          <a:xfrm flipH="1" flipV="1">
            <a:off x="2120331" y="2377440"/>
            <a:ext cx="2011680" cy="45719"/>
          </a:xfrm>
          <a:custGeom>
            <a:avLst/>
            <a:gdLst>
              <a:gd name="T0" fmla="*/ 0 w 720"/>
              <a:gd name="T1" fmla="*/ 0 h 1"/>
              <a:gd name="T2" fmla="*/ 514350 w 720"/>
              <a:gd name="T3" fmla="*/ 0 h 1"/>
              <a:gd name="T4" fmla="*/ 0 60000 65536"/>
              <a:gd name="T5" fmla="*/ 0 60000 65536"/>
              <a:gd name="T6" fmla="*/ 0 w 720"/>
              <a:gd name="T7" fmla="*/ 0 h 1"/>
              <a:gd name="T8" fmla="*/ 0 w 720"/>
              <a:gd name="T9" fmla="*/ 0 h 1"/>
            </a:gdLst>
            <a:ahLst/>
            <a:cxnLst>
              <a:cxn ang="T4">
                <a:pos x="T0" y="T1"/>
              </a:cxn>
              <a:cxn ang="T5">
                <a:pos x="T2" y="T3"/>
              </a:cxn>
            </a:cxnLst>
            <a:rect l="T6" t="T7" r="T8" b="T9"/>
            <a:pathLst>
              <a:path w="720" h="1">
                <a:moveTo>
                  <a:pt x="0" y="0"/>
                </a:moveTo>
                <a:lnTo>
                  <a:pt x="720" y="0"/>
                </a:lnTo>
              </a:path>
            </a:pathLst>
          </a:custGeom>
          <a:noFill/>
          <a:ln w="38100" algn="ctr">
            <a:solidFill>
              <a:schemeClr val="tx1">
                <a:lumMod val="75000"/>
                <a:lumOff val="25000"/>
              </a:schemeClr>
            </a:solidFill>
            <a:prstDash val="sysDash"/>
            <a:round/>
            <a:headEnd/>
            <a:tailEnd type="stealth" w="med" len="med"/>
          </a:ln>
        </p:spPr>
        <p:txBody>
          <a:bodyPr/>
          <a:lstStyle/>
          <a:p>
            <a:pPr fontAlgn="base">
              <a:spcBef>
                <a:spcPct val="0"/>
              </a:spcBef>
              <a:spcAft>
                <a:spcPct val="0"/>
              </a:spcAft>
              <a:defRPr/>
            </a:pPr>
            <a:endParaRPr lang="en-US" dirty="0">
              <a:solidFill>
                <a:srgbClr val="000000"/>
              </a:solidFill>
              <a:latin typeface="Arial" charset="0"/>
            </a:endParaRPr>
          </a:p>
        </p:txBody>
      </p:sp>
      <p:pic>
        <p:nvPicPr>
          <p:cNvPr id="130" name="Rectangle 9226"/>
          <p:cNvPicPr>
            <a:picLocks noChangeAspect="1" noChangeArrowheads="1"/>
          </p:cNvPicPr>
          <p:nvPr/>
        </p:nvPicPr>
        <p:blipFill>
          <a:blip r:embed="rId4"/>
          <a:stretch>
            <a:fillRect/>
          </a:stretch>
        </p:blipFill>
        <p:spPr bwMode="auto">
          <a:xfrm>
            <a:off x="3236211" y="2185424"/>
            <a:ext cx="455329" cy="413007"/>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39" name="Rounded Rectangle 138"/>
          <p:cNvSpPr/>
          <p:nvPr/>
        </p:nvSpPr>
        <p:spPr bwMode="auto">
          <a:xfrm>
            <a:off x="4116473" y="2083390"/>
            <a:ext cx="1739148" cy="965674"/>
          </a:xfrm>
          <a:prstGeom prst="roundRect">
            <a:avLst>
              <a:gd name="adj" fmla="val 10872"/>
            </a:avLst>
          </a:prstGeom>
          <a:solidFill>
            <a:schemeClr val="tx1">
              <a:lumMod val="85000"/>
            </a:schemeClr>
          </a:solidFill>
          <a:ln w="9525" cap="rnd">
            <a:solidFill>
              <a:srgbClr val="F37A1F"/>
            </a:solid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tIns="45720" rtlCol="0" anchor="ctr">
            <a:noAutofit/>
          </a:bodyPr>
          <a:lstStyle/>
          <a:p>
            <a:pPr marL="457090" lvl="1" defTabSz="914181"/>
            <a:endParaRPr lang="en-US" altLang="zh-CN" dirty="0">
              <a:solidFill>
                <a:prstClr val="black"/>
              </a:solidFill>
            </a:endParaRPr>
          </a:p>
        </p:txBody>
      </p:sp>
      <p:sp>
        <p:nvSpPr>
          <p:cNvPr id="64" name="Rounded Rectangle 63"/>
          <p:cNvSpPr/>
          <p:nvPr/>
        </p:nvSpPr>
        <p:spPr bwMode="auto">
          <a:xfrm>
            <a:off x="656519" y="1554086"/>
            <a:ext cx="1424477" cy="1935919"/>
          </a:xfrm>
          <a:prstGeom prst="roundRect">
            <a:avLst>
              <a:gd name="adj" fmla="val 7464"/>
            </a:avLst>
          </a:prstGeom>
          <a:solidFill>
            <a:srgbClr val="E6E6E6"/>
          </a:solidFill>
          <a:ln w="25400" cap="flat" cmpd="sng" algn="ctr">
            <a:noFill/>
            <a:prstDash val="solid"/>
          </a:ln>
          <a:effectLst>
            <a:innerShdw blurRad="342900">
              <a:prstClr val="black">
                <a:alpha val="56000"/>
              </a:prstClr>
            </a:innerShdw>
          </a:effectLst>
        </p:spPr>
        <p:txBody>
          <a:bodyPr tIns="91440" rtlCol="0" anchor="t"/>
          <a:lstStyle/>
          <a:p>
            <a:pPr algn="ctr" defTabSz="914181">
              <a:spcBef>
                <a:spcPct val="20000"/>
              </a:spcBef>
              <a:buClr>
                <a:srgbClr val="F69F1E"/>
              </a:buClr>
              <a:buSzPct val="90000"/>
            </a:pPr>
            <a:endParaRPr lang="en-US" sz="2000" dirty="0">
              <a:solidFill>
                <a:prstClr val="black">
                  <a:lumMod val="85000"/>
                  <a:lumOff val="15000"/>
                  <a:alpha val="99000"/>
                </a:prstClr>
              </a:solidFill>
            </a:endParaRPr>
          </a:p>
        </p:txBody>
      </p:sp>
      <p:pic>
        <p:nvPicPr>
          <p:cNvPr id="67" name="Rectangle 9268"/>
          <p:cNvPicPr>
            <a:picLocks noChangeAspect="1" noChangeArrowheads="1"/>
          </p:cNvPicPr>
          <p:nvPr/>
        </p:nvPicPr>
        <p:blipFill>
          <a:blip r:embed="rId3"/>
          <a:stretch>
            <a:fillRect/>
          </a:stretch>
        </p:blipFill>
        <p:spPr bwMode="auto">
          <a:xfrm>
            <a:off x="827285" y="2284602"/>
            <a:ext cx="365500" cy="33152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68" name="Rectangle 9268"/>
          <p:cNvPicPr>
            <a:picLocks noChangeAspect="1" noChangeArrowheads="1"/>
          </p:cNvPicPr>
          <p:nvPr/>
        </p:nvPicPr>
        <p:blipFill>
          <a:blip r:embed="rId3"/>
          <a:stretch>
            <a:fillRect/>
          </a:stretch>
        </p:blipFill>
        <p:spPr bwMode="auto">
          <a:xfrm>
            <a:off x="827285" y="2762652"/>
            <a:ext cx="365500" cy="33152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69" name="Rectangle 9268"/>
          <p:cNvPicPr>
            <a:picLocks noChangeAspect="1" noChangeArrowheads="1"/>
          </p:cNvPicPr>
          <p:nvPr/>
        </p:nvPicPr>
        <p:blipFill>
          <a:blip r:embed="rId3"/>
          <a:stretch>
            <a:fillRect/>
          </a:stretch>
        </p:blipFill>
        <p:spPr bwMode="auto">
          <a:xfrm>
            <a:off x="1314835" y="2109588"/>
            <a:ext cx="365500" cy="33152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78" name="Rectangle 9268"/>
          <p:cNvPicPr>
            <a:picLocks noChangeAspect="1" noChangeArrowheads="1"/>
          </p:cNvPicPr>
          <p:nvPr/>
        </p:nvPicPr>
        <p:blipFill>
          <a:blip r:embed="rId3"/>
          <a:stretch>
            <a:fillRect/>
          </a:stretch>
        </p:blipFill>
        <p:spPr bwMode="auto">
          <a:xfrm>
            <a:off x="1532905" y="2522274"/>
            <a:ext cx="365500" cy="33152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82" name="Rectangle 9268"/>
          <p:cNvPicPr>
            <a:picLocks noChangeAspect="1" noChangeArrowheads="1"/>
          </p:cNvPicPr>
          <p:nvPr/>
        </p:nvPicPr>
        <p:blipFill>
          <a:blip r:embed="rId3"/>
          <a:stretch>
            <a:fillRect/>
          </a:stretch>
        </p:blipFill>
        <p:spPr bwMode="auto">
          <a:xfrm>
            <a:off x="1295648" y="2945888"/>
            <a:ext cx="365500" cy="33152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87" name="Rectangle 9226"/>
          <p:cNvPicPr>
            <a:picLocks noChangeAspect="1" noChangeArrowheads="1"/>
          </p:cNvPicPr>
          <p:nvPr/>
        </p:nvPicPr>
        <p:blipFill>
          <a:blip r:embed="rId4"/>
          <a:stretch>
            <a:fillRect/>
          </a:stretch>
        </p:blipFill>
        <p:spPr bwMode="auto">
          <a:xfrm>
            <a:off x="1181481" y="2561202"/>
            <a:ext cx="342265" cy="310452"/>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61" name="Picture 2" descr="C:\Users\mandym\Desktop\bug.pn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06342" y="3039145"/>
            <a:ext cx="302578" cy="31602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2" name="Picture 2" descr="C:\Users\mandym\Desktop\bug.pn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4571" y="2349594"/>
            <a:ext cx="302578" cy="31602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5" name="Shape 9223"/>
          <p:cNvSpPr>
            <a:spLocks/>
          </p:cNvSpPr>
          <p:nvPr/>
        </p:nvSpPr>
        <p:spPr bwMode="auto">
          <a:xfrm rot="16200000" flipH="1">
            <a:off x="7831899" y="3411042"/>
            <a:ext cx="477504" cy="365760"/>
          </a:xfrm>
          <a:custGeom>
            <a:avLst/>
            <a:gdLst>
              <a:gd name="T0" fmla="*/ 0 w 720"/>
              <a:gd name="T1" fmla="*/ 0 h 1"/>
              <a:gd name="T2" fmla="*/ 828675 w 720"/>
              <a:gd name="T3" fmla="*/ 0 h 1"/>
              <a:gd name="T4" fmla="*/ 0 60000 65536"/>
              <a:gd name="T5" fmla="*/ 0 60000 65536"/>
              <a:gd name="T6" fmla="*/ 0 w 720"/>
              <a:gd name="T7" fmla="*/ 0 h 1"/>
              <a:gd name="T8" fmla="*/ 0 w 720"/>
              <a:gd name="T9" fmla="*/ 0 h 1"/>
            </a:gdLst>
            <a:ahLst/>
            <a:cxnLst>
              <a:cxn ang="T4">
                <a:pos x="T0" y="T1"/>
              </a:cxn>
              <a:cxn ang="T5">
                <a:pos x="T2" y="T3"/>
              </a:cxn>
            </a:cxnLst>
            <a:rect l="T6" t="T7" r="T8" b="T9"/>
            <a:pathLst>
              <a:path w="720" h="1">
                <a:moveTo>
                  <a:pt x="0" y="0"/>
                </a:moveTo>
                <a:lnTo>
                  <a:pt x="720" y="0"/>
                </a:lnTo>
              </a:path>
            </a:pathLst>
          </a:custGeom>
          <a:noFill/>
          <a:ln w="38100" algn="ctr">
            <a:solidFill>
              <a:schemeClr val="tx1">
                <a:lumMod val="75000"/>
                <a:lumOff val="25000"/>
              </a:schemeClr>
            </a:solidFill>
            <a:prstDash val="sysDash"/>
            <a:round/>
            <a:headEnd/>
            <a:tailEnd type="stealth" w="med" len="med"/>
          </a:ln>
        </p:spPr>
        <p:txBody>
          <a:bodyPr/>
          <a:lstStyle/>
          <a:p>
            <a:pPr fontAlgn="base">
              <a:spcBef>
                <a:spcPct val="0"/>
              </a:spcBef>
              <a:spcAft>
                <a:spcPct val="0"/>
              </a:spcAft>
              <a:defRPr/>
            </a:pPr>
            <a:endParaRPr lang="en-US" dirty="0">
              <a:solidFill>
                <a:srgbClr val="000000"/>
              </a:solidFill>
              <a:latin typeface="Arial" charset="0"/>
            </a:endParaRPr>
          </a:p>
        </p:txBody>
      </p:sp>
      <p:pic>
        <p:nvPicPr>
          <p:cNvPr id="83" name="Rectangle 9268"/>
          <p:cNvPicPr>
            <a:picLocks noChangeAspect="1" noChangeArrowheads="1"/>
          </p:cNvPicPr>
          <p:nvPr/>
        </p:nvPicPr>
        <p:blipFill>
          <a:blip r:embed="rId3"/>
          <a:stretch>
            <a:fillRect/>
          </a:stretch>
        </p:blipFill>
        <p:spPr bwMode="auto">
          <a:xfrm>
            <a:off x="7648851" y="3853134"/>
            <a:ext cx="447990" cy="40635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74" name="Picture 2" descr="C:\Users\mandym\Desktop\bug.pn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730634" y="4014255"/>
            <a:ext cx="302578" cy="31602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0" name="Picture 2" descr="C:\Users\mandym\Desktop\bug.pn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964284" y="4007630"/>
            <a:ext cx="302578" cy="31602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H:\Designer Resources\icons\Shapes and Graphics\MSN Illustration Icon\MSN icon envelope onl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896632" y="2665980"/>
            <a:ext cx="467291" cy="76392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2" name="Picture 2" descr="H:\Designer Resources\icons\Shapes and Graphics\MSN Illustration Icon\MSN icon envelope onl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651897" y="2103612"/>
            <a:ext cx="467291" cy="76392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4" name="Group 53"/>
          <p:cNvGrpSpPr/>
          <p:nvPr/>
        </p:nvGrpSpPr>
        <p:grpSpPr>
          <a:xfrm>
            <a:off x="7593253" y="2146118"/>
            <a:ext cx="1006088" cy="1047418"/>
            <a:chOff x="7625751" y="3912771"/>
            <a:chExt cx="1131557" cy="1178041"/>
          </a:xfrm>
        </p:grpSpPr>
        <p:pic>
          <p:nvPicPr>
            <p:cNvPr id="55" name="Picture 3" descr="D:\Clip_Installer\DVD_ART\Artwork_Imagery\HARDWARE_IMAGERY\Illustration - Misc Hardware\Windows Server Icons\Hardware\Virtual Server 2.png"/>
            <p:cNvPicPr>
              <a:picLocks noChangeAspect="1" noChangeArrowheads="1"/>
            </p:cNvPicPr>
            <p:nvPr/>
          </p:nvPicPr>
          <p:blipFill>
            <a:blip r:embed="rId7"/>
            <a:srcRect/>
            <a:stretch>
              <a:fillRect/>
            </a:stretch>
          </p:blipFill>
          <p:spPr bwMode="auto">
            <a:xfrm>
              <a:off x="7625751" y="3912771"/>
              <a:ext cx="441445" cy="720842"/>
            </a:xfrm>
            <a:prstGeom prst="rect">
              <a:avLst/>
            </a:prstGeom>
            <a:noFill/>
          </p:spPr>
        </p:pic>
        <p:pic>
          <p:nvPicPr>
            <p:cNvPr id="56" name="Picture 3" descr="D:\Clip_Installer\DVD_ART\Artwork_Imagery\HARDWARE_IMAGERY\Illustration - Misc Hardware\Windows Server Icons\Hardware\Virtual Server 2.png"/>
            <p:cNvPicPr>
              <a:picLocks noChangeAspect="1" noChangeArrowheads="1"/>
            </p:cNvPicPr>
            <p:nvPr/>
          </p:nvPicPr>
          <p:blipFill>
            <a:blip r:embed="rId7"/>
            <a:srcRect/>
            <a:stretch>
              <a:fillRect/>
            </a:stretch>
          </p:blipFill>
          <p:spPr bwMode="auto">
            <a:xfrm>
              <a:off x="7855788" y="4065171"/>
              <a:ext cx="441445" cy="720842"/>
            </a:xfrm>
            <a:prstGeom prst="rect">
              <a:avLst/>
            </a:prstGeom>
            <a:noFill/>
          </p:spPr>
        </p:pic>
        <p:pic>
          <p:nvPicPr>
            <p:cNvPr id="57" name="Picture 3" descr="D:\Clip_Installer\DVD_ART\Artwork_Imagery\HARDWARE_IMAGERY\Illustration - Misc Hardware\Windows Server Icons\Hardware\Virtual Server 2.png"/>
            <p:cNvPicPr>
              <a:picLocks noChangeAspect="1" noChangeArrowheads="1"/>
            </p:cNvPicPr>
            <p:nvPr/>
          </p:nvPicPr>
          <p:blipFill>
            <a:blip r:embed="rId7"/>
            <a:srcRect/>
            <a:stretch>
              <a:fillRect/>
            </a:stretch>
          </p:blipFill>
          <p:spPr bwMode="auto">
            <a:xfrm>
              <a:off x="8085825" y="4217571"/>
              <a:ext cx="441445" cy="720842"/>
            </a:xfrm>
            <a:prstGeom prst="rect">
              <a:avLst/>
            </a:prstGeom>
            <a:noFill/>
          </p:spPr>
        </p:pic>
        <p:pic>
          <p:nvPicPr>
            <p:cNvPr id="58" name="Picture 3" descr="D:\Clip_Installer\DVD_ART\Artwork_Imagery\HARDWARE_IMAGERY\Illustration - Misc Hardware\Windows Server Icons\Hardware\Virtual Server 2.png"/>
            <p:cNvPicPr>
              <a:picLocks noChangeAspect="1" noChangeArrowheads="1"/>
            </p:cNvPicPr>
            <p:nvPr/>
          </p:nvPicPr>
          <p:blipFill>
            <a:blip r:embed="rId7"/>
            <a:srcRect/>
            <a:stretch>
              <a:fillRect/>
            </a:stretch>
          </p:blipFill>
          <p:spPr bwMode="auto">
            <a:xfrm>
              <a:off x="8315863" y="4369970"/>
              <a:ext cx="441445" cy="720842"/>
            </a:xfrm>
            <a:prstGeom prst="rect">
              <a:avLst/>
            </a:prstGeom>
            <a:noFill/>
          </p:spPr>
        </p:pic>
      </p:grpSp>
      <p:sp>
        <p:nvSpPr>
          <p:cNvPr id="42" name="Rounded Rectangle 41"/>
          <p:cNvSpPr/>
          <p:nvPr/>
        </p:nvSpPr>
        <p:spPr>
          <a:xfrm rot="10800000" flipV="1">
            <a:off x="709612" y="1664848"/>
            <a:ext cx="1300162" cy="306467"/>
          </a:xfrm>
          <a:prstGeom prst="roundRect">
            <a:avLst>
              <a:gd name="adj" fmla="val 13559"/>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9525" cap="rnd">
            <a:solidFill>
              <a:srgbClr val="F37A1F"/>
            </a:solid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tIns="45720" rtlCol="0" anchor="ctr">
            <a:spAutoFit/>
          </a:bodyPr>
          <a:lstStyle/>
          <a:p>
            <a:pPr algn="ctr" defTabSz="914181" fontAlgn="base">
              <a:spcBef>
                <a:spcPct val="0"/>
              </a:spcBef>
              <a:spcAft>
                <a:spcPct val="0"/>
              </a:spcAft>
            </a:pPr>
            <a:r>
              <a:rPr lang="en-US" sz="1200" b="1" dirty="0">
                <a:solidFill>
                  <a:schemeClr val="bg1">
                    <a:alpha val="99000"/>
                  </a:schemeClr>
                </a:solidFill>
              </a:rPr>
              <a:t>External </a:t>
            </a:r>
            <a:r>
              <a:rPr lang="en-US" sz="1200" b="1" dirty="0" smtClean="0">
                <a:solidFill>
                  <a:schemeClr val="bg1">
                    <a:alpha val="99000"/>
                  </a:schemeClr>
                </a:solidFill>
              </a:rPr>
              <a:t>Email</a:t>
            </a:r>
            <a:endParaRPr lang="en-US" sz="1200" b="1" dirty="0">
              <a:solidFill>
                <a:schemeClr val="bg1">
                  <a:alpha val="99000"/>
                </a:schemeClr>
              </a:solidFill>
            </a:endParaRPr>
          </a:p>
        </p:txBody>
      </p:sp>
      <p:pic>
        <p:nvPicPr>
          <p:cNvPr id="43"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063248" y="1647312"/>
            <a:ext cx="2408472" cy="45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7864" y="2110375"/>
            <a:ext cx="1658539" cy="969963"/>
          </a:xfrm>
          <a:prstGeom prst="rect">
            <a:avLst/>
          </a:prstGeom>
          <a:solidFill>
            <a:schemeClr val="bg1"/>
          </a:solidFill>
          <a:ln>
            <a:noFill/>
          </a:ln>
          <a:effectLst/>
          <a:extLst/>
        </p:spPr>
      </p:pic>
      <p:sp>
        <p:nvSpPr>
          <p:cNvPr id="45" name="Rounded Rectangle 44"/>
          <p:cNvSpPr/>
          <p:nvPr/>
        </p:nvSpPr>
        <p:spPr bwMode="auto">
          <a:xfrm>
            <a:off x="7541694" y="2552622"/>
            <a:ext cx="737173" cy="804712"/>
          </a:xfrm>
          <a:prstGeom prst="roundRect">
            <a:avLst>
              <a:gd name="adj" fmla="val 10872"/>
            </a:avLst>
          </a:prstGeom>
          <a:solidFill>
            <a:schemeClr val="bg1"/>
          </a:solidFill>
          <a:ln w="9525" cap="rnd">
            <a:solidFill>
              <a:srgbClr val="F37A1F"/>
            </a:solid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tIns="45720" rtlCol="0" anchor="ctr">
            <a:noAutofit/>
          </a:bodyPr>
          <a:lstStyle/>
          <a:p>
            <a:pPr marL="457090" lvl="1" defTabSz="914181"/>
            <a:endParaRPr lang="en-US" altLang="zh-CN" dirty="0">
              <a:solidFill>
                <a:prstClr val="black"/>
              </a:solidFill>
            </a:endParaRPr>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42" y="2607510"/>
            <a:ext cx="578074" cy="663303"/>
          </a:xfrm>
          <a:prstGeom prst="rect">
            <a:avLst/>
          </a:prstGeom>
        </p:spPr>
      </p:pic>
    </p:spTree>
    <p:extLst>
      <p:ext uri="{BB962C8B-B14F-4D97-AF65-F5344CB8AC3E}">
        <p14:creationId xmlns:p14="http://schemas.microsoft.com/office/powerpoint/2010/main" val="1631626015"/>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6"/>
          <p:cNvSpPr>
            <a:spLocks/>
          </p:cNvSpPr>
          <p:nvPr/>
        </p:nvSpPr>
        <p:spPr bwMode="auto">
          <a:xfrm>
            <a:off x="316194" y="1412545"/>
            <a:ext cx="8597070" cy="5198319"/>
          </a:xfrm>
          <a:prstGeom prst="roundRect">
            <a:avLst>
              <a:gd name="adj" fmla="val 3314"/>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marL="5424488"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745" y="1927773"/>
            <a:ext cx="4383012" cy="43878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7619" name="Picture 3"/>
          <p:cNvPicPr>
            <a:picLocks noChangeAspect="1" noChangeArrowheads="1"/>
          </p:cNvPicPr>
          <p:nvPr/>
        </p:nvPicPr>
        <p:blipFill>
          <a:blip r:embed="rId4"/>
          <a:srcRect r="1117" b="15606"/>
          <a:stretch>
            <a:fillRect/>
          </a:stretch>
        </p:blipFill>
        <p:spPr bwMode="auto">
          <a:xfrm>
            <a:off x="1033845" y="2805443"/>
            <a:ext cx="6324600" cy="36576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 name="Title 1"/>
          <p:cNvSpPr>
            <a:spLocks noGrp="1"/>
          </p:cNvSpPr>
          <p:nvPr>
            <p:ph type="title"/>
          </p:nvPr>
        </p:nvSpPr>
        <p:spPr>
          <a:xfrm>
            <a:off x="492213" y="477328"/>
            <a:ext cx="8382000" cy="720197"/>
          </a:xfrm>
        </p:spPr>
        <p:txBody>
          <a:bodyPr/>
          <a:lstStyle/>
          <a:p>
            <a:r>
              <a:rPr lang="en-US" sz="2800" dirty="0" smtClean="0"/>
              <a:t>Forefront Online Protection for Exchange </a:t>
            </a:r>
            <a:r>
              <a:rPr lang="en-US" sz="2800" dirty="0"/>
              <a:t>Admin Center</a:t>
            </a:r>
            <a:r>
              <a:rPr lang="en-US" dirty="0" smtClean="0"/>
              <a:t/>
            </a:r>
            <a:br>
              <a:rPr lang="en-US" dirty="0" smtClean="0"/>
            </a:br>
            <a:r>
              <a:rPr lang="en-US" sz="2400" dirty="0">
                <a:solidFill>
                  <a:srgbClr val="FFC200"/>
                </a:solidFill>
              </a:rPr>
              <a:t>Single </a:t>
            </a:r>
            <a:r>
              <a:rPr lang="en-US" sz="2400" dirty="0" smtClean="0">
                <a:solidFill>
                  <a:srgbClr val="FFC200"/>
                </a:solidFill>
              </a:rPr>
              <a:t>Sign On </a:t>
            </a:r>
            <a:r>
              <a:rPr lang="en-US" sz="2400" dirty="0">
                <a:solidFill>
                  <a:srgbClr val="FFC200"/>
                </a:solidFill>
              </a:rPr>
              <a:t>from Exchange Control Panel</a:t>
            </a:r>
          </a:p>
        </p:txBody>
      </p:sp>
      <p:sp>
        <p:nvSpPr>
          <p:cNvPr id="8" name="TextBox 7"/>
          <p:cNvSpPr txBox="1"/>
          <p:nvPr/>
        </p:nvSpPr>
        <p:spPr>
          <a:xfrm>
            <a:off x="3336338" y="1778184"/>
            <a:ext cx="2252663" cy="954107"/>
          </a:xfrm>
          <a:prstGeom prst="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wrap="square" lIns="45720" tIns="45720" rIns="0" rtlCol="0" anchor="ctr" anchorCtr="0">
            <a:spAutoFit/>
          </a:bodyPr>
          <a:lstStyle>
            <a:defPPr>
              <a:defRPr lang="en-US"/>
            </a:defPPr>
            <a:lvl1pPr>
              <a:defRPr>
                <a:solidFill>
                  <a:schemeClr val="tx1"/>
                </a:solidFill>
              </a:defRPr>
            </a:lvl1pPr>
            <a:lvl2pPr marL="0" lvl="1" algn="ctr" defTabSz="914181">
              <a:defRPr sz="1400" b="1">
                <a:ln>
                  <a:solidFill>
                    <a:prstClr val="white">
                      <a:alpha val="0"/>
                    </a:prstClr>
                  </a:solidFill>
                </a:ln>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1"/>
            <a:r>
              <a:rPr lang="en-US" dirty="0">
                <a:solidFill>
                  <a:schemeClr val="bg1"/>
                </a:solidFill>
              </a:rPr>
              <a:t>Direct access to Forefront Online Protection for Exchange console from Exchange Control Panel</a:t>
            </a:r>
          </a:p>
        </p:txBody>
      </p:sp>
      <p:cxnSp>
        <p:nvCxnSpPr>
          <p:cNvPr id="9" name="Straight Arrow Connector 8"/>
          <p:cNvCxnSpPr>
            <a:endCxn id="8" idx="3"/>
          </p:cNvCxnSpPr>
          <p:nvPr/>
        </p:nvCxnSpPr>
        <p:spPr>
          <a:xfrm flipH="1" flipV="1">
            <a:off x="5589001" y="2255238"/>
            <a:ext cx="1639698" cy="1390006"/>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3426" y="3175093"/>
            <a:ext cx="1880694" cy="738664"/>
          </a:xfrm>
          <a:prstGeom prst="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wrap="square" lIns="45720" tIns="45720" rIns="0" rtlCol="0" anchor="ctr" anchorCtr="0">
            <a:spAutoFit/>
          </a:bodyPr>
          <a:lstStyle>
            <a:defPPr>
              <a:defRPr lang="en-US"/>
            </a:defPPr>
            <a:lvl1pPr>
              <a:defRPr sz="1600">
                <a:solidFill>
                  <a:schemeClr val="tx1"/>
                </a:solidFill>
              </a:defRPr>
            </a:lvl1pPr>
            <a:lvl2pPr marL="0" lvl="1" algn="ctr" defTabSz="914181">
              <a:defRPr sz="1400" b="1">
                <a:ln>
                  <a:solidFill>
                    <a:prstClr val="white">
                      <a:alpha val="0"/>
                    </a:prstClr>
                  </a:solidFill>
                </a:ln>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1"/>
            <a:r>
              <a:rPr lang="en-US" dirty="0">
                <a:solidFill>
                  <a:schemeClr val="bg1"/>
                </a:solidFill>
              </a:rPr>
              <a:t>Customize </a:t>
            </a:r>
            <a:br>
              <a:rPr lang="en-US" dirty="0">
                <a:solidFill>
                  <a:schemeClr val="bg1"/>
                </a:solidFill>
              </a:rPr>
            </a:br>
            <a:r>
              <a:rPr lang="en-US" dirty="0">
                <a:solidFill>
                  <a:schemeClr val="bg1"/>
                </a:solidFill>
              </a:rPr>
              <a:t>pre-configured </a:t>
            </a:r>
            <a:br>
              <a:rPr lang="en-US" dirty="0">
                <a:solidFill>
                  <a:schemeClr val="bg1"/>
                </a:solidFill>
              </a:rPr>
            </a:br>
            <a:r>
              <a:rPr lang="en-US" dirty="0" smtClean="0">
                <a:solidFill>
                  <a:schemeClr val="bg1"/>
                </a:solidFill>
              </a:rPr>
              <a:t>anti-spam </a:t>
            </a:r>
            <a:r>
              <a:rPr lang="en-US" dirty="0">
                <a:solidFill>
                  <a:schemeClr val="bg1"/>
                </a:solidFill>
              </a:rPr>
              <a:t>settings</a:t>
            </a:r>
          </a:p>
        </p:txBody>
      </p:sp>
      <p:cxnSp>
        <p:nvCxnSpPr>
          <p:cNvPr id="14" name="Straight Arrow Connector 13"/>
          <p:cNvCxnSpPr/>
          <p:nvPr/>
        </p:nvCxnSpPr>
        <p:spPr>
          <a:xfrm flipH="1" flipV="1">
            <a:off x="2484120" y="3544426"/>
            <a:ext cx="868680" cy="861222"/>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03426" y="1886985"/>
            <a:ext cx="2103120" cy="738664"/>
          </a:xfrm>
          <a:prstGeom prst="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wrap="square" lIns="45720" tIns="45720" rIns="0" rtlCol="0" anchor="ctr" anchorCtr="0">
            <a:spAutoFit/>
          </a:bodyPr>
          <a:lstStyle>
            <a:defPPr>
              <a:defRPr lang="en-US"/>
            </a:defPPr>
            <a:lvl1pPr>
              <a:defRPr sz="1600">
                <a:solidFill>
                  <a:schemeClr val="tx1"/>
                </a:solidFill>
              </a:defRPr>
            </a:lvl1pPr>
            <a:lvl2pPr marL="0" lvl="1" algn="ctr" defTabSz="914181">
              <a:defRPr sz="1400" b="1">
                <a:ln>
                  <a:solidFill>
                    <a:prstClr val="white">
                      <a:alpha val="0"/>
                    </a:prstClr>
                  </a:solidFill>
                </a:ln>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1"/>
            <a:r>
              <a:rPr lang="en-US" dirty="0">
                <a:solidFill>
                  <a:schemeClr val="bg1"/>
                </a:solidFill>
              </a:rPr>
              <a:t>Real-time spam filtering and virus detection reports</a:t>
            </a:r>
          </a:p>
        </p:txBody>
      </p:sp>
      <p:cxnSp>
        <p:nvCxnSpPr>
          <p:cNvPr id="23" name="Straight Arrow Connector 22"/>
          <p:cNvCxnSpPr/>
          <p:nvPr/>
        </p:nvCxnSpPr>
        <p:spPr>
          <a:xfrm flipH="1" flipV="1">
            <a:off x="2706546" y="2582694"/>
            <a:ext cx="722504" cy="679950"/>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2484120" y="3491242"/>
            <a:ext cx="259082" cy="53184"/>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8891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7619"/>
                                        </p:tgtEl>
                                        <p:attrNameLst>
                                          <p:attrName>style.visibility</p:attrName>
                                        </p:attrNameLst>
                                      </p:cBhvr>
                                      <p:to>
                                        <p:strVal val="visible"/>
                                      </p:to>
                                    </p:set>
                                    <p:animEffect transition="in" filter="fade">
                                      <p:cBhvr>
                                        <p:cTn id="15" dur="500"/>
                                        <p:tgtEl>
                                          <p:spTgt spid="3676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4231766"/>
              </p:ext>
            </p:extLst>
          </p:nvPr>
        </p:nvGraphicFramePr>
        <p:xfrm>
          <a:off x="527226" y="1694931"/>
          <a:ext cx="8229601" cy="3819355"/>
        </p:xfrm>
        <a:graphic>
          <a:graphicData uri="http://schemas.openxmlformats.org/drawingml/2006/table">
            <a:tbl>
              <a:tblPr firstRow="1" bandRow="1">
                <a:tableStyleId>{5C22544A-7EE6-4342-B048-85BDC9FD1C3A}</a:tableStyleId>
              </a:tblPr>
              <a:tblGrid>
                <a:gridCol w="2209800"/>
                <a:gridCol w="2461055"/>
                <a:gridCol w="3558746"/>
              </a:tblGrid>
              <a:tr h="370840">
                <a:tc>
                  <a:txBody>
                    <a:bodyPr/>
                    <a:lstStyle/>
                    <a:p>
                      <a:r>
                        <a:rPr lang="en-US" sz="1600" dirty="0" smtClean="0">
                          <a:solidFill>
                            <a:schemeClr val="tx1"/>
                          </a:solidFill>
                        </a:rPr>
                        <a:t>Feature</a:t>
                      </a:r>
                      <a:endParaRPr lang="en-US" sz="1600"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p>
                      <a:r>
                        <a:rPr lang="en-US" sz="1600" dirty="0" smtClean="0">
                          <a:solidFill>
                            <a:schemeClr val="tx1"/>
                          </a:solidFill>
                        </a:rPr>
                        <a:t>BPOS</a:t>
                      </a:r>
                      <a:endParaRPr lang="en-US" sz="1600"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p>
                      <a:r>
                        <a:rPr lang="en-US" sz="1600" dirty="0" smtClean="0">
                          <a:solidFill>
                            <a:schemeClr val="tx1"/>
                          </a:solidFill>
                        </a:rPr>
                        <a:t>Office</a:t>
                      </a:r>
                      <a:r>
                        <a:rPr lang="en-US" sz="1600" baseline="0" dirty="0" smtClean="0">
                          <a:solidFill>
                            <a:schemeClr val="tx1"/>
                          </a:solidFill>
                        </a:rPr>
                        <a:t> 365</a:t>
                      </a:r>
                      <a:endParaRPr lang="en-US" sz="1600"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r>
              <a:tr h="39116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Personal</a:t>
                      </a:r>
                      <a:r>
                        <a:rPr lang="en-US" sz="1400" baseline="0" dirty="0" smtClean="0">
                          <a:solidFill>
                            <a:schemeClr val="tx1"/>
                          </a:solidFill>
                        </a:rPr>
                        <a:t> block sender list</a:t>
                      </a:r>
                      <a:endParaRPr lang="en-US" sz="1400" dirty="0" smtClean="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45000"/>
                      </a:schemeClr>
                    </a:solidFill>
                  </a:tcPr>
                </a:tc>
                <a:tc>
                  <a:txBody>
                    <a:bodyPr/>
                    <a:lstStyle/>
                    <a:p>
                      <a:pPr marL="0" lvl="0" indent="0">
                        <a:buFont typeface="Arial" pitchFamily="34" charset="0"/>
                        <a:buNone/>
                      </a:pPr>
                      <a:r>
                        <a:rPr lang="en-US" sz="1400" baseline="0" dirty="0" smtClean="0">
                          <a:solidFill>
                            <a:schemeClr val="tx1"/>
                          </a:solidFill>
                        </a:rPr>
                        <a:t>Not available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45000"/>
                      </a:schemeClr>
                    </a:solidFill>
                  </a:tcPr>
                </a:tc>
                <a:tc>
                  <a:txBody>
                    <a:bodyPr/>
                    <a:lstStyle/>
                    <a:p>
                      <a:pPr marL="0" lvl="0" indent="0">
                        <a:buFont typeface="Arial" pitchFamily="34" charset="0"/>
                        <a:buNone/>
                      </a:pPr>
                      <a:r>
                        <a:rPr lang="en-US" sz="1400" baseline="0" dirty="0" smtClean="0">
                          <a:solidFill>
                            <a:schemeClr val="tx1"/>
                          </a:solidFill>
                        </a:rPr>
                        <a:t>Configured in Outlook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45000"/>
                      </a:schemeClr>
                    </a:solidFill>
                  </a:tcPr>
                </a:tc>
              </a:tr>
              <a:tr h="38100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Personal</a:t>
                      </a:r>
                      <a:r>
                        <a:rPr lang="en-US" sz="1400" baseline="0" dirty="0" smtClean="0">
                          <a:solidFill>
                            <a:schemeClr val="tx1"/>
                          </a:solidFill>
                        </a:rPr>
                        <a:t> safe sender list</a:t>
                      </a:r>
                      <a:endParaRPr lang="en-US" sz="1400" dirty="0" smtClean="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45000"/>
                      </a:schemeClr>
                    </a:solidFill>
                  </a:tcPr>
                </a:tc>
                <a:tc>
                  <a:txBody>
                    <a:bodyPr/>
                    <a:lstStyle/>
                    <a:p>
                      <a:pPr marL="0" lvl="0" indent="0">
                        <a:buFont typeface="Arial" pitchFamily="34" charset="0"/>
                        <a:buNone/>
                      </a:pPr>
                      <a:r>
                        <a:rPr lang="en-US" sz="1400" kern="1200" baseline="0" dirty="0" smtClean="0">
                          <a:solidFill>
                            <a:schemeClr val="tx1"/>
                          </a:solidFill>
                          <a:latin typeface="+mn-lt"/>
                          <a:ea typeface="+mn-ea"/>
                          <a:cs typeface="+mn-cs"/>
                        </a:rPr>
                        <a:t>Not available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45000"/>
                      </a:schemeClr>
                    </a:solidFill>
                  </a:tcPr>
                </a:tc>
                <a:tc>
                  <a:txBody>
                    <a:bodyPr/>
                    <a:lstStyle/>
                    <a:p>
                      <a:pPr marL="0" lvl="0" indent="0">
                        <a:buFont typeface="Arial" pitchFamily="34" charset="0"/>
                        <a:buNone/>
                      </a:pPr>
                      <a:r>
                        <a:rPr lang="en-US" sz="1400" baseline="0" dirty="0" smtClean="0">
                          <a:solidFill>
                            <a:schemeClr val="tx1"/>
                          </a:solidFill>
                        </a:rPr>
                        <a:t>Configured in Outlook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45000"/>
                      </a:schemeClr>
                    </a:solidFill>
                  </a:tcPr>
                </a:tc>
              </a:tr>
              <a:tr h="53340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Organization-wide safe/blocked senders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45000"/>
                      </a:schemeClr>
                    </a:solidFill>
                  </a:tcPr>
                </a:tc>
                <a:tc>
                  <a:txBody>
                    <a:bodyPr/>
                    <a:lstStyle/>
                    <a:p>
                      <a:pPr marL="0" lvl="0" indent="0">
                        <a:buFont typeface="Arial" pitchFamily="34" charset="0"/>
                        <a:buNone/>
                      </a:pPr>
                      <a:r>
                        <a:rPr lang="en-US" sz="1400" baseline="0" dirty="0" smtClean="0">
                          <a:solidFill>
                            <a:schemeClr val="tx1"/>
                          </a:solidFill>
                        </a:rPr>
                        <a:t>Managed in Microsoft Online Admin Center</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45000"/>
                      </a:schemeClr>
                    </a:solidFill>
                  </a:tcPr>
                </a:tc>
                <a:tc>
                  <a:txBody>
                    <a:bodyPr/>
                    <a:lstStyle/>
                    <a:p>
                      <a:pPr marL="0" lvl="0" indent="0">
                        <a:buFont typeface="Arial" pitchFamily="34" charset="0"/>
                        <a:buNone/>
                      </a:pPr>
                      <a:r>
                        <a:rPr lang="en-US" sz="1400" baseline="0" dirty="0" smtClean="0">
                          <a:solidFill>
                            <a:schemeClr val="tx1"/>
                          </a:solidFill>
                        </a:rPr>
                        <a:t>Managed in Forefront Online Protection for Exchange Admin center</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45000"/>
                      </a:schemeClr>
                    </a:solidFill>
                  </a:tcPr>
                </a:tc>
              </a:tr>
              <a:tr h="45720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Where does suspected spam go?</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45000"/>
                      </a:schemeClr>
                    </a:solidFill>
                  </a:tcPr>
                </a:tc>
                <a:tc>
                  <a:txBody>
                    <a:bodyPr/>
                    <a:lstStyle/>
                    <a:p>
                      <a:pPr marL="0" lvl="0" indent="0">
                        <a:buFont typeface="Arial" pitchFamily="34" charset="0"/>
                        <a:buNone/>
                      </a:pPr>
                      <a:r>
                        <a:rPr lang="en-US" sz="1400" baseline="0" dirty="0" smtClean="0">
                          <a:solidFill>
                            <a:schemeClr val="tx1"/>
                          </a:solidFill>
                        </a:rPr>
                        <a:t>Forefront Online Protection for Exchange quarantine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45000"/>
                      </a:schemeClr>
                    </a:solidFill>
                  </a:tcPr>
                </a:tc>
                <a:tc>
                  <a:txBody>
                    <a:bodyPr/>
                    <a:lstStyle/>
                    <a:p>
                      <a:pPr marL="0" lvl="0" indent="0">
                        <a:buFont typeface="Arial" pitchFamily="34" charset="0"/>
                        <a:buNone/>
                      </a:pPr>
                      <a:r>
                        <a:rPr lang="en-US" sz="1400" baseline="0" dirty="0" smtClean="0">
                          <a:solidFill>
                            <a:schemeClr val="tx1"/>
                          </a:solidFill>
                        </a:rPr>
                        <a:t>Outlook junk mail folder or Quarantine Folder</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45000"/>
                      </a:schemeClr>
                    </a:solidFill>
                  </a:tcPr>
                </a:tc>
              </a:tr>
              <a:tr h="39624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Spam quarantine notifications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45000"/>
                      </a:schemeClr>
                    </a:solidFill>
                  </a:tcPr>
                </a:tc>
                <a:tc>
                  <a:txBody>
                    <a:bodyPr/>
                    <a:lstStyle/>
                    <a:p>
                      <a:pPr marL="0" marR="0" lvl="0" indent="0" algn="l" defTabSz="914363" rtl="0" eaLnBrk="1" fontAlgn="auto" latinLnBrk="0" hangingPunct="1">
                        <a:lnSpc>
                          <a:spcPct val="100000"/>
                        </a:lnSpc>
                        <a:spcBef>
                          <a:spcPts val="0"/>
                        </a:spcBef>
                        <a:spcAft>
                          <a:spcPts val="0"/>
                        </a:spcAft>
                        <a:buClrTx/>
                        <a:buSzTx/>
                        <a:buFont typeface="Arial" pitchFamily="34" charset="0"/>
                        <a:buNone/>
                        <a:tabLst/>
                        <a:defRPr/>
                      </a:pPr>
                      <a:r>
                        <a:rPr lang="en-US" sz="1400" baseline="0" dirty="0" smtClean="0">
                          <a:solidFill>
                            <a:schemeClr val="tx1"/>
                          </a:solidFill>
                        </a:rPr>
                        <a:t>Every three days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45000"/>
                      </a:schemeClr>
                    </a:solidFill>
                  </a:tcPr>
                </a:tc>
                <a:tc>
                  <a:txBody>
                    <a:bodyPr/>
                    <a:lstStyle/>
                    <a:p>
                      <a:pPr marL="0" marR="0" lvl="0" indent="0" algn="l" defTabSz="914363" rtl="0" eaLnBrk="1" fontAlgn="auto" latinLnBrk="0" hangingPunct="1">
                        <a:lnSpc>
                          <a:spcPct val="100000"/>
                        </a:lnSpc>
                        <a:spcBef>
                          <a:spcPts val="0"/>
                        </a:spcBef>
                        <a:spcAft>
                          <a:spcPts val="0"/>
                        </a:spcAft>
                        <a:buClrTx/>
                        <a:buSzTx/>
                        <a:buFont typeface="Arial" pitchFamily="34" charset="0"/>
                        <a:buNone/>
                        <a:tabLst/>
                        <a:defRPr/>
                      </a:pPr>
                      <a:r>
                        <a:rPr lang="en-US" sz="1400" baseline="0" dirty="0" smtClean="0">
                          <a:solidFill>
                            <a:schemeClr val="tx1"/>
                          </a:solidFill>
                        </a:rPr>
                        <a:t>Configurable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45000"/>
                      </a:schemeClr>
                    </a:solidFill>
                  </a:tcPr>
                </a:tc>
              </a:tr>
              <a:tr h="41148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Organization-wide IP Safe Listing</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45000"/>
                      </a:schemeClr>
                    </a:solidFill>
                  </a:tcPr>
                </a:tc>
                <a:tc>
                  <a:txBody>
                    <a:bodyPr/>
                    <a:lstStyle/>
                    <a:p>
                      <a:pPr marL="0" marR="0" lvl="0" indent="0" algn="l" defTabSz="914363" rtl="0" eaLnBrk="1" fontAlgn="auto" latinLnBrk="0" hangingPunct="1">
                        <a:lnSpc>
                          <a:spcPct val="100000"/>
                        </a:lnSpc>
                        <a:spcBef>
                          <a:spcPts val="0"/>
                        </a:spcBef>
                        <a:spcAft>
                          <a:spcPts val="0"/>
                        </a:spcAft>
                        <a:buClrTx/>
                        <a:buSzTx/>
                        <a:buFont typeface="Arial" pitchFamily="34" charset="0"/>
                        <a:buNone/>
                        <a:tabLst/>
                        <a:defRPr/>
                      </a:pPr>
                      <a:r>
                        <a:rPr lang="en-US" sz="1400" baseline="0" dirty="0" smtClean="0">
                          <a:solidFill>
                            <a:schemeClr val="tx1"/>
                          </a:solidFill>
                        </a:rPr>
                        <a:t>Managed in Microsoft Online Admin Center</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45000"/>
                      </a:schemeClr>
                    </a:solidFill>
                  </a:tcPr>
                </a:tc>
                <a:tc>
                  <a:txBody>
                    <a:bodyPr/>
                    <a:lstStyle/>
                    <a:p>
                      <a:pPr marL="0" marR="0" lvl="0" indent="0" algn="l" defTabSz="914363" rtl="0" eaLnBrk="1" fontAlgn="auto" latinLnBrk="0" hangingPunct="1">
                        <a:lnSpc>
                          <a:spcPct val="100000"/>
                        </a:lnSpc>
                        <a:spcBef>
                          <a:spcPts val="0"/>
                        </a:spcBef>
                        <a:spcAft>
                          <a:spcPts val="0"/>
                        </a:spcAft>
                        <a:buClrTx/>
                        <a:buSzTx/>
                        <a:buFont typeface="Arial" pitchFamily="34" charset="0"/>
                        <a:buNone/>
                        <a:tabLst/>
                        <a:defRPr/>
                      </a:pPr>
                      <a:r>
                        <a:rPr lang="en-US" sz="1400" baseline="0" dirty="0" smtClean="0">
                          <a:solidFill>
                            <a:schemeClr val="tx1"/>
                          </a:solidFill>
                        </a:rPr>
                        <a:t>Managed in Forefront Online Protection for Exchange Admin Center</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45000"/>
                      </a:schemeClr>
                    </a:solidFill>
                  </a:tcPr>
                </a:tc>
              </a:tr>
              <a:tr h="588475">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Granular Anti-Spam Settings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45000"/>
                      </a:schemeClr>
                    </a:solidFill>
                  </a:tcPr>
                </a:tc>
                <a:tc>
                  <a:txBody>
                    <a:bodyPr/>
                    <a:lstStyle/>
                    <a:p>
                      <a:pPr marL="0" marR="0" lvl="0" indent="0" algn="l" defTabSz="914363" rtl="0" eaLnBrk="1" fontAlgn="auto" latinLnBrk="0" hangingPunct="1">
                        <a:lnSpc>
                          <a:spcPct val="100000"/>
                        </a:lnSpc>
                        <a:spcBef>
                          <a:spcPts val="0"/>
                        </a:spcBef>
                        <a:spcAft>
                          <a:spcPts val="0"/>
                        </a:spcAft>
                        <a:buClrTx/>
                        <a:buSzTx/>
                        <a:buFont typeface="Arial" pitchFamily="34" charset="0"/>
                        <a:buNone/>
                        <a:tabLst/>
                        <a:defRPr/>
                      </a:pPr>
                      <a:r>
                        <a:rPr lang="en-US" sz="1400" baseline="0" dirty="0" smtClean="0">
                          <a:solidFill>
                            <a:schemeClr val="tx1"/>
                          </a:solidFill>
                        </a:rPr>
                        <a:t>Not available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45000"/>
                      </a:schemeClr>
                    </a:solidFill>
                  </a:tcPr>
                </a:tc>
                <a:tc>
                  <a:txBody>
                    <a:bodyPr/>
                    <a:lstStyle/>
                    <a:p>
                      <a:pPr marL="0" marR="0" lvl="0" indent="0" algn="l" defTabSz="914363" rtl="0" eaLnBrk="1" fontAlgn="auto" latinLnBrk="0" hangingPunct="1">
                        <a:lnSpc>
                          <a:spcPct val="100000"/>
                        </a:lnSpc>
                        <a:spcBef>
                          <a:spcPts val="0"/>
                        </a:spcBef>
                        <a:spcAft>
                          <a:spcPts val="0"/>
                        </a:spcAft>
                        <a:buClrTx/>
                        <a:buSzTx/>
                        <a:buFont typeface="Arial" pitchFamily="34" charset="0"/>
                        <a:buNone/>
                        <a:tabLst/>
                        <a:defRPr/>
                      </a:pPr>
                      <a:r>
                        <a:rPr lang="en-US" sz="1400" baseline="0" dirty="0" smtClean="0">
                          <a:solidFill>
                            <a:schemeClr val="tx1"/>
                          </a:solidFill>
                        </a:rPr>
                        <a:t>Managed in Forefront Online Protection for Exchange Admin Center</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45000"/>
                      </a:schemeClr>
                    </a:solidFill>
                  </a:tcPr>
                </a:tc>
              </a:tr>
            </a:tbl>
          </a:graphicData>
        </a:graphic>
      </p:graphicFrame>
      <p:sp>
        <p:nvSpPr>
          <p:cNvPr id="6" name="Title 39"/>
          <p:cNvSpPr>
            <a:spLocks noGrp="1"/>
          </p:cNvSpPr>
          <p:nvPr>
            <p:ph type="title"/>
          </p:nvPr>
        </p:nvSpPr>
        <p:spPr>
          <a:xfrm>
            <a:off x="510753" y="443814"/>
            <a:ext cx="8839200" cy="775597"/>
          </a:xfrm>
        </p:spPr>
        <p:txBody>
          <a:bodyPr/>
          <a:lstStyle/>
          <a:p>
            <a:r>
              <a:rPr lang="en-US" dirty="0"/>
              <a:t>Anti-Spam/Anti-Malware</a:t>
            </a:r>
            <a:br>
              <a:rPr lang="en-US" dirty="0"/>
            </a:br>
            <a:r>
              <a:rPr lang="en-US" sz="2400" dirty="0">
                <a:solidFill>
                  <a:srgbClr val="FFC200"/>
                </a:solidFill>
              </a:rPr>
              <a:t>Summary of Office 365 C</a:t>
            </a:r>
            <a:r>
              <a:rPr lang="en-US" sz="2400" dirty="0" smtClean="0">
                <a:solidFill>
                  <a:srgbClr val="FFC200"/>
                </a:solidFill>
              </a:rPr>
              <a:t>hanges</a:t>
            </a:r>
            <a:endParaRPr lang="en-US" sz="2400" dirty="0">
              <a:solidFill>
                <a:srgbClr val="FFC200"/>
              </a:solidFill>
            </a:endParaRPr>
          </a:p>
        </p:txBody>
      </p:sp>
    </p:spTree>
    <p:extLst>
      <p:ext uri="{BB962C8B-B14F-4D97-AF65-F5344CB8AC3E}">
        <p14:creationId xmlns:p14="http://schemas.microsoft.com/office/powerpoint/2010/main" val="2997206553"/>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p:cNvSpPr>
            <a:spLocks/>
          </p:cNvSpPr>
          <p:nvPr/>
        </p:nvSpPr>
        <p:spPr bwMode="auto">
          <a:xfrm>
            <a:off x="168491" y="2390274"/>
            <a:ext cx="8744773" cy="3785936"/>
          </a:xfrm>
          <a:prstGeom prst="roundRect">
            <a:avLst>
              <a:gd name="adj" fmla="val 3314"/>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algn="ctr" defTabSz="914181"/>
            <a:endParaRPr lang="en-US" sz="1400" b="1" dirty="0">
              <a:solidFill>
                <a:prstClr val="black">
                  <a:alpha val="99000"/>
                </a:prstClr>
              </a:solidFill>
            </a:endParaRPr>
          </a:p>
        </p:txBody>
      </p:sp>
      <p:sp>
        <p:nvSpPr>
          <p:cNvPr id="2" name="Title 1"/>
          <p:cNvSpPr>
            <a:spLocks noGrp="1"/>
          </p:cNvSpPr>
          <p:nvPr>
            <p:ph type="title"/>
          </p:nvPr>
        </p:nvSpPr>
        <p:spPr>
          <a:xfrm>
            <a:off x="481914" y="447813"/>
            <a:ext cx="8223183" cy="775597"/>
          </a:xfrm>
        </p:spPr>
        <p:txBody>
          <a:bodyPr/>
          <a:lstStyle/>
          <a:p>
            <a:r>
              <a:rPr lang="en-US" dirty="0" smtClean="0"/>
              <a:t>Protection and Compliance</a:t>
            </a:r>
            <a:br>
              <a:rPr lang="en-US" dirty="0" smtClean="0"/>
            </a:br>
            <a:r>
              <a:rPr lang="en-US" sz="2400" dirty="0">
                <a:solidFill>
                  <a:srgbClr val="FFC200"/>
                </a:solidFill>
              </a:rPr>
              <a:t>Native Exchange </a:t>
            </a:r>
            <a:r>
              <a:rPr lang="en-US" sz="2400" dirty="0" smtClean="0">
                <a:solidFill>
                  <a:srgbClr val="FFC200"/>
                </a:solidFill>
              </a:rPr>
              <a:t>Archiving</a:t>
            </a:r>
            <a:endParaRPr lang="en-US" sz="2400" dirty="0">
              <a:solidFill>
                <a:srgbClr val="FFC200"/>
              </a:solidFill>
            </a:endParaRPr>
          </a:p>
        </p:txBody>
      </p:sp>
      <p:sp>
        <p:nvSpPr>
          <p:cNvPr id="3" name="Content Placeholder 2"/>
          <p:cNvSpPr>
            <a:spLocks noGrp="1"/>
          </p:cNvSpPr>
          <p:nvPr>
            <p:ph idx="1"/>
          </p:nvPr>
        </p:nvSpPr>
        <p:spPr>
          <a:xfrm>
            <a:off x="506628" y="1427445"/>
            <a:ext cx="8386690" cy="954107"/>
          </a:xfrm>
        </p:spPr>
        <p:txBody>
          <a:bodyPr>
            <a:noAutofit/>
          </a:bodyPr>
          <a:lstStyle/>
          <a:p>
            <a:pPr>
              <a:lnSpc>
                <a:spcPct val="100000"/>
              </a:lnSpc>
              <a:spcBef>
                <a:spcPts val="0"/>
              </a:spcBef>
              <a:spcAft>
                <a:spcPts val="0"/>
              </a:spcAft>
            </a:pPr>
            <a:r>
              <a:rPr lang="en-US" sz="1600" dirty="0"/>
              <a:t>Allows easy migration to a managed archive solution</a:t>
            </a:r>
          </a:p>
          <a:p>
            <a:pPr>
              <a:lnSpc>
                <a:spcPct val="100000"/>
              </a:lnSpc>
              <a:spcBef>
                <a:spcPts val="0"/>
              </a:spcBef>
              <a:spcAft>
                <a:spcPts val="0"/>
              </a:spcAft>
            </a:pPr>
            <a:r>
              <a:rPr lang="en-US" sz="1600" dirty="0"/>
              <a:t>User experience for managing mailbox does not change </a:t>
            </a:r>
          </a:p>
          <a:p>
            <a:pPr>
              <a:lnSpc>
                <a:spcPct val="100000"/>
              </a:lnSpc>
              <a:spcBef>
                <a:spcPts val="0"/>
              </a:spcBef>
              <a:spcAft>
                <a:spcPts val="0"/>
              </a:spcAft>
            </a:pPr>
            <a:r>
              <a:rPr lang="en-US" sz="1600" dirty="0"/>
              <a:t>Provides a way to centralize data currently stored in </a:t>
            </a:r>
            <a:r>
              <a:rPr lang="en-US" sz="1600" dirty="0" smtClean="0"/>
              <a:t>.pst files</a:t>
            </a:r>
            <a:endParaRPr lang="en-US" sz="1600" dirty="0"/>
          </a:p>
        </p:txBody>
      </p:sp>
      <p:pic>
        <p:nvPicPr>
          <p:cNvPr id="21" name="Picture 20" descr="SEARCH2.jpeg"/>
          <p:cNvPicPr>
            <a:picLocks noChangeAspect="1"/>
          </p:cNvPicPr>
          <p:nvPr/>
        </p:nvPicPr>
        <p:blipFill>
          <a:blip r:embed="rId3"/>
          <a:srcRect t="2003" r="11667" b="1933"/>
          <a:stretch>
            <a:fillRect/>
          </a:stretch>
        </p:blipFill>
        <p:spPr>
          <a:xfrm>
            <a:off x="962013" y="2619746"/>
            <a:ext cx="7389569" cy="3343797"/>
          </a:xfrm>
          <a:prstGeom prst="rect">
            <a:avLst/>
          </a:prstGeom>
          <a:solidFill>
            <a:srgbClr val="FFFFFF">
              <a:lumMod val="95000"/>
              <a:alpha val="65000"/>
            </a:srgbClr>
          </a:solidFill>
          <a:effectLst>
            <a:outerShdw blurRad="63500" sx="101000" sy="101000" algn="ctr" rotWithShape="0">
              <a:prstClr val="black">
                <a:alpha val="30000"/>
              </a:prstClr>
            </a:outerShdw>
          </a:effectLst>
        </p:spPr>
      </p:pic>
      <p:cxnSp>
        <p:nvCxnSpPr>
          <p:cNvPr id="22" name="Straight Arrow Connector 21"/>
          <p:cNvCxnSpPr/>
          <p:nvPr/>
        </p:nvCxnSpPr>
        <p:spPr>
          <a:xfrm flipV="1">
            <a:off x="3838578" y="3433208"/>
            <a:ext cx="0" cy="399727"/>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170637" y="2653034"/>
            <a:ext cx="2071461" cy="817245"/>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wrap="square" lIns="0" tIns="45720" rIns="0" rtlCol="0" anchor="ctr" anchorCtr="0">
            <a:spAutoFit/>
          </a:bodyPr>
          <a:lstStyle>
            <a:defPPr>
              <a:defRPr lang="en-US"/>
            </a:defPPr>
            <a:lvl2pPr marL="0" lvl="1" algn="ctr">
              <a:defRPr sz="1400" b="1">
                <a:ln>
                  <a:solidFill>
                    <a:schemeClr val="bg1">
                      <a:alpha val="0"/>
                    </a:schemeClr>
                  </a:solidFill>
                </a:ln>
              </a:defRPr>
            </a:lvl2pPr>
          </a:lstStyle>
          <a:p>
            <a:pPr lvl="1" defTabSz="914181"/>
            <a:r>
              <a:rPr lang="en-US" dirty="0">
                <a:ln>
                  <a:solidFill>
                    <a:prstClr val="white">
                      <a:alpha val="0"/>
                    </a:prstClr>
                  </a:solidFill>
                </a:ln>
                <a:solidFill>
                  <a:schemeClr val="bg1"/>
                </a:solidFill>
              </a:rPr>
              <a:t>Archive can be searched with familiar tools</a:t>
            </a:r>
          </a:p>
        </p:txBody>
      </p:sp>
      <p:cxnSp>
        <p:nvCxnSpPr>
          <p:cNvPr id="26" name="Straight Arrow Connector 25"/>
          <p:cNvCxnSpPr/>
          <p:nvPr/>
        </p:nvCxnSpPr>
        <p:spPr>
          <a:xfrm flipH="1" flipV="1">
            <a:off x="1025611" y="3640473"/>
            <a:ext cx="37070" cy="1717589"/>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Box 4"/>
          <p:cNvSpPr txBox="1"/>
          <p:nvPr/>
        </p:nvSpPr>
        <p:spPr>
          <a:xfrm>
            <a:off x="296561" y="2850948"/>
            <a:ext cx="1856089" cy="817245"/>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wrap="square" lIns="0" tIns="45720" rIns="0" rtlCol="0" anchor="ctr" anchorCtr="0">
            <a:spAutoFit/>
          </a:bodyPr>
          <a:lstStyle>
            <a:defPPr>
              <a:defRPr lang="en-US"/>
            </a:defPPr>
            <a:lvl2pPr marL="0" lvl="1" algn="ctr">
              <a:defRPr sz="1400" b="1">
                <a:ln>
                  <a:solidFill>
                    <a:schemeClr val="bg1">
                      <a:alpha val="0"/>
                    </a:schemeClr>
                  </a:solidFill>
                </a:ln>
              </a:defRPr>
            </a:lvl2pPr>
          </a:lstStyle>
          <a:p>
            <a:pPr lvl="1" defTabSz="914181"/>
            <a:r>
              <a:rPr lang="en-US" dirty="0">
                <a:ln>
                  <a:solidFill>
                    <a:prstClr val="white">
                      <a:alpha val="0"/>
                    </a:prstClr>
                  </a:solidFill>
                </a:ln>
                <a:solidFill>
                  <a:schemeClr val="bg1"/>
                </a:solidFill>
              </a:rPr>
              <a:t>Archive appears alongside a user’s primary mailbox</a:t>
            </a:r>
          </a:p>
        </p:txBody>
      </p:sp>
      <p:sp>
        <p:nvSpPr>
          <p:cNvPr id="31" name="TextBox 4"/>
          <p:cNvSpPr txBox="1"/>
          <p:nvPr/>
        </p:nvSpPr>
        <p:spPr>
          <a:xfrm>
            <a:off x="7002205" y="3093864"/>
            <a:ext cx="1791215" cy="817245"/>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wrap="square" lIns="0" tIns="45720" rIns="0" rtlCol="0" anchor="ctr" anchorCtr="0">
            <a:spAutoFit/>
          </a:bodyPr>
          <a:lstStyle>
            <a:defPPr>
              <a:defRPr lang="en-US"/>
            </a:defPPr>
            <a:lvl2pPr marL="0" lvl="1" algn="ctr">
              <a:defRPr sz="1400" b="1">
                <a:ln>
                  <a:solidFill>
                    <a:schemeClr val="bg1">
                      <a:alpha val="0"/>
                    </a:schemeClr>
                  </a:solidFill>
                </a:ln>
              </a:defRPr>
            </a:lvl2pPr>
          </a:lstStyle>
          <a:p>
            <a:pPr lvl="1" defTabSz="914181"/>
            <a:r>
              <a:rPr lang="en-US" dirty="0">
                <a:ln>
                  <a:solidFill>
                    <a:prstClr val="white">
                      <a:alpha val="0"/>
                    </a:prstClr>
                  </a:solidFill>
                </a:ln>
                <a:solidFill>
                  <a:schemeClr val="bg1"/>
                </a:solidFill>
              </a:rPr>
              <a:t>Content can be dragged from </a:t>
            </a:r>
            <a:r>
              <a:rPr lang="en-US" dirty="0" smtClean="0">
                <a:ln>
                  <a:solidFill>
                    <a:prstClr val="white">
                      <a:alpha val="0"/>
                    </a:prstClr>
                  </a:solidFill>
                </a:ln>
                <a:solidFill>
                  <a:schemeClr val="bg1"/>
                </a:solidFill>
              </a:rPr>
              <a:t>.pst files </a:t>
            </a:r>
            <a:r>
              <a:rPr lang="en-US" dirty="0">
                <a:ln>
                  <a:solidFill>
                    <a:prstClr val="white">
                      <a:alpha val="0"/>
                    </a:prstClr>
                  </a:solidFill>
                </a:ln>
                <a:solidFill>
                  <a:schemeClr val="bg1"/>
                </a:solidFill>
              </a:rPr>
              <a:t>to the archive</a:t>
            </a:r>
          </a:p>
        </p:txBody>
      </p:sp>
    </p:spTree>
    <p:extLst>
      <p:ext uri="{BB962C8B-B14F-4D97-AF65-F5344CB8AC3E}">
        <p14:creationId xmlns:p14="http://schemas.microsoft.com/office/powerpoint/2010/main" val="2235081160"/>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6"/>
          <p:cNvSpPr>
            <a:spLocks/>
          </p:cNvSpPr>
          <p:nvPr/>
        </p:nvSpPr>
        <p:spPr bwMode="auto">
          <a:xfrm>
            <a:off x="168491" y="2568074"/>
            <a:ext cx="8744773" cy="3785936"/>
          </a:xfrm>
          <a:prstGeom prst="roundRect">
            <a:avLst>
              <a:gd name="adj" fmla="val 3314"/>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algn="ctr" defTabSz="914181"/>
            <a:endParaRPr lang="en-US" sz="1400" b="1" dirty="0">
              <a:solidFill>
                <a:prstClr val="black">
                  <a:alpha val="99000"/>
                </a:prstClr>
              </a:solidFill>
            </a:endParaRPr>
          </a:p>
        </p:txBody>
      </p:sp>
      <p:sp>
        <p:nvSpPr>
          <p:cNvPr id="2" name="Title 1"/>
          <p:cNvSpPr>
            <a:spLocks noGrp="1"/>
          </p:cNvSpPr>
          <p:nvPr>
            <p:ph type="title"/>
          </p:nvPr>
        </p:nvSpPr>
        <p:spPr>
          <a:xfrm>
            <a:off x="495300" y="453644"/>
            <a:ext cx="8223183" cy="775597"/>
          </a:xfrm>
        </p:spPr>
        <p:txBody>
          <a:bodyPr/>
          <a:lstStyle/>
          <a:p>
            <a:r>
              <a:rPr lang="en-US" dirty="0" smtClean="0"/>
              <a:t>Protection and Compliance</a:t>
            </a:r>
            <a:br>
              <a:rPr lang="en-US" dirty="0" smtClean="0"/>
            </a:br>
            <a:r>
              <a:rPr lang="en-US" sz="2400" dirty="0">
                <a:solidFill>
                  <a:srgbClr val="FFC200"/>
                </a:solidFill>
              </a:rPr>
              <a:t>Retention </a:t>
            </a:r>
            <a:r>
              <a:rPr lang="en-US" sz="2400" dirty="0" smtClean="0">
                <a:solidFill>
                  <a:srgbClr val="FFC200"/>
                </a:solidFill>
              </a:rPr>
              <a:t>Policies and Legal Hold</a:t>
            </a:r>
            <a:endParaRPr lang="en-US" sz="2400" dirty="0">
              <a:solidFill>
                <a:srgbClr val="FFC200"/>
              </a:solidFill>
            </a:endParaRPr>
          </a:p>
        </p:txBody>
      </p:sp>
      <p:sp>
        <p:nvSpPr>
          <p:cNvPr id="20" name="Text Placeholder 3"/>
          <p:cNvSpPr>
            <a:spLocks noGrp="1"/>
          </p:cNvSpPr>
          <p:nvPr>
            <p:ph idx="1"/>
          </p:nvPr>
        </p:nvSpPr>
        <p:spPr>
          <a:xfrm>
            <a:off x="508000" y="1444604"/>
            <a:ext cx="8386690" cy="954107"/>
          </a:xfrm>
        </p:spPr>
        <p:txBody>
          <a:bodyPr>
            <a:normAutofit fontScale="92500" lnSpcReduction="20000"/>
          </a:bodyPr>
          <a:lstStyle/>
          <a:p>
            <a:r>
              <a:rPr lang="en-US" dirty="0"/>
              <a:t>Custom policies automatically delete or archive content </a:t>
            </a:r>
          </a:p>
          <a:p>
            <a:r>
              <a:rPr lang="en-US" dirty="0"/>
              <a:t>Integrates with </a:t>
            </a:r>
            <a:r>
              <a:rPr lang="en-US" dirty="0" smtClean="0"/>
              <a:t>personal </a:t>
            </a:r>
            <a:r>
              <a:rPr lang="en-US" dirty="0"/>
              <a:t>archive</a:t>
            </a:r>
          </a:p>
          <a:p>
            <a:r>
              <a:rPr lang="en-US" dirty="0"/>
              <a:t>Legal hold policy captures user edits and </a:t>
            </a:r>
            <a:r>
              <a:rPr lang="en-US" dirty="0" smtClean="0"/>
              <a:t>deletions</a:t>
            </a:r>
            <a:endParaRPr lang="en-US" dirty="0"/>
          </a:p>
        </p:txBody>
      </p:sp>
      <p:pic>
        <p:nvPicPr>
          <p:cNvPr id="11" name="Picture 10" descr="policies5.jpeg"/>
          <p:cNvPicPr>
            <a:picLocks noChangeAspect="1"/>
          </p:cNvPicPr>
          <p:nvPr/>
        </p:nvPicPr>
        <p:blipFill>
          <a:blip r:embed="rId3"/>
          <a:srcRect l="41460" t="9866" b="19651"/>
          <a:stretch>
            <a:fillRect/>
          </a:stretch>
        </p:blipFill>
        <p:spPr>
          <a:xfrm>
            <a:off x="2039034" y="2789088"/>
            <a:ext cx="4893109" cy="3355977"/>
          </a:xfrm>
          <a:prstGeom prst="rect">
            <a:avLst/>
          </a:prstGeom>
          <a:effectLst>
            <a:outerShdw blurRad="63500" sx="101000" sy="101000" algn="ctr" rotWithShape="0">
              <a:srgbClr val="000000">
                <a:alpha val="40000"/>
              </a:srgbClr>
            </a:outerShdw>
          </a:effectLst>
        </p:spPr>
      </p:pic>
      <p:cxnSp>
        <p:nvCxnSpPr>
          <p:cNvPr id="26" name="Straight Arrow Connector 25"/>
          <p:cNvCxnSpPr>
            <a:endCxn id="29" idx="2"/>
          </p:cNvCxnSpPr>
          <p:nvPr/>
        </p:nvCxnSpPr>
        <p:spPr>
          <a:xfrm flipH="1" flipV="1">
            <a:off x="1155356" y="3581991"/>
            <a:ext cx="1822622" cy="1455918"/>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Box 4"/>
          <p:cNvSpPr txBox="1"/>
          <p:nvPr/>
        </p:nvSpPr>
        <p:spPr>
          <a:xfrm>
            <a:off x="370702" y="2815824"/>
            <a:ext cx="1569307" cy="766167"/>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wrap="square" lIns="0" tIns="45720" rIns="0" rtlCol="0" anchor="ctr" anchorCtr="0">
            <a:spAutoFit/>
          </a:bodyPr>
          <a:lstStyle>
            <a:defPPr>
              <a:defRPr lang="en-US"/>
            </a:defPPr>
            <a:lvl2pPr marL="0" lvl="1" algn="ctr">
              <a:defRPr sz="1600" b="1">
                <a:ln>
                  <a:solidFill>
                    <a:schemeClr val="bg1">
                      <a:alpha val="0"/>
                    </a:schemeClr>
                  </a:solidFill>
                </a:ln>
                <a:solidFill>
                  <a:schemeClr val="tx2">
                    <a:lumMod val="50000"/>
                    <a:alpha val="99000"/>
                  </a:schemeClr>
                </a:solidFill>
              </a:defRPr>
            </a:lvl2pPr>
          </a:lstStyle>
          <a:p>
            <a:pPr lvl="1" defTabSz="914181"/>
            <a:r>
              <a:rPr lang="en-US" sz="1300" dirty="0">
                <a:ln>
                  <a:solidFill>
                    <a:prstClr val="white">
                      <a:alpha val="0"/>
                    </a:prstClr>
                  </a:solidFill>
                </a:ln>
                <a:solidFill>
                  <a:schemeClr val="bg1"/>
                </a:solidFill>
              </a:rPr>
              <a:t>Policies apply to all </a:t>
            </a:r>
            <a:r>
              <a:rPr lang="en-US" sz="1300" dirty="0" smtClean="0">
                <a:ln>
                  <a:solidFill>
                    <a:prstClr val="white">
                      <a:alpha val="0"/>
                    </a:prstClr>
                  </a:solidFill>
                </a:ln>
                <a:solidFill>
                  <a:schemeClr val="bg1"/>
                </a:solidFill>
              </a:rPr>
              <a:t>emails </a:t>
            </a:r>
            <a:r>
              <a:rPr lang="en-US" sz="1300" dirty="0">
                <a:ln>
                  <a:solidFill>
                    <a:prstClr val="white">
                      <a:alpha val="0"/>
                    </a:prstClr>
                  </a:solidFill>
                </a:ln>
                <a:solidFill>
                  <a:schemeClr val="bg1"/>
                </a:solidFill>
              </a:rPr>
              <a:t>within a folder by default</a:t>
            </a:r>
          </a:p>
        </p:txBody>
      </p:sp>
      <p:sp>
        <p:nvSpPr>
          <p:cNvPr id="31" name="TextBox 4"/>
          <p:cNvSpPr txBox="1"/>
          <p:nvPr/>
        </p:nvSpPr>
        <p:spPr>
          <a:xfrm>
            <a:off x="7105136" y="4783474"/>
            <a:ext cx="1599128" cy="578882"/>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wrap="square" lIns="0" tIns="45720" rIns="0" rtlCol="0" anchor="ctr" anchorCtr="0">
            <a:spAutoFit/>
          </a:bodyPr>
          <a:lstStyle>
            <a:defPPr>
              <a:defRPr lang="en-US"/>
            </a:defPPr>
            <a:lvl2pPr marL="0" lvl="1" algn="ctr">
              <a:defRPr sz="1600" b="1">
                <a:ln>
                  <a:solidFill>
                    <a:schemeClr val="bg1">
                      <a:alpha val="0"/>
                    </a:schemeClr>
                  </a:solidFill>
                </a:ln>
                <a:solidFill>
                  <a:schemeClr val="tx2">
                    <a:lumMod val="50000"/>
                    <a:alpha val="99000"/>
                  </a:schemeClr>
                </a:solidFill>
              </a:defRPr>
            </a:lvl2pPr>
          </a:lstStyle>
          <a:p>
            <a:pPr lvl="1" defTabSz="914181"/>
            <a:r>
              <a:rPr lang="en-US" sz="1400" dirty="0">
                <a:ln>
                  <a:solidFill>
                    <a:prstClr val="white">
                      <a:alpha val="0"/>
                    </a:prstClr>
                  </a:solidFill>
                </a:ln>
                <a:solidFill>
                  <a:schemeClr val="bg1"/>
                </a:solidFill>
              </a:rPr>
              <a:t>User can view expiration date</a:t>
            </a:r>
          </a:p>
        </p:txBody>
      </p:sp>
      <p:cxnSp>
        <p:nvCxnSpPr>
          <p:cNvPr id="22" name="Straight Arrow Connector 21"/>
          <p:cNvCxnSpPr/>
          <p:nvPr/>
        </p:nvCxnSpPr>
        <p:spPr>
          <a:xfrm flipV="1">
            <a:off x="3838578" y="3594966"/>
            <a:ext cx="0" cy="399727"/>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43351" y="2815824"/>
            <a:ext cx="1594022" cy="766167"/>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wrap="square" lIns="0" tIns="45720" rIns="0" rtlCol="0" anchor="ctr" anchorCtr="0">
            <a:spAutoFit/>
          </a:bodyPr>
          <a:lstStyle>
            <a:defPPr>
              <a:defRPr lang="en-US"/>
            </a:defPPr>
            <a:lvl2pPr marL="0" lvl="1" algn="ctr">
              <a:defRPr sz="1200" b="1">
                <a:ln>
                  <a:solidFill>
                    <a:schemeClr val="bg1">
                      <a:alpha val="0"/>
                    </a:schemeClr>
                  </a:solidFill>
                </a:ln>
                <a:solidFill>
                  <a:schemeClr val="tx2">
                    <a:lumMod val="50000"/>
                    <a:alpha val="99000"/>
                  </a:schemeClr>
                </a:solidFill>
              </a:defRPr>
            </a:lvl2pPr>
          </a:lstStyle>
          <a:p>
            <a:pPr lvl="1" defTabSz="914181"/>
            <a:r>
              <a:rPr lang="en-US" sz="1300" dirty="0">
                <a:ln>
                  <a:solidFill>
                    <a:prstClr val="white">
                      <a:alpha val="0"/>
                    </a:prstClr>
                  </a:solidFill>
                </a:ln>
                <a:solidFill>
                  <a:schemeClr val="bg1"/>
                </a:solidFill>
              </a:rPr>
              <a:t>User can select retention policy for a specific </a:t>
            </a:r>
            <a:r>
              <a:rPr lang="en-US" sz="1300" dirty="0" smtClean="0">
                <a:ln>
                  <a:solidFill>
                    <a:prstClr val="white">
                      <a:alpha val="0"/>
                    </a:prstClr>
                  </a:solidFill>
                </a:ln>
                <a:solidFill>
                  <a:schemeClr val="bg1"/>
                </a:solidFill>
              </a:rPr>
              <a:t>email</a:t>
            </a:r>
            <a:endParaRPr lang="en-US" sz="1300" dirty="0">
              <a:ln>
                <a:solidFill>
                  <a:prstClr val="white">
                    <a:alpha val="0"/>
                  </a:prstClr>
                </a:solidFill>
              </a:ln>
              <a:solidFill>
                <a:schemeClr val="bg1"/>
              </a:solidFill>
            </a:endParaRPr>
          </a:p>
        </p:txBody>
      </p:sp>
      <p:cxnSp>
        <p:nvCxnSpPr>
          <p:cNvPr id="14" name="Straight Arrow Connector 13"/>
          <p:cNvCxnSpPr>
            <a:endCxn id="24" idx="2"/>
          </p:cNvCxnSpPr>
          <p:nvPr/>
        </p:nvCxnSpPr>
        <p:spPr>
          <a:xfrm flipV="1">
            <a:off x="5671751" y="3581991"/>
            <a:ext cx="2168611" cy="516804"/>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31" idx="1"/>
          </p:cNvCxnSpPr>
          <p:nvPr/>
        </p:nvCxnSpPr>
        <p:spPr>
          <a:xfrm>
            <a:off x="6820930" y="5037908"/>
            <a:ext cx="284206" cy="35007"/>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041292"/>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6"/>
          <p:cNvSpPr>
            <a:spLocks/>
          </p:cNvSpPr>
          <p:nvPr/>
        </p:nvSpPr>
        <p:spPr bwMode="auto">
          <a:xfrm>
            <a:off x="168491" y="2618874"/>
            <a:ext cx="8744773" cy="3785936"/>
          </a:xfrm>
          <a:prstGeom prst="roundRect">
            <a:avLst>
              <a:gd name="adj" fmla="val 3314"/>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algn="ctr" defTabSz="914181"/>
            <a:endParaRPr lang="en-US" sz="1400" b="1" dirty="0">
              <a:solidFill>
                <a:prstClr val="black">
                  <a:alpha val="99000"/>
                </a:prstClr>
              </a:solidFill>
            </a:endParaRPr>
          </a:p>
        </p:txBody>
      </p:sp>
      <p:pic>
        <p:nvPicPr>
          <p:cNvPr id="24" name="Picture 23" descr="C:\Users\ianhamer\Desktop\Meshing Around\Work\MMS05.bmp"/>
          <p:cNvPicPr>
            <a:picLocks noChangeAspect="1" noChangeArrowheads="1"/>
          </p:cNvPicPr>
          <p:nvPr/>
        </p:nvPicPr>
        <p:blipFill>
          <a:blip r:embed="rId3" cstate="screen"/>
          <a:srcRect l="17710" t="28188" r="1366" b="32032"/>
          <a:stretch>
            <a:fillRect/>
          </a:stretch>
        </p:blipFill>
        <p:spPr bwMode="auto">
          <a:xfrm>
            <a:off x="1291629" y="2783898"/>
            <a:ext cx="5876925" cy="1767938"/>
          </a:xfrm>
          <a:prstGeom prst="rect">
            <a:avLst/>
          </a:prstGeom>
          <a:effectLst>
            <a:outerShdw blurRad="63500" sx="101000" sy="101000" algn="ctr" rotWithShape="0">
              <a:srgbClr val="000000">
                <a:alpha val="40000"/>
              </a:srgbClr>
            </a:outerShdw>
          </a:effectLst>
        </p:spPr>
      </p:pic>
      <p:pic>
        <p:nvPicPr>
          <p:cNvPr id="17" name="Picture 16" descr="C:\Users\ianhamer\Desktop\Meshing Around\Work\MMS02.bmp"/>
          <p:cNvPicPr>
            <a:picLocks noChangeAspect="1" noChangeArrowheads="1"/>
          </p:cNvPicPr>
          <p:nvPr/>
        </p:nvPicPr>
        <p:blipFill rotWithShape="1">
          <a:blip r:embed="rId4" cstate="screen"/>
          <a:srcRect l="1263" t="4311" r="1181" b="1366"/>
          <a:stretch/>
        </p:blipFill>
        <p:spPr bwMode="auto">
          <a:xfrm>
            <a:off x="3101742" y="3057209"/>
            <a:ext cx="2633829" cy="2888741"/>
          </a:xfrm>
          <a:prstGeom prst="rect">
            <a:avLst/>
          </a:prstGeom>
          <a:effectLst>
            <a:outerShdw blurRad="63500" sx="101000" sy="101000" algn="ctr" rotWithShape="0">
              <a:srgbClr val="000000">
                <a:alpha val="40000"/>
              </a:srgbClr>
            </a:outerShdw>
          </a:effectLst>
        </p:spPr>
      </p:pic>
      <p:pic>
        <p:nvPicPr>
          <p:cNvPr id="18" name="Picture 17" descr="C:\Users\ianhamer\Desktop\Meshing Around\Work\MMS04.bmp"/>
          <p:cNvPicPr>
            <a:picLocks noChangeAspect="1" noChangeArrowheads="1"/>
          </p:cNvPicPr>
          <p:nvPr/>
        </p:nvPicPr>
        <p:blipFill rotWithShape="1">
          <a:blip r:embed="rId5" cstate="screen"/>
          <a:srcRect l="1018" t="4243" r="920" b="773"/>
          <a:stretch/>
        </p:blipFill>
        <p:spPr bwMode="auto">
          <a:xfrm>
            <a:off x="4754496" y="3358620"/>
            <a:ext cx="2637366" cy="2904068"/>
          </a:xfrm>
          <a:prstGeom prst="rect">
            <a:avLst/>
          </a:prstGeom>
          <a:effectLst>
            <a:outerShdw blurRad="63500" sx="101000" sy="101000" algn="ctr" rotWithShape="0">
              <a:srgbClr val="000000">
                <a:alpha val="40000"/>
              </a:srgbClr>
            </a:outerShdw>
          </a:effectLst>
        </p:spPr>
      </p:pic>
      <p:sp>
        <p:nvSpPr>
          <p:cNvPr id="19" name="TextBox 5"/>
          <p:cNvSpPr txBox="1"/>
          <p:nvPr/>
        </p:nvSpPr>
        <p:spPr>
          <a:xfrm>
            <a:off x="560443" y="5229041"/>
            <a:ext cx="2006583" cy="578882"/>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wrap="square" lIns="0" tIns="45720" rIns="0" rtlCol="0" anchor="ctr" anchorCtr="0">
            <a:spAutoFit/>
          </a:bodyPr>
          <a:lstStyle>
            <a:defPPr>
              <a:defRPr lang="en-US"/>
            </a:defPPr>
            <a:lvl2pPr marL="0" lvl="1" algn="ctr">
              <a:defRPr sz="1400" b="1">
                <a:ln>
                  <a:solidFill>
                    <a:schemeClr val="bg1">
                      <a:alpha val="0"/>
                    </a:schemeClr>
                  </a:solidFill>
                </a:ln>
              </a:defRPr>
            </a:lvl2pPr>
          </a:lstStyle>
          <a:p>
            <a:pPr lvl="1" defTabSz="914181"/>
            <a:r>
              <a:rPr lang="en-US" dirty="0">
                <a:ln>
                  <a:solidFill>
                    <a:prstClr val="white">
                      <a:alpha val="0"/>
                    </a:prstClr>
                  </a:solidFill>
                </a:ln>
                <a:solidFill>
                  <a:schemeClr val="bg1"/>
                </a:solidFill>
              </a:rPr>
              <a:t>Rich search criteria </a:t>
            </a:r>
            <a:r>
              <a:rPr lang="en-US" dirty="0" smtClean="0">
                <a:ln>
                  <a:solidFill>
                    <a:prstClr val="white">
                      <a:alpha val="0"/>
                    </a:prstClr>
                  </a:solidFill>
                </a:ln>
                <a:solidFill>
                  <a:schemeClr val="bg1"/>
                </a:solidFill>
              </a:rPr>
              <a:t/>
            </a:r>
            <a:br>
              <a:rPr lang="en-US" dirty="0" smtClean="0">
                <a:ln>
                  <a:solidFill>
                    <a:prstClr val="white">
                      <a:alpha val="0"/>
                    </a:prstClr>
                  </a:solidFill>
                </a:ln>
                <a:solidFill>
                  <a:schemeClr val="bg1"/>
                </a:solidFill>
              </a:rPr>
            </a:br>
            <a:r>
              <a:rPr lang="en-US" dirty="0" smtClean="0">
                <a:ln>
                  <a:solidFill>
                    <a:prstClr val="white">
                      <a:alpha val="0"/>
                    </a:prstClr>
                  </a:solidFill>
                </a:ln>
                <a:solidFill>
                  <a:schemeClr val="bg1"/>
                </a:solidFill>
              </a:rPr>
              <a:t>and </a:t>
            </a:r>
            <a:r>
              <a:rPr lang="en-US" dirty="0">
                <a:ln>
                  <a:solidFill>
                    <a:prstClr val="white">
                      <a:alpha val="0"/>
                    </a:prstClr>
                  </a:solidFill>
                </a:ln>
                <a:solidFill>
                  <a:schemeClr val="bg1"/>
                </a:solidFill>
              </a:rPr>
              <a:t>targeting options</a:t>
            </a:r>
          </a:p>
        </p:txBody>
      </p:sp>
      <p:cxnSp>
        <p:nvCxnSpPr>
          <p:cNvPr id="20" name="Straight Arrow Connector 19"/>
          <p:cNvCxnSpPr>
            <a:endCxn id="19" idx="3"/>
          </p:cNvCxnSpPr>
          <p:nvPr/>
        </p:nvCxnSpPr>
        <p:spPr>
          <a:xfrm flipH="1">
            <a:off x="2567026" y="3870158"/>
            <a:ext cx="753690" cy="1648324"/>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8" idx="1"/>
            <a:endCxn id="19" idx="3"/>
          </p:cNvCxnSpPr>
          <p:nvPr/>
        </p:nvCxnSpPr>
        <p:spPr>
          <a:xfrm flipH="1">
            <a:off x="2567026" y="4810654"/>
            <a:ext cx="2187470" cy="707828"/>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25" idx="1"/>
          </p:cNvCxnSpPr>
          <p:nvPr/>
        </p:nvCxnSpPr>
        <p:spPr>
          <a:xfrm>
            <a:off x="5894173" y="5747591"/>
            <a:ext cx="1104140" cy="18026"/>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5300" y="453644"/>
            <a:ext cx="8223183" cy="775597"/>
          </a:xfrm>
        </p:spPr>
        <p:txBody>
          <a:bodyPr/>
          <a:lstStyle/>
          <a:p>
            <a:r>
              <a:rPr lang="en-US" dirty="0"/>
              <a:t>Protection and Compliance</a:t>
            </a:r>
            <a:br>
              <a:rPr lang="en-US" dirty="0"/>
            </a:br>
            <a:r>
              <a:rPr lang="en-US" sz="2400" dirty="0" smtClean="0">
                <a:solidFill>
                  <a:srgbClr val="FFC200"/>
                </a:solidFill>
              </a:rPr>
              <a:t>Multi-Mailbox Search</a:t>
            </a:r>
            <a:endParaRPr lang="en-US" sz="2400" dirty="0">
              <a:solidFill>
                <a:srgbClr val="FFC200"/>
              </a:solidFill>
            </a:endParaRPr>
          </a:p>
        </p:txBody>
      </p:sp>
      <p:sp>
        <p:nvSpPr>
          <p:cNvPr id="3" name="Text Placeholder 2"/>
          <p:cNvSpPr>
            <a:spLocks noGrp="1"/>
          </p:cNvSpPr>
          <p:nvPr>
            <p:ph idx="1"/>
          </p:nvPr>
        </p:nvSpPr>
        <p:spPr>
          <a:xfrm>
            <a:off x="506413" y="1312868"/>
            <a:ext cx="8386690" cy="1751249"/>
          </a:xfrm>
        </p:spPr>
        <p:txBody>
          <a:bodyPr/>
          <a:lstStyle/>
          <a:p>
            <a:r>
              <a:rPr lang="en-US" dirty="0"/>
              <a:t>Web-based search capabilities can be delegated to specialists</a:t>
            </a:r>
          </a:p>
          <a:p>
            <a:r>
              <a:rPr lang="en-US" dirty="0"/>
              <a:t>Empowers legal and compliance staff to conduct e-discovery</a:t>
            </a:r>
          </a:p>
          <a:p>
            <a:r>
              <a:rPr lang="en-US" dirty="0"/>
              <a:t>Search works across on-premises and online mailboxes </a:t>
            </a:r>
          </a:p>
        </p:txBody>
      </p:sp>
      <p:sp>
        <p:nvSpPr>
          <p:cNvPr id="25" name="TextBox 5"/>
          <p:cNvSpPr txBox="1"/>
          <p:nvPr/>
        </p:nvSpPr>
        <p:spPr>
          <a:xfrm>
            <a:off x="6998313" y="5476176"/>
            <a:ext cx="1812055" cy="578882"/>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wrap="square" lIns="0" tIns="45720" rIns="0" rtlCol="0" anchor="ctr" anchorCtr="0">
            <a:spAutoFit/>
          </a:bodyPr>
          <a:lstStyle>
            <a:defPPr>
              <a:defRPr lang="en-US"/>
            </a:defPPr>
            <a:lvl2pPr marL="0" lvl="1" algn="ctr">
              <a:defRPr sz="1400" b="1">
                <a:ln>
                  <a:solidFill>
                    <a:schemeClr val="bg1">
                      <a:alpha val="0"/>
                    </a:schemeClr>
                  </a:solidFill>
                </a:ln>
              </a:defRPr>
            </a:lvl2pPr>
          </a:lstStyle>
          <a:p>
            <a:pPr lvl="1" defTabSz="914181"/>
            <a:r>
              <a:rPr lang="en-US" dirty="0">
                <a:ln>
                  <a:solidFill>
                    <a:prstClr val="white">
                      <a:alpha val="0"/>
                    </a:prstClr>
                  </a:solidFill>
                </a:ln>
                <a:solidFill>
                  <a:schemeClr val="bg1"/>
                </a:solidFill>
              </a:rPr>
              <a:t>Results stored in specialized mailbox</a:t>
            </a:r>
          </a:p>
        </p:txBody>
      </p:sp>
      <p:pic>
        <p:nvPicPr>
          <p:cNvPr id="14" name="Picture 3" descr="C:\Users\ianhamer\Desktop\Screenshots\ECP_MMS_Preview_MetaData.PNG"/>
          <p:cNvPicPr>
            <a:picLocks noChangeAspect="1" noChangeArrowheads="1"/>
          </p:cNvPicPr>
          <p:nvPr/>
        </p:nvPicPr>
        <p:blipFill rotWithShape="1">
          <a:blip r:embed="rId6">
            <a:extLst>
              <a:ext uri="{28A0092B-C50C-407E-A947-70E740481C1C}">
                <a14:useLocalDpi xmlns:a14="http://schemas.microsoft.com/office/drawing/2010/main" val="0"/>
              </a:ext>
            </a:extLst>
          </a:blip>
          <a:srcRect l="67733" t="51849" r="1730" b="7777"/>
          <a:stretch/>
        </p:blipFill>
        <p:spPr bwMode="auto">
          <a:xfrm>
            <a:off x="6577556" y="3255082"/>
            <a:ext cx="1353942" cy="1298857"/>
          </a:xfrm>
          <a:prstGeom prst="rect">
            <a:avLst/>
          </a:prstGeom>
          <a:effectLst>
            <a:outerShdw blurRad="63500" sx="101000" sy="101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cxnSp>
        <p:nvCxnSpPr>
          <p:cNvPr id="15" name="Straight Arrow Connector 14"/>
          <p:cNvCxnSpPr>
            <a:endCxn id="16" idx="2"/>
          </p:cNvCxnSpPr>
          <p:nvPr/>
        </p:nvCxnSpPr>
        <p:spPr>
          <a:xfrm flipV="1">
            <a:off x="7514376" y="3139097"/>
            <a:ext cx="646179" cy="1109648"/>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5"/>
          <p:cNvSpPr txBox="1"/>
          <p:nvPr/>
        </p:nvSpPr>
        <p:spPr>
          <a:xfrm>
            <a:off x="7254527" y="2560215"/>
            <a:ext cx="1812055" cy="578882"/>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wrap="square" lIns="0" tIns="45720" rIns="0" rtlCol="0" anchor="ctr" anchorCtr="0">
            <a:spAutoFit/>
          </a:bodyPr>
          <a:lstStyle>
            <a:defPPr>
              <a:defRPr lang="en-US"/>
            </a:defPPr>
            <a:lvl2pPr marL="0" lvl="1" algn="ctr">
              <a:defRPr sz="1400" b="1">
                <a:ln>
                  <a:solidFill>
                    <a:schemeClr val="bg1">
                      <a:alpha val="0"/>
                    </a:schemeClr>
                  </a:solidFill>
                </a:ln>
              </a:defRPr>
            </a:lvl2pPr>
          </a:lstStyle>
          <a:p>
            <a:pPr lvl="1" defTabSz="914181"/>
            <a:r>
              <a:rPr lang="en-US" dirty="0" smtClean="0">
                <a:ln>
                  <a:solidFill>
                    <a:prstClr val="white">
                      <a:alpha val="0"/>
                    </a:prstClr>
                  </a:solidFill>
                </a:ln>
                <a:solidFill>
                  <a:schemeClr val="bg1"/>
                </a:solidFill>
              </a:rPr>
              <a:t>Preview of search results</a:t>
            </a:r>
            <a:endParaRPr lang="en-US" dirty="0">
              <a:ln>
                <a:solidFill>
                  <a:prstClr val="white">
                    <a:alpha val="0"/>
                  </a:prstClr>
                </a:solidFill>
              </a:ln>
              <a:solidFill>
                <a:schemeClr val="bg1"/>
              </a:solidFill>
            </a:endParaRPr>
          </a:p>
        </p:txBody>
      </p:sp>
    </p:spTree>
    <p:extLst>
      <p:ext uri="{BB962C8B-B14F-4D97-AF65-F5344CB8AC3E}">
        <p14:creationId xmlns:p14="http://schemas.microsoft.com/office/powerpoint/2010/main" val="3809099635"/>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5"/>
          <p:cNvSpPr>
            <a:spLocks/>
          </p:cNvSpPr>
          <p:nvPr/>
        </p:nvSpPr>
        <p:spPr bwMode="auto">
          <a:xfrm>
            <a:off x="247135" y="1409347"/>
            <a:ext cx="8699157" cy="3768853"/>
          </a:xfrm>
          <a:prstGeom prst="roundRect">
            <a:avLst>
              <a:gd name="adj" fmla="val 5843"/>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tIns="91440" rtlCol="0" anchor="t"/>
          <a:lstStyle/>
          <a:p>
            <a:pPr algn="ctr" defTabSz="914181">
              <a:spcBef>
                <a:spcPct val="20000"/>
              </a:spcBef>
              <a:buClr>
                <a:srgbClr val="F69F1E"/>
              </a:buClr>
              <a:buSzPct val="90000"/>
            </a:pPr>
            <a:endParaRPr lang="en-US" sz="2000" dirty="0">
              <a:solidFill>
                <a:prstClr val="black">
                  <a:lumMod val="85000"/>
                  <a:lumOff val="15000"/>
                  <a:alpha val="99000"/>
                </a:prstClr>
              </a:solidFill>
            </a:endParaRPr>
          </a:p>
        </p:txBody>
      </p:sp>
      <p:sp>
        <p:nvSpPr>
          <p:cNvPr id="2" name="Title 1"/>
          <p:cNvSpPr>
            <a:spLocks noGrp="1"/>
          </p:cNvSpPr>
          <p:nvPr>
            <p:ph type="title"/>
          </p:nvPr>
        </p:nvSpPr>
        <p:spPr>
          <a:xfrm>
            <a:off x="486259" y="457737"/>
            <a:ext cx="8216947" cy="775597"/>
          </a:xfrm>
        </p:spPr>
        <p:txBody>
          <a:bodyPr/>
          <a:lstStyle/>
          <a:p>
            <a:r>
              <a:rPr lang="en-US" dirty="0" smtClean="0"/>
              <a:t>Protection and Compliance</a:t>
            </a:r>
            <a:br>
              <a:rPr lang="en-US" dirty="0" smtClean="0"/>
            </a:br>
            <a:r>
              <a:rPr lang="en-US" sz="2400" dirty="0">
                <a:solidFill>
                  <a:srgbClr val="FFC200"/>
                </a:solidFill>
              </a:rPr>
              <a:t>Transport </a:t>
            </a:r>
            <a:r>
              <a:rPr lang="en-US" sz="2400" dirty="0" smtClean="0">
                <a:solidFill>
                  <a:srgbClr val="FFC200"/>
                </a:solidFill>
              </a:rPr>
              <a:t>Rules </a:t>
            </a:r>
            <a:endParaRPr lang="en-US" sz="2400" dirty="0">
              <a:solidFill>
                <a:srgbClr val="FFC200"/>
              </a:solidFill>
            </a:endParaRPr>
          </a:p>
        </p:txBody>
      </p:sp>
      <p:sp>
        <p:nvSpPr>
          <p:cNvPr id="5" name="Content Placeholder 4"/>
          <p:cNvSpPr>
            <a:spLocks noGrp="1"/>
          </p:cNvSpPr>
          <p:nvPr>
            <p:ph idx="1"/>
          </p:nvPr>
        </p:nvSpPr>
        <p:spPr>
          <a:xfrm>
            <a:off x="508000" y="5379665"/>
            <a:ext cx="8386690" cy="954107"/>
          </a:xfrm>
        </p:spPr>
        <p:txBody>
          <a:bodyPr>
            <a:normAutofit fontScale="92500" lnSpcReduction="20000"/>
          </a:bodyPr>
          <a:lstStyle/>
          <a:p>
            <a:r>
              <a:rPr lang="en-US" dirty="0"/>
              <a:t>Structured like </a:t>
            </a:r>
            <a:r>
              <a:rPr lang="en-US" dirty="0" smtClean="0"/>
              <a:t>inbox </a:t>
            </a:r>
            <a:r>
              <a:rPr lang="en-US" dirty="0"/>
              <a:t>rules</a:t>
            </a:r>
          </a:p>
          <a:p>
            <a:r>
              <a:rPr lang="en-US" dirty="0"/>
              <a:t>Apply to all messages sent inside and outside the organization</a:t>
            </a:r>
          </a:p>
          <a:p>
            <a:r>
              <a:rPr lang="en-US" dirty="0"/>
              <a:t>Configured with simple Web-based </a:t>
            </a:r>
            <a:r>
              <a:rPr lang="en-US" dirty="0" smtClean="0"/>
              <a:t>GUI</a:t>
            </a:r>
            <a:endParaRPr lang="en-US" dirty="0"/>
          </a:p>
        </p:txBody>
      </p:sp>
      <p:sp>
        <p:nvSpPr>
          <p:cNvPr id="9" name="Pentagon 8"/>
          <p:cNvSpPr/>
          <p:nvPr/>
        </p:nvSpPr>
        <p:spPr bwMode="auto">
          <a:xfrm>
            <a:off x="444843" y="2098667"/>
            <a:ext cx="1447800" cy="457200"/>
          </a:xfrm>
          <a:prstGeom prst="homePlate">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0" bIns="0" rtlCol="0" anchor="ctr"/>
          <a:lstStyle/>
          <a:p>
            <a:pPr marL="0" lvl="1" algn="ctr" defTabSz="914181" fontAlgn="base">
              <a:spcBef>
                <a:spcPct val="0"/>
              </a:spcBef>
              <a:spcAft>
                <a:spcPct val="0"/>
              </a:spcAft>
            </a:pPr>
            <a:r>
              <a:rPr lang="en-US" altLang="zh-CN" sz="1600" b="1" dirty="0">
                <a:solidFill>
                  <a:prstClr val="black"/>
                </a:solidFill>
              </a:rPr>
              <a:t>Conditions</a:t>
            </a:r>
          </a:p>
        </p:txBody>
      </p:sp>
      <p:sp>
        <p:nvSpPr>
          <p:cNvPr id="21" name="Rectangle 20"/>
          <p:cNvSpPr/>
          <p:nvPr/>
        </p:nvSpPr>
        <p:spPr bwMode="auto">
          <a:xfrm>
            <a:off x="1927654" y="1634772"/>
            <a:ext cx="3189778" cy="1384990"/>
          </a:xfrm>
          <a:prstGeom prst="rect">
            <a:avLst/>
          </a:prstGeom>
          <a:solidFill>
            <a:srgbClr val="FFFFFF">
              <a:alpha val="0"/>
            </a:srgbClr>
          </a:soli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spAutoFit/>
          </a:bodyPr>
          <a:lstStyle/>
          <a:p>
            <a:pPr>
              <a:defRPr/>
            </a:pPr>
            <a:r>
              <a:rPr lang="en-US" sz="1400" b="1" kern="0" dirty="0">
                <a:ln>
                  <a:solidFill>
                    <a:prstClr val="white">
                      <a:alpha val="0"/>
                    </a:prstClr>
                  </a:solidFill>
                </a:ln>
                <a:solidFill>
                  <a:prstClr val="black"/>
                </a:solidFill>
              </a:rPr>
              <a:t>If the </a:t>
            </a:r>
            <a:r>
              <a:rPr lang="en-US" sz="1400" b="1" kern="0" dirty="0" smtClean="0">
                <a:ln>
                  <a:solidFill>
                    <a:prstClr val="white">
                      <a:alpha val="0"/>
                    </a:prstClr>
                  </a:solidFill>
                </a:ln>
                <a:solidFill>
                  <a:prstClr val="black"/>
                </a:solidFill>
              </a:rPr>
              <a:t>message</a:t>
            </a:r>
            <a:endParaRPr lang="en-US" sz="1400" b="1" kern="0" dirty="0">
              <a:ln>
                <a:solidFill>
                  <a:prstClr val="white">
                    <a:alpha val="0"/>
                  </a:prstClr>
                </a:solidFill>
              </a:ln>
              <a:solidFill>
                <a:prstClr val="black"/>
              </a:solidFill>
            </a:endParaRPr>
          </a:p>
          <a:p>
            <a:pPr>
              <a:defRPr/>
            </a:pPr>
            <a:r>
              <a:rPr lang="en-US" sz="1400" kern="0" dirty="0" smtClean="0">
                <a:ln>
                  <a:solidFill>
                    <a:prstClr val="white">
                      <a:alpha val="0"/>
                    </a:prstClr>
                  </a:solidFill>
                </a:ln>
                <a:solidFill>
                  <a:prstClr val="black"/>
                </a:solidFill>
              </a:rPr>
              <a:t>is </a:t>
            </a:r>
            <a:r>
              <a:rPr lang="en-US" sz="1400" kern="0" dirty="0">
                <a:ln>
                  <a:solidFill>
                    <a:prstClr val="white">
                      <a:alpha val="0"/>
                    </a:prstClr>
                  </a:solidFill>
                </a:ln>
                <a:solidFill>
                  <a:prstClr val="black"/>
                </a:solidFill>
              </a:rPr>
              <a:t>from a member of the group ‘Executives’</a:t>
            </a:r>
          </a:p>
          <a:p>
            <a:pPr>
              <a:defRPr/>
            </a:pPr>
            <a:r>
              <a:rPr lang="en-US" sz="1400" kern="0" dirty="0" smtClean="0">
                <a:ln>
                  <a:solidFill>
                    <a:prstClr val="white">
                      <a:alpha val="0"/>
                    </a:prstClr>
                  </a:solidFill>
                </a:ln>
                <a:solidFill>
                  <a:prstClr val="black"/>
                </a:solidFill>
              </a:rPr>
              <a:t>and </a:t>
            </a:r>
            <a:r>
              <a:rPr lang="en-US" sz="1400" kern="0" dirty="0">
                <a:ln>
                  <a:solidFill>
                    <a:prstClr val="white">
                      <a:alpha val="0"/>
                    </a:prstClr>
                  </a:solidFill>
                </a:ln>
                <a:solidFill>
                  <a:prstClr val="black"/>
                </a:solidFill>
              </a:rPr>
              <a:t>is sent to recipients that are 'Outside the organization' And contains the keyword ‘Merger’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296" y="1755784"/>
            <a:ext cx="3981084" cy="3139929"/>
          </a:xfrm>
          <a:prstGeom prst="rect">
            <a:avLst/>
          </a:prstGeom>
          <a:effectLst>
            <a:outerShdw blurRad="63500" sx="102000" sy="102000" algn="ctr" rotWithShape="0">
              <a:prstClr val="black">
                <a:alpha val="30000"/>
              </a:prstClr>
            </a:outerShdw>
          </a:effectLst>
        </p:spPr>
      </p:pic>
      <p:sp>
        <p:nvSpPr>
          <p:cNvPr id="11" name="Pentagon 10"/>
          <p:cNvSpPr/>
          <p:nvPr/>
        </p:nvSpPr>
        <p:spPr bwMode="auto">
          <a:xfrm>
            <a:off x="457200" y="3268590"/>
            <a:ext cx="1447800" cy="457200"/>
          </a:xfrm>
          <a:prstGeom prst="homePlate">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0" bIns="0" rtlCol="0" anchor="ctr"/>
          <a:lstStyle/>
          <a:p>
            <a:pPr marL="0" lvl="1" algn="ctr" defTabSz="914181" fontAlgn="base">
              <a:spcBef>
                <a:spcPct val="0"/>
              </a:spcBef>
              <a:spcAft>
                <a:spcPct val="0"/>
              </a:spcAft>
            </a:pPr>
            <a:r>
              <a:rPr lang="en-US" sz="1600" b="1" dirty="0">
                <a:solidFill>
                  <a:prstClr val="black"/>
                </a:solidFill>
              </a:rPr>
              <a:t>Actions</a:t>
            </a:r>
          </a:p>
        </p:txBody>
      </p:sp>
      <p:sp>
        <p:nvSpPr>
          <p:cNvPr id="6" name="Rectangle 5"/>
          <p:cNvSpPr/>
          <p:nvPr/>
        </p:nvSpPr>
        <p:spPr>
          <a:xfrm>
            <a:off x="1927654" y="3154124"/>
            <a:ext cx="3299254" cy="738664"/>
          </a:xfrm>
          <a:prstGeom prst="rect">
            <a:avLst/>
          </a:prstGeom>
        </p:spPr>
        <p:txBody>
          <a:bodyPr wrap="square">
            <a:spAutoFit/>
          </a:bodyPr>
          <a:lstStyle/>
          <a:p>
            <a:pPr>
              <a:defRPr/>
            </a:pPr>
            <a:r>
              <a:rPr lang="en-US" sz="1400" b="1" kern="0" dirty="0">
                <a:ln>
                  <a:solidFill>
                    <a:prstClr val="white">
                      <a:alpha val="0"/>
                    </a:prstClr>
                  </a:solidFill>
                </a:ln>
                <a:solidFill>
                  <a:prstClr val="black"/>
                </a:solidFill>
              </a:rPr>
              <a:t>Do the </a:t>
            </a:r>
            <a:r>
              <a:rPr lang="en-US" sz="1400" b="1" kern="0" dirty="0" smtClean="0">
                <a:ln>
                  <a:solidFill>
                    <a:prstClr val="white">
                      <a:alpha val="0"/>
                    </a:prstClr>
                  </a:solidFill>
                </a:ln>
                <a:solidFill>
                  <a:prstClr val="black"/>
                </a:solidFill>
              </a:rPr>
              <a:t>following</a:t>
            </a:r>
            <a:r>
              <a:rPr lang="en-US" sz="1400" b="1" kern="0" dirty="0">
                <a:ln>
                  <a:solidFill>
                    <a:prstClr val="white">
                      <a:alpha val="0"/>
                    </a:prstClr>
                  </a:solidFill>
                </a:ln>
                <a:solidFill>
                  <a:prstClr val="black"/>
                </a:solidFill>
              </a:rPr>
              <a:t>:</a:t>
            </a:r>
          </a:p>
          <a:p>
            <a:pPr>
              <a:defRPr/>
            </a:pPr>
            <a:r>
              <a:rPr lang="en-US" sz="1400" kern="0" dirty="0">
                <a:ln>
                  <a:solidFill>
                    <a:prstClr val="white">
                      <a:alpha val="0"/>
                    </a:prstClr>
                  </a:solidFill>
                </a:ln>
                <a:solidFill>
                  <a:prstClr val="black"/>
                </a:solidFill>
              </a:rPr>
              <a:t>Redirect message </a:t>
            </a:r>
            <a:r>
              <a:rPr lang="en-US" sz="1400" kern="0" dirty="0" smtClean="0">
                <a:ln>
                  <a:solidFill>
                    <a:prstClr val="white">
                      <a:alpha val="0"/>
                    </a:prstClr>
                  </a:solidFill>
                </a:ln>
                <a:solidFill>
                  <a:prstClr val="black"/>
                </a:solidFill>
              </a:rPr>
              <a:t>to </a:t>
            </a:r>
            <a:r>
              <a:rPr lang="en-US" sz="1400" u="sng" kern="0" dirty="0">
                <a:ln>
                  <a:solidFill>
                    <a:prstClr val="white">
                      <a:alpha val="0"/>
                    </a:prstClr>
                  </a:solidFill>
                </a:ln>
                <a:solidFill>
                  <a:prstClr val="black"/>
                </a:solidFill>
              </a:rPr>
              <a:t>arleneh@contoso.com</a:t>
            </a:r>
          </a:p>
        </p:txBody>
      </p:sp>
      <p:sp>
        <p:nvSpPr>
          <p:cNvPr id="10" name="Pentagon 9"/>
          <p:cNvSpPr/>
          <p:nvPr/>
        </p:nvSpPr>
        <p:spPr bwMode="auto">
          <a:xfrm>
            <a:off x="457200" y="4438514"/>
            <a:ext cx="1447800" cy="457200"/>
          </a:xfrm>
          <a:prstGeom prst="homePlate">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0" bIns="0" rtlCol="0" anchor="ctr"/>
          <a:lstStyle/>
          <a:p>
            <a:pPr marL="0" lvl="1" algn="ctr" defTabSz="914181" fontAlgn="base">
              <a:spcBef>
                <a:spcPct val="0"/>
              </a:spcBef>
              <a:spcAft>
                <a:spcPct val="0"/>
              </a:spcAft>
            </a:pPr>
            <a:r>
              <a:rPr lang="en-US" altLang="zh-CN" sz="1600" b="1" dirty="0">
                <a:solidFill>
                  <a:prstClr val="black"/>
                </a:solidFill>
              </a:rPr>
              <a:t>Exceptions</a:t>
            </a:r>
          </a:p>
        </p:txBody>
      </p:sp>
      <p:sp>
        <p:nvSpPr>
          <p:cNvPr id="8" name="Rectangle 7"/>
          <p:cNvSpPr/>
          <p:nvPr/>
        </p:nvSpPr>
        <p:spPr>
          <a:xfrm>
            <a:off x="1927654" y="4405504"/>
            <a:ext cx="2730843" cy="523220"/>
          </a:xfrm>
          <a:prstGeom prst="rect">
            <a:avLst/>
          </a:prstGeom>
        </p:spPr>
        <p:txBody>
          <a:bodyPr wrap="square">
            <a:spAutoFit/>
          </a:bodyPr>
          <a:lstStyle/>
          <a:p>
            <a:pPr>
              <a:defRPr/>
            </a:pPr>
            <a:r>
              <a:rPr lang="en-US" sz="1400" b="1" kern="0" dirty="0">
                <a:ln>
                  <a:solidFill>
                    <a:prstClr val="white">
                      <a:alpha val="0"/>
                    </a:prstClr>
                  </a:solidFill>
                </a:ln>
                <a:solidFill>
                  <a:prstClr val="black"/>
                </a:solidFill>
              </a:rPr>
              <a:t>Except if the </a:t>
            </a:r>
            <a:r>
              <a:rPr lang="en-US" sz="1400" b="1" kern="0" dirty="0" smtClean="0">
                <a:ln>
                  <a:solidFill>
                    <a:prstClr val="white">
                      <a:alpha val="0"/>
                    </a:prstClr>
                  </a:solidFill>
                </a:ln>
                <a:solidFill>
                  <a:prstClr val="black"/>
                </a:solidFill>
              </a:rPr>
              <a:t>message</a:t>
            </a:r>
            <a:endParaRPr lang="en-US" sz="1400" b="1" kern="0" dirty="0">
              <a:ln>
                <a:solidFill>
                  <a:prstClr val="white">
                    <a:alpha val="0"/>
                  </a:prstClr>
                </a:solidFill>
              </a:ln>
              <a:solidFill>
                <a:prstClr val="black"/>
              </a:solidFill>
            </a:endParaRPr>
          </a:p>
          <a:p>
            <a:pPr>
              <a:defRPr/>
            </a:pPr>
            <a:r>
              <a:rPr lang="en-US" sz="1400" kern="0" dirty="0" smtClean="0">
                <a:ln>
                  <a:solidFill>
                    <a:prstClr val="white">
                      <a:alpha val="0"/>
                    </a:prstClr>
                  </a:solidFill>
                </a:ln>
                <a:solidFill>
                  <a:prstClr val="black"/>
                </a:solidFill>
              </a:rPr>
              <a:t>is </a:t>
            </a:r>
            <a:r>
              <a:rPr lang="en-US" sz="1400" kern="0" dirty="0">
                <a:ln>
                  <a:solidFill>
                    <a:prstClr val="white">
                      <a:alpha val="0"/>
                    </a:prstClr>
                  </a:solidFill>
                </a:ln>
                <a:solidFill>
                  <a:prstClr val="black"/>
                </a:solidFill>
              </a:rPr>
              <a:t>sent to </a:t>
            </a:r>
            <a:r>
              <a:rPr lang="en-US" sz="1400" u="sng" kern="0" dirty="0" smtClean="0">
                <a:ln>
                  <a:solidFill>
                    <a:prstClr val="white">
                      <a:alpha val="0"/>
                    </a:prstClr>
                  </a:solidFill>
                </a:ln>
                <a:solidFill>
                  <a:prstClr val="black"/>
                </a:solidFill>
              </a:rPr>
              <a:t>shanek@contoso.com </a:t>
            </a:r>
            <a:endParaRPr lang="en-US" sz="1400" kern="0" dirty="0">
              <a:ln>
                <a:solidFill>
                  <a:prstClr val="white">
                    <a:alpha val="0"/>
                  </a:prstClr>
                </a:solidFill>
              </a:ln>
              <a:solidFill>
                <a:prstClr val="black"/>
              </a:solidFill>
            </a:endParaRPr>
          </a:p>
        </p:txBody>
      </p:sp>
    </p:spTree>
    <p:extLst>
      <p:ext uri="{BB962C8B-B14F-4D97-AF65-F5344CB8AC3E}">
        <p14:creationId xmlns:p14="http://schemas.microsoft.com/office/powerpoint/2010/main" val="2696358725"/>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a:spLocks noChangeArrowheads="1"/>
          </p:cNvSpPr>
          <p:nvPr/>
        </p:nvSpPr>
        <p:spPr bwMode="gray">
          <a:xfrm>
            <a:off x="304800" y="1447800"/>
            <a:ext cx="8438769" cy="4742935"/>
          </a:xfrm>
          <a:prstGeom prst="roundRect">
            <a:avLst>
              <a:gd name="adj" fmla="val 2906"/>
            </a:avLst>
          </a:prstGeom>
          <a:solidFill>
            <a:srgbClr val="E6E6E6"/>
          </a:solidFill>
          <a:ln w="25400" cap="flat" cmpd="sng" algn="ctr">
            <a:noFill/>
            <a:prstDash val="solid"/>
          </a:ln>
          <a:effectLst>
            <a:innerShdw blurRad="342900">
              <a:prstClr val="black">
                <a:alpha val="56000"/>
              </a:prstClr>
            </a:innerShdw>
          </a:effectLst>
        </p:spPr>
        <p:txBody>
          <a:bodyPr tIns="91440" rtlCol="0" anchor="t"/>
          <a:lstStyle/>
          <a:p>
            <a:pPr algn="ctr" defTabSz="914181">
              <a:spcBef>
                <a:spcPct val="20000"/>
              </a:spcBef>
              <a:buClr>
                <a:srgbClr val="F69F1E"/>
              </a:buClr>
              <a:buSzPct val="90000"/>
            </a:pPr>
            <a:endParaRPr lang="en-US" sz="2000" dirty="0">
              <a:solidFill>
                <a:prstClr val="black">
                  <a:lumMod val="85000"/>
                  <a:lumOff val="15000"/>
                  <a:alpha val="99000"/>
                </a:prstClr>
              </a:solidFill>
            </a:endParaRPr>
          </a:p>
        </p:txBody>
      </p:sp>
      <p:sp>
        <p:nvSpPr>
          <p:cNvPr id="2" name="Title 1"/>
          <p:cNvSpPr>
            <a:spLocks noGrp="1"/>
          </p:cNvSpPr>
          <p:nvPr>
            <p:ph type="title"/>
          </p:nvPr>
        </p:nvSpPr>
        <p:spPr>
          <a:xfrm>
            <a:off x="482600" y="453644"/>
            <a:ext cx="8223183" cy="775597"/>
          </a:xfrm>
        </p:spPr>
        <p:txBody>
          <a:bodyPr/>
          <a:lstStyle/>
          <a:p>
            <a:r>
              <a:rPr lang="en-US" dirty="0" smtClean="0"/>
              <a:t>Protection and Compliance</a:t>
            </a:r>
            <a:br>
              <a:rPr lang="en-US" dirty="0" smtClean="0"/>
            </a:br>
            <a:r>
              <a:rPr lang="en-US" sz="2400" dirty="0">
                <a:solidFill>
                  <a:srgbClr val="FFC200"/>
                </a:solidFill>
              </a:rPr>
              <a:t>Integration with IRM </a:t>
            </a:r>
            <a:r>
              <a:rPr lang="en-US" sz="2400" dirty="0" smtClean="0">
                <a:solidFill>
                  <a:srgbClr val="FFC200"/>
                </a:solidFill>
              </a:rPr>
              <a:t>Services</a:t>
            </a:r>
            <a:endParaRPr lang="en-US" sz="2400" dirty="0">
              <a:solidFill>
                <a:srgbClr val="FFC200"/>
              </a:solidFill>
            </a:endParaRPr>
          </a:p>
        </p:txBody>
      </p:sp>
      <p:sp>
        <p:nvSpPr>
          <p:cNvPr id="50" name="TextBox 49"/>
          <p:cNvSpPr txBox="1"/>
          <p:nvPr/>
        </p:nvSpPr>
        <p:spPr>
          <a:xfrm>
            <a:off x="608105" y="4624686"/>
            <a:ext cx="7856274" cy="1280351"/>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91440" tIns="91440" rIns="91440" bIns="91440" rtlCol="0" anchor="t">
            <a:spAutoFit/>
          </a:bodyPr>
          <a:lstStyle>
            <a:defPPr>
              <a:defRPr lang="en-US"/>
            </a:defPPr>
            <a:lvl1pPr algn="ctr">
              <a:defRPr sz="1400" b="1">
                <a:solidFill>
                  <a:schemeClr val="tx1">
                    <a:alpha val="99000"/>
                  </a:schemeClr>
                </a:solidFill>
              </a:defRPr>
            </a:lvl1pPr>
          </a:lstStyle>
          <a:p>
            <a:pPr marL="290513" indent="-290513" algn="l" defTabSz="914181">
              <a:lnSpc>
                <a:spcPct val="90000"/>
              </a:lnSpc>
              <a:spcBef>
                <a:spcPct val="20000"/>
              </a:spcBef>
              <a:buClr>
                <a:srgbClr val="F69F1E"/>
              </a:buClr>
              <a:buSzPct val="90000"/>
              <a:buFont typeface="Arial" pitchFamily="34" charset="0"/>
              <a:buChar char="•"/>
            </a:pPr>
            <a:r>
              <a:rPr lang="en-US" sz="1800" b="0" dirty="0">
                <a:ln>
                  <a:solidFill>
                    <a:prstClr val="white">
                      <a:alpha val="0"/>
                    </a:prstClr>
                  </a:solidFill>
                </a:ln>
                <a:solidFill>
                  <a:prstClr val="black"/>
                </a:solidFill>
              </a:rPr>
              <a:t>Exchange Online can be integrated with on-premises AD RMS </a:t>
            </a:r>
          </a:p>
          <a:p>
            <a:pPr marL="290513" indent="-290513" algn="l" defTabSz="914181">
              <a:lnSpc>
                <a:spcPct val="90000"/>
              </a:lnSpc>
              <a:spcBef>
                <a:spcPct val="20000"/>
              </a:spcBef>
              <a:buClr>
                <a:srgbClr val="F69F1E"/>
              </a:buClr>
              <a:buSzPct val="90000"/>
              <a:buFont typeface="Arial" pitchFamily="34" charset="0"/>
              <a:buChar char="•"/>
            </a:pPr>
            <a:r>
              <a:rPr lang="en-US" sz="1800" b="0" dirty="0">
                <a:ln>
                  <a:solidFill>
                    <a:prstClr val="white">
                      <a:alpha val="0"/>
                    </a:prstClr>
                  </a:solidFill>
                </a:ln>
                <a:solidFill>
                  <a:prstClr val="black"/>
                </a:solidFill>
              </a:rPr>
              <a:t>This activates advanced Exchange 2010 IRM features, including:</a:t>
            </a:r>
          </a:p>
          <a:p>
            <a:pPr marL="636588" indent="-290513" algn="l" defTabSz="914181">
              <a:lnSpc>
                <a:spcPct val="90000"/>
              </a:lnSpc>
              <a:spcBef>
                <a:spcPct val="20000"/>
              </a:spcBef>
              <a:buClr>
                <a:srgbClr val="F69F1E"/>
              </a:buClr>
              <a:buSzPct val="90000"/>
              <a:buFont typeface="Arial" pitchFamily="34" charset="0"/>
              <a:buChar char="•"/>
            </a:pPr>
            <a:r>
              <a:rPr lang="en-US" sz="1600" b="0" dirty="0">
                <a:ln>
                  <a:solidFill>
                    <a:prstClr val="white">
                      <a:alpha val="0"/>
                    </a:prstClr>
                  </a:solidFill>
                </a:ln>
                <a:solidFill>
                  <a:prstClr val="black"/>
                </a:solidFill>
              </a:rPr>
              <a:t>IRM in OWA, IRM search</a:t>
            </a:r>
            <a:r>
              <a:rPr lang="en-US" sz="1600" b="0" dirty="0" smtClean="0">
                <a:ln>
                  <a:solidFill>
                    <a:prstClr val="white">
                      <a:alpha val="0"/>
                    </a:prstClr>
                  </a:solidFill>
                </a:ln>
                <a:solidFill>
                  <a:prstClr val="black"/>
                </a:solidFill>
              </a:rPr>
              <a:t>, and protected voice mail </a:t>
            </a:r>
            <a:endParaRPr lang="en-US" sz="1600" b="0" dirty="0">
              <a:ln>
                <a:solidFill>
                  <a:prstClr val="white">
                    <a:alpha val="0"/>
                  </a:prstClr>
                </a:solidFill>
              </a:ln>
              <a:solidFill>
                <a:prstClr val="black"/>
              </a:solidFill>
            </a:endParaRPr>
          </a:p>
          <a:p>
            <a:pPr marL="636588" indent="-290513" algn="l" defTabSz="914181">
              <a:lnSpc>
                <a:spcPct val="90000"/>
              </a:lnSpc>
              <a:spcBef>
                <a:spcPct val="20000"/>
              </a:spcBef>
              <a:buClr>
                <a:srgbClr val="F69F1E"/>
              </a:buClr>
              <a:buSzPct val="90000"/>
              <a:buFont typeface="Arial" pitchFamily="34" charset="0"/>
              <a:buChar char="•"/>
            </a:pPr>
            <a:r>
              <a:rPr lang="en-US" sz="1600" b="0" dirty="0">
                <a:ln>
                  <a:solidFill>
                    <a:prstClr val="white">
                      <a:alpha val="0"/>
                    </a:prstClr>
                  </a:solidFill>
                </a:ln>
                <a:solidFill>
                  <a:prstClr val="black"/>
                </a:solidFill>
              </a:rPr>
              <a:t>Transport Protection Rules and Outlook Protection Rules</a:t>
            </a:r>
          </a:p>
        </p:txBody>
      </p:sp>
      <p:sp>
        <p:nvSpPr>
          <p:cNvPr id="20" name="TextBox 19"/>
          <p:cNvSpPr txBox="1"/>
          <p:nvPr/>
        </p:nvSpPr>
        <p:spPr>
          <a:xfrm>
            <a:off x="608104" y="1745564"/>
            <a:ext cx="2641724" cy="2752296"/>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defPPr>
              <a:defRPr lang="en-US"/>
            </a:defPPr>
            <a:lvl1pPr algn="ctr">
              <a:defRPr sz="1400" b="1">
                <a:solidFill>
                  <a:schemeClr val="tx1">
                    <a:alpha val="99000"/>
                  </a:schemeClr>
                </a:solidFill>
              </a:defRPr>
            </a:lvl1pPr>
          </a:lstStyle>
          <a:p>
            <a:pPr fontAlgn="base">
              <a:spcBef>
                <a:spcPct val="0"/>
              </a:spcBef>
              <a:spcAft>
                <a:spcPct val="0"/>
              </a:spcAft>
              <a:defRPr/>
            </a:pPr>
            <a:r>
              <a:rPr lang="en-US" sz="1800" kern="0" dirty="0">
                <a:ln>
                  <a:solidFill>
                    <a:prstClr val="white">
                      <a:alpha val="0"/>
                    </a:prstClr>
                  </a:solidFill>
                </a:ln>
                <a:solidFill>
                  <a:prstClr val="black"/>
                </a:solidFill>
              </a:rPr>
              <a:t>AD RMS Server</a:t>
            </a:r>
          </a:p>
          <a:p>
            <a:pPr fontAlgn="base">
              <a:spcBef>
                <a:spcPct val="0"/>
              </a:spcBef>
              <a:spcAft>
                <a:spcPct val="0"/>
              </a:spcAft>
              <a:defRPr/>
            </a:pPr>
            <a:r>
              <a:rPr lang="en-US" sz="1800" kern="0" dirty="0">
                <a:ln>
                  <a:solidFill>
                    <a:prstClr val="white">
                      <a:alpha val="0"/>
                    </a:prstClr>
                  </a:solidFill>
                </a:ln>
                <a:solidFill>
                  <a:prstClr val="black"/>
                </a:solidFill>
              </a:rPr>
              <a:t>(On-premises) </a:t>
            </a:r>
          </a:p>
        </p:txBody>
      </p:sp>
      <p:pic>
        <p:nvPicPr>
          <p:cNvPr id="26" name="AD RMS Server" descr="C:\Users\aglick\Documents\Clipart\Server Exchange.png"/>
          <p:cNvPicPr>
            <a:picLocks noChangeAspect="1" noChangeArrowheads="1"/>
          </p:cNvPicPr>
          <p:nvPr/>
        </p:nvPicPr>
        <p:blipFill>
          <a:blip r:embed="rId3" cstate="print"/>
          <a:stretch>
            <a:fillRect/>
          </a:stretch>
        </p:blipFill>
        <p:spPr bwMode="auto">
          <a:xfrm>
            <a:off x="1295400" y="2495073"/>
            <a:ext cx="1357343" cy="1852208"/>
          </a:xfrm>
          <a:prstGeom prst="rect">
            <a:avLst/>
          </a:prstGeom>
          <a:noFill/>
        </p:spPr>
      </p:pic>
      <p:sp>
        <p:nvSpPr>
          <p:cNvPr id="25" name="TextBox 24"/>
          <p:cNvSpPr txBox="1"/>
          <p:nvPr/>
        </p:nvSpPr>
        <p:spPr>
          <a:xfrm>
            <a:off x="5810299" y="1745564"/>
            <a:ext cx="2641724" cy="2752296"/>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defPPr>
              <a:defRPr lang="en-US"/>
            </a:defPPr>
            <a:lvl1pPr algn="ctr">
              <a:defRPr sz="1400" b="1">
                <a:solidFill>
                  <a:schemeClr val="tx1">
                    <a:alpha val="99000"/>
                  </a:schemeClr>
                </a:solidFill>
              </a:defRPr>
            </a:lvl1pPr>
          </a:lstStyle>
          <a:p>
            <a:pPr fontAlgn="base">
              <a:spcBef>
                <a:spcPct val="0"/>
              </a:spcBef>
              <a:spcAft>
                <a:spcPct val="0"/>
              </a:spcAft>
              <a:defRPr/>
            </a:pPr>
            <a:r>
              <a:rPr lang="en-US" sz="1800" kern="0" dirty="0">
                <a:ln>
                  <a:solidFill>
                    <a:prstClr val="white">
                      <a:alpha val="0"/>
                    </a:prstClr>
                  </a:solidFill>
                </a:ln>
                <a:solidFill>
                  <a:prstClr val="black"/>
                </a:solidFill>
              </a:rPr>
              <a:t>Exchange Online</a:t>
            </a:r>
          </a:p>
        </p:txBody>
      </p:sp>
      <p:cxnSp>
        <p:nvCxnSpPr>
          <p:cNvPr id="59" name="Straight Arrow Connector 58"/>
          <p:cNvCxnSpPr/>
          <p:nvPr/>
        </p:nvCxnSpPr>
        <p:spPr>
          <a:xfrm flipV="1">
            <a:off x="2706130" y="3291075"/>
            <a:ext cx="3173235" cy="8179"/>
          </a:xfrm>
          <a:prstGeom prst="straightConnector1">
            <a:avLst/>
          </a:prstGeom>
          <a:solidFill>
            <a:schemeClr val="bg1"/>
          </a:solidFill>
          <a:ln w="25400" cap="flat" cmpd="sng" algn="ctr">
            <a:noFill/>
            <a:prstDash val="solid"/>
          </a:ln>
          <a:effectLst>
            <a:outerShdw blurRad="114300" sx="102000" sy="102000" algn="ctr" rotWithShape="0">
              <a:prstClr val="black">
                <a:alpha val="51000"/>
              </a:prstClr>
            </a:outerShdw>
          </a:effectLst>
        </p:spPr>
      </p:cxnSp>
      <p:sp>
        <p:nvSpPr>
          <p:cNvPr id="27" name="Right Arrow 26"/>
          <p:cNvSpPr/>
          <p:nvPr/>
        </p:nvSpPr>
        <p:spPr bwMode="auto">
          <a:xfrm>
            <a:off x="3286898" y="2872537"/>
            <a:ext cx="2508420" cy="1097280"/>
          </a:xfrm>
          <a:prstGeom prst="rightArrow">
            <a:avLst>
              <a:gd name="adj1" fmla="val 50000"/>
              <a:gd name="adj2" fmla="val 36486"/>
            </a:avLst>
          </a:prstGeom>
          <a:solidFill>
            <a:schemeClr val="bg1"/>
          </a:solidFill>
          <a:ln w="25400" cap="flat" cmpd="sng" algn="ctr">
            <a:noFill/>
            <a:prstDash val="solid"/>
          </a:ln>
          <a:effectLst>
            <a:outerShdw blurRad="114300" sx="102000" sy="102000" algn="ctr" rotWithShape="0">
              <a:prstClr val="black">
                <a:alpha val="51000"/>
              </a:prstClr>
            </a:outerShdw>
          </a:effectLst>
        </p:spPr>
        <p:txBody>
          <a:bodyPr lIns="0" rIns="0" rtlCol="0" anchor="ctr"/>
          <a:lstStyle/>
          <a:p>
            <a:pPr algn="ctr"/>
            <a:r>
              <a:rPr lang="en-US" sz="1600" b="1" dirty="0">
                <a:ln>
                  <a:solidFill>
                    <a:prstClr val="white">
                      <a:alpha val="0"/>
                    </a:prstClr>
                  </a:solidFill>
                </a:ln>
                <a:solidFill>
                  <a:prstClr val="black"/>
                </a:solidFill>
              </a:rPr>
              <a:t>Key Import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318" y="2059599"/>
            <a:ext cx="2656705" cy="2565087"/>
          </a:xfrm>
          <a:prstGeom prst="rect">
            <a:avLst/>
          </a:prstGeom>
        </p:spPr>
      </p:pic>
      <p:pic>
        <p:nvPicPr>
          <p:cNvPr id="68" name="AD RMS Server" descr="C:\Users\aglick\Documents\Clipart\Server Exchange.png"/>
          <p:cNvPicPr>
            <a:picLocks noChangeAspect="1" noChangeArrowheads="1"/>
          </p:cNvPicPr>
          <p:nvPr/>
        </p:nvPicPr>
        <p:blipFill>
          <a:blip r:embed="rId3" cstate="print"/>
          <a:stretch>
            <a:fillRect/>
          </a:stretch>
        </p:blipFill>
        <p:spPr bwMode="auto">
          <a:xfrm>
            <a:off x="6519847" y="2495073"/>
            <a:ext cx="1357343" cy="1852208"/>
          </a:xfrm>
          <a:prstGeom prst="rect">
            <a:avLst/>
          </a:prstGeom>
          <a:noFill/>
        </p:spPr>
      </p:pic>
      <p:pic>
        <p:nvPicPr>
          <p:cNvPr id="73" name="Ma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0788" y="3516927"/>
            <a:ext cx="599725" cy="609601"/>
          </a:xfrm>
          <a:prstGeom prst="rect">
            <a:avLst/>
          </a:prstGeom>
        </p:spPr>
      </p:pic>
      <p:grpSp>
        <p:nvGrpSpPr>
          <p:cNvPr id="32" name="Group 31"/>
          <p:cNvGrpSpPr/>
          <p:nvPr/>
        </p:nvGrpSpPr>
        <p:grpSpPr>
          <a:xfrm>
            <a:off x="7602981" y="3898964"/>
            <a:ext cx="237332" cy="212567"/>
            <a:chOff x="7355331" y="4053601"/>
            <a:chExt cx="237332" cy="212567"/>
          </a:xfrm>
        </p:grpSpPr>
        <p:sp>
          <p:nvSpPr>
            <p:cNvPr id="33" name="Oval 32"/>
            <p:cNvSpPr/>
            <p:nvPr/>
          </p:nvSpPr>
          <p:spPr bwMode="auto">
            <a:xfrm>
              <a:off x="7355331" y="4053601"/>
              <a:ext cx="237332" cy="212567"/>
            </a:xfrm>
            <a:prstGeom prst="ellipse">
              <a:avLst/>
            </a:prstGeom>
            <a:solidFill>
              <a:srgbClr val="FF0000"/>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gradFill>
                  <a:gsLst>
                    <a:gs pos="0">
                      <a:prstClr val="white"/>
                    </a:gs>
                    <a:gs pos="100000">
                      <a:prstClr val="white"/>
                    </a:gs>
                  </a:gsLst>
                  <a:lin ang="13500000" scaled="1"/>
                </a:gradFill>
              </a:endParaRPr>
            </a:p>
          </p:txBody>
        </p:sp>
        <p:sp>
          <p:nvSpPr>
            <p:cNvPr id="34" name="Flowchart: Process 33"/>
            <p:cNvSpPr/>
            <p:nvPr/>
          </p:nvSpPr>
          <p:spPr bwMode="auto">
            <a:xfrm>
              <a:off x="7378819" y="4120575"/>
              <a:ext cx="192930" cy="61216"/>
            </a:xfrm>
            <a:prstGeom prst="flowChartProcess">
              <a:avLst/>
            </a:prstGeom>
            <a:solidFill>
              <a:schemeClr val="bg1"/>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prstClr val="white"/>
                </a:solidFill>
              </a:endParaRPr>
            </a:p>
          </p:txBody>
        </p:sp>
      </p:grpSp>
      <p:pic>
        <p:nvPicPr>
          <p:cNvPr id="35" name="SecondKey"/>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784612" y="3132383"/>
            <a:ext cx="577588" cy="577588"/>
          </a:xfrm>
          <a:prstGeom prst="rect">
            <a:avLst/>
          </a:prstGeom>
          <a:noFill/>
        </p:spPr>
      </p:pic>
    </p:spTree>
    <p:extLst>
      <p:ext uri="{BB962C8B-B14F-4D97-AF65-F5344CB8AC3E}">
        <p14:creationId xmlns:p14="http://schemas.microsoft.com/office/powerpoint/2010/main" val="2142558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63" presetClass="path" presetSubtype="0" accel="50000" decel="50000" fill="hold" nodeType="afterEffect">
                                  <p:stCondLst>
                                    <p:cond delay="0"/>
                                  </p:stCondLst>
                                  <p:childTnLst>
                                    <p:animMotion origin="layout" path="M 3.33333E-6 -2.22222E-6 L 0.49166 -2.22222E-6 " pathEditMode="relative" rAng="0" ptsTypes="AA">
                                      <p:cBhvr>
                                        <p:cTn id="10" dur="2000" fill="hold"/>
                                        <p:tgtEl>
                                          <p:spTgt spid="35"/>
                                        </p:tgtEl>
                                        <p:attrNameLst>
                                          <p:attrName>ppt_x</p:attrName>
                                          <p:attrName>ppt_y</p:attrName>
                                        </p:attrNameLst>
                                      </p:cBhvr>
                                      <p:rCtr x="246" y="0"/>
                                    </p:animMotion>
                                  </p:childTnLst>
                                </p:cTn>
                              </p:par>
                            </p:childTnLst>
                          </p:cTn>
                        </p:par>
                        <p:par>
                          <p:cTn id="11" fill="hold">
                            <p:stCondLst>
                              <p:cond delay="2500"/>
                            </p:stCondLst>
                            <p:childTnLst>
                              <p:par>
                                <p:cTn id="12" presetID="1" presetClass="entr" presetSubtype="0"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574" y="1"/>
            <a:ext cx="9167574" cy="6906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5" name="Group 34"/>
          <p:cNvGrpSpPr/>
          <p:nvPr/>
        </p:nvGrpSpPr>
        <p:grpSpPr>
          <a:xfrm>
            <a:off x="89581" y="1288345"/>
            <a:ext cx="9021109" cy="5417256"/>
            <a:chOff x="150819" y="1364544"/>
            <a:chExt cx="12025013" cy="5417256"/>
          </a:xfrm>
        </p:grpSpPr>
        <p:sp>
          <p:nvSpPr>
            <p:cNvPr id="6" name="Shape 5"/>
            <p:cNvSpPr/>
            <p:nvPr/>
          </p:nvSpPr>
          <p:spPr>
            <a:xfrm>
              <a:off x="150819" y="1364544"/>
              <a:ext cx="10591797" cy="5417256"/>
            </a:xfrm>
            <a:prstGeom prst="swooshArrow">
              <a:avLst>
                <a:gd name="adj1" fmla="val 25000"/>
                <a:gd name="adj2" fmla="val 25000"/>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1962683" y="5334594"/>
              <a:ext cx="1635405" cy="83738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3" name="Group 31"/>
            <p:cNvGrpSpPr/>
            <p:nvPr/>
          </p:nvGrpSpPr>
          <p:grpSpPr>
            <a:xfrm>
              <a:off x="593361" y="5676845"/>
              <a:ext cx="8150499" cy="1092003"/>
              <a:chOff x="624972" y="5642043"/>
              <a:chExt cx="8732677" cy="1092003"/>
            </a:xfrm>
          </p:grpSpPr>
          <p:sp>
            <p:nvSpPr>
              <p:cNvPr id="7" name="Oval 6"/>
              <p:cNvSpPr/>
              <p:nvPr/>
            </p:nvSpPr>
            <p:spPr>
              <a:xfrm>
                <a:off x="912812" y="5642043"/>
                <a:ext cx="225357" cy="225357"/>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TextBox 30"/>
              <p:cNvSpPr txBox="1"/>
              <p:nvPr/>
            </p:nvSpPr>
            <p:spPr>
              <a:xfrm>
                <a:off x="624972" y="6512447"/>
                <a:ext cx="8732677" cy="221599"/>
              </a:xfrm>
              <a:prstGeom prst="rect">
                <a:avLst/>
              </a:prstGeom>
              <a:noFill/>
            </p:spPr>
            <p:txBody>
              <a:bodyPr wrap="square" lIns="0" tIns="0" rIns="0" bIns="0" rtlCol="0">
                <a:spAutoFit/>
              </a:bodyPr>
              <a:lstStyle/>
              <a:p>
                <a:pPr defTabSz="914099" fontAlgn="base">
                  <a:lnSpc>
                    <a:spcPct val="90000"/>
                  </a:lnSpc>
                  <a:spcBef>
                    <a:spcPct val="0"/>
                  </a:spcBef>
                  <a:spcAft>
                    <a:spcPct val="0"/>
                  </a:spcAft>
                </a:pPr>
                <a:r>
                  <a:rPr lang="en-US" sz="1600" dirty="0" smtClean="0">
                    <a:solidFill>
                      <a:schemeClr val="tx2">
                        <a:lumMod val="50000"/>
                      </a:schemeClr>
                    </a:solidFill>
                    <a:latin typeface="Segoe Light"/>
                  </a:rPr>
                  <a:t>(</a:t>
                </a:r>
                <a:r>
                  <a:rPr lang="en-US" sz="1600" dirty="0" smtClean="0">
                    <a:solidFill>
                      <a:schemeClr val="tx2">
                        <a:lumMod val="50000"/>
                      </a:schemeClr>
                    </a:solidFill>
                    <a:latin typeface="Segoe Light"/>
                  </a:rPr>
                  <a:t>1996) </a:t>
                </a:r>
                <a:r>
                  <a:rPr lang="en-US" sz="1600" b="1" dirty="0" smtClean="0">
                    <a:solidFill>
                      <a:schemeClr val="tx2">
                        <a:lumMod val="50000"/>
                      </a:schemeClr>
                    </a:solidFill>
                    <a:latin typeface="Segoe Light"/>
                  </a:rPr>
                  <a:t>450M</a:t>
                </a:r>
                <a:r>
                  <a:rPr lang="en-US" sz="1600" b="1" dirty="0" smtClean="0">
                    <a:solidFill>
                      <a:schemeClr val="tx2">
                        <a:lumMod val="50000"/>
                      </a:schemeClr>
                    </a:solidFill>
                    <a:latin typeface="Segoe Light"/>
                  </a:rPr>
                  <a:t>+ </a:t>
                </a:r>
                <a:r>
                  <a:rPr lang="en-US" sz="1600" b="1" dirty="0" smtClean="0">
                    <a:solidFill>
                      <a:schemeClr val="tx2">
                        <a:lumMod val="50000"/>
                      </a:schemeClr>
                    </a:solidFill>
                    <a:latin typeface="Segoe Light"/>
                  </a:rPr>
                  <a:t>active </a:t>
                </a:r>
                <a:r>
                  <a:rPr lang="en-US" sz="1600" b="1" dirty="0" smtClean="0">
                    <a:solidFill>
                      <a:schemeClr val="tx2">
                        <a:lumMod val="50000"/>
                      </a:schemeClr>
                    </a:solidFill>
                    <a:latin typeface="Segoe Light"/>
                  </a:rPr>
                  <a:t>users</a:t>
                </a:r>
              </a:p>
            </p:txBody>
          </p:sp>
        </p:grpSp>
        <p:grpSp>
          <p:nvGrpSpPr>
            <p:cNvPr id="12" name="Group 33"/>
            <p:cNvGrpSpPr/>
            <p:nvPr/>
          </p:nvGrpSpPr>
          <p:grpSpPr>
            <a:xfrm>
              <a:off x="1526026" y="4961868"/>
              <a:ext cx="7833926" cy="1488015"/>
              <a:chOff x="1635140" y="4893625"/>
              <a:chExt cx="8393482" cy="1488015"/>
            </a:xfrm>
          </p:grpSpPr>
          <p:sp>
            <p:nvSpPr>
              <p:cNvPr id="48" name="TextBox 47"/>
              <p:cNvSpPr txBox="1"/>
              <p:nvPr/>
            </p:nvSpPr>
            <p:spPr>
              <a:xfrm>
                <a:off x="1635140" y="6160041"/>
                <a:ext cx="8393482" cy="221599"/>
              </a:xfrm>
              <a:prstGeom prst="rect">
                <a:avLst/>
              </a:prstGeom>
              <a:noFill/>
            </p:spPr>
            <p:txBody>
              <a:bodyPr wrap="square" lIns="0" tIns="0" rIns="0" bIns="0" rtlCol="0">
                <a:spAutoFit/>
              </a:bodyPr>
              <a:lstStyle/>
              <a:p>
                <a:pPr defTabSz="914099" fontAlgn="base">
                  <a:lnSpc>
                    <a:spcPct val="90000"/>
                  </a:lnSpc>
                  <a:spcBef>
                    <a:spcPct val="0"/>
                  </a:spcBef>
                  <a:spcAft>
                    <a:spcPct val="0"/>
                  </a:spcAft>
                </a:pPr>
                <a:r>
                  <a:rPr lang="en-US" sz="1600" dirty="0" smtClean="0">
                    <a:solidFill>
                      <a:schemeClr val="tx2">
                        <a:lumMod val="50000"/>
                      </a:schemeClr>
                    </a:solidFill>
                    <a:latin typeface="Segoe Light"/>
                  </a:rPr>
                  <a:t>(</a:t>
                </a:r>
                <a:r>
                  <a:rPr lang="en-US" sz="1600" dirty="0" smtClean="0">
                    <a:solidFill>
                      <a:schemeClr val="tx2">
                        <a:lumMod val="50000"/>
                      </a:schemeClr>
                    </a:solidFill>
                    <a:latin typeface="Segoe Light"/>
                  </a:rPr>
                  <a:t>1997) </a:t>
                </a:r>
                <a:r>
                  <a:rPr lang="en-US" sz="1600" b="1" dirty="0" smtClean="0">
                    <a:solidFill>
                      <a:schemeClr val="tx2">
                        <a:lumMod val="50000"/>
                      </a:schemeClr>
                    </a:solidFill>
                    <a:latin typeface="Segoe Light"/>
                  </a:rPr>
                  <a:t>550M users/month </a:t>
                </a:r>
                <a:endParaRPr lang="en-US" sz="1600" b="1" dirty="0" smtClean="0">
                  <a:solidFill>
                    <a:schemeClr val="tx2">
                      <a:lumMod val="50000"/>
                    </a:schemeClr>
                  </a:solidFill>
                  <a:latin typeface="Segoe Light"/>
                </a:endParaRPr>
              </a:p>
            </p:txBody>
          </p:sp>
          <p:sp>
            <p:nvSpPr>
              <p:cNvPr id="41" name="Oval 40"/>
              <p:cNvSpPr/>
              <p:nvPr/>
            </p:nvSpPr>
            <p:spPr>
              <a:xfrm>
                <a:off x="1742258" y="4893625"/>
                <a:ext cx="305867" cy="3048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14" name="Group 34"/>
            <p:cNvGrpSpPr/>
            <p:nvPr/>
          </p:nvGrpSpPr>
          <p:grpSpPr>
            <a:xfrm>
              <a:off x="2411412" y="4305148"/>
              <a:ext cx="6316615" cy="1826654"/>
              <a:chOff x="2513011" y="4305148"/>
              <a:chExt cx="6767799" cy="1826654"/>
            </a:xfrm>
          </p:grpSpPr>
          <p:sp>
            <p:nvSpPr>
              <p:cNvPr id="10" name="Oval 9"/>
              <p:cNvSpPr/>
              <p:nvPr/>
            </p:nvSpPr>
            <p:spPr>
              <a:xfrm>
                <a:off x="2652214" y="4305148"/>
                <a:ext cx="407377" cy="407377"/>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TextBox 35"/>
              <p:cNvSpPr txBox="1"/>
              <p:nvPr/>
            </p:nvSpPr>
            <p:spPr>
              <a:xfrm>
                <a:off x="2513011" y="5910203"/>
                <a:ext cx="6767799" cy="221599"/>
              </a:xfrm>
              <a:prstGeom prst="rect">
                <a:avLst/>
              </a:prstGeom>
              <a:noFill/>
            </p:spPr>
            <p:txBody>
              <a:bodyPr wrap="square" lIns="0" tIns="0" rIns="0" bIns="0" rtlCol="0">
                <a:spAutoFit/>
              </a:bodyPr>
              <a:lstStyle/>
              <a:p>
                <a:pPr defTabSz="914099" fontAlgn="base">
                  <a:lnSpc>
                    <a:spcPct val="90000"/>
                  </a:lnSpc>
                  <a:spcBef>
                    <a:spcPct val="0"/>
                  </a:spcBef>
                  <a:spcAft>
                    <a:spcPct val="0"/>
                  </a:spcAft>
                </a:pPr>
                <a:r>
                  <a:rPr lang="en-US" sz="1600" dirty="0" smtClean="0">
                    <a:solidFill>
                      <a:schemeClr val="tx2">
                        <a:lumMod val="50000"/>
                      </a:schemeClr>
                    </a:solidFill>
                    <a:latin typeface="Segoe Light"/>
                  </a:rPr>
                  <a:t>(</a:t>
                </a:r>
                <a:r>
                  <a:rPr lang="en-US" sz="1600" dirty="0" smtClean="0">
                    <a:solidFill>
                      <a:schemeClr val="tx2">
                        <a:lumMod val="50000"/>
                      </a:schemeClr>
                    </a:solidFill>
                    <a:latin typeface="Segoe Light"/>
                  </a:rPr>
                  <a:t>1998) </a:t>
                </a:r>
                <a:r>
                  <a:rPr lang="en-US" sz="1600" b="1" dirty="0" smtClean="0">
                    <a:solidFill>
                      <a:schemeClr val="tx2">
                        <a:lumMod val="50000"/>
                      </a:schemeClr>
                    </a:solidFill>
                  </a:rPr>
                  <a:t>x100M users </a:t>
                </a:r>
                <a:r>
                  <a:rPr lang="en-US" sz="1600" dirty="0" smtClean="0">
                    <a:solidFill>
                      <a:schemeClr val="tx2">
                        <a:lumMod val="50000"/>
                      </a:schemeClr>
                    </a:solidFill>
                    <a:latin typeface="Segoe Light"/>
                  </a:rPr>
                  <a:t>Largest </a:t>
                </a:r>
                <a:r>
                  <a:rPr lang="en-US" sz="1600" dirty="0" smtClean="0">
                    <a:solidFill>
                      <a:schemeClr val="tx2">
                        <a:lumMod val="50000"/>
                      </a:schemeClr>
                    </a:solidFill>
                    <a:latin typeface="Segoe Light"/>
                  </a:rPr>
                  <a:t>non-TCP/IP cloud service </a:t>
                </a:r>
                <a:endParaRPr lang="en-US" sz="1600" b="1" dirty="0" smtClean="0">
                  <a:solidFill>
                    <a:schemeClr val="tx2">
                      <a:lumMod val="50000"/>
                    </a:schemeClr>
                  </a:solidFill>
                  <a:latin typeface="Segoe Light"/>
                </a:endParaRPr>
              </a:p>
            </p:txBody>
          </p:sp>
        </p:grpSp>
        <p:grpSp>
          <p:nvGrpSpPr>
            <p:cNvPr id="18" name="Group 36"/>
            <p:cNvGrpSpPr/>
            <p:nvPr/>
          </p:nvGrpSpPr>
          <p:grpSpPr>
            <a:xfrm>
              <a:off x="3420663" y="3745985"/>
              <a:ext cx="7770640" cy="2058973"/>
              <a:chOff x="3434612" y="3865564"/>
              <a:chExt cx="8325691" cy="1809420"/>
            </a:xfrm>
          </p:grpSpPr>
          <p:sp>
            <p:nvSpPr>
              <p:cNvPr id="43" name="Oval 42"/>
              <p:cNvSpPr/>
              <p:nvPr/>
            </p:nvSpPr>
            <p:spPr>
              <a:xfrm>
                <a:off x="3605885" y="3865564"/>
                <a:ext cx="559777" cy="469405"/>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9" name="Group 29"/>
              <p:cNvGrpSpPr/>
              <p:nvPr/>
            </p:nvGrpSpPr>
            <p:grpSpPr>
              <a:xfrm>
                <a:off x="3434612" y="4740270"/>
                <a:ext cx="8325691" cy="934714"/>
                <a:chOff x="3434612" y="4740270"/>
                <a:chExt cx="8325691" cy="934714"/>
              </a:xfrm>
            </p:grpSpPr>
            <p:sp>
              <p:nvSpPr>
                <p:cNvPr id="42" name="TextBox 41"/>
                <p:cNvSpPr txBox="1"/>
                <p:nvPr/>
              </p:nvSpPr>
              <p:spPr>
                <a:xfrm>
                  <a:off x="3605883" y="5480246"/>
                  <a:ext cx="8154420" cy="194738"/>
                </a:xfrm>
                <a:prstGeom prst="rect">
                  <a:avLst/>
                </a:prstGeom>
                <a:noFill/>
              </p:spPr>
              <p:txBody>
                <a:bodyPr wrap="square" lIns="0" tIns="0" rIns="0" bIns="0" rtlCol="0">
                  <a:spAutoFit/>
                </a:bodyPr>
                <a:lstStyle/>
                <a:p>
                  <a:pPr defTabSz="914099" fontAlgn="base">
                    <a:lnSpc>
                      <a:spcPct val="90000"/>
                    </a:lnSpc>
                    <a:spcBef>
                      <a:spcPct val="0"/>
                    </a:spcBef>
                    <a:spcAft>
                      <a:spcPct val="0"/>
                    </a:spcAft>
                  </a:pPr>
                  <a:r>
                    <a:rPr lang="en-US" sz="1600" dirty="0" smtClean="0">
                      <a:solidFill>
                        <a:schemeClr val="tx2">
                          <a:lumMod val="50000"/>
                        </a:schemeClr>
                      </a:solidFill>
                      <a:latin typeface="Segoe Light"/>
                    </a:rPr>
                    <a:t>(</a:t>
                  </a:r>
                  <a:r>
                    <a:rPr lang="en-US" sz="1600" dirty="0" smtClean="0">
                      <a:solidFill>
                        <a:schemeClr val="tx2">
                          <a:lumMod val="50000"/>
                        </a:schemeClr>
                      </a:solidFill>
                      <a:latin typeface="Segoe Light"/>
                    </a:rPr>
                    <a:t>1999) </a:t>
                  </a:r>
                  <a:r>
                    <a:rPr lang="en-US" sz="1600" b="1" dirty="0" smtClean="0">
                      <a:solidFill>
                        <a:schemeClr val="tx2">
                          <a:lumMod val="50000"/>
                        </a:schemeClr>
                      </a:solidFill>
                      <a:latin typeface="Segoe Light"/>
                    </a:rPr>
                    <a:t>320M</a:t>
                  </a:r>
                  <a:r>
                    <a:rPr lang="en-US" sz="1600" b="1" dirty="0" smtClean="0">
                      <a:solidFill>
                        <a:schemeClr val="tx2">
                          <a:lumMod val="50000"/>
                        </a:schemeClr>
                      </a:solidFill>
                      <a:latin typeface="Segoe Light"/>
                    </a:rPr>
                    <a:t>+ </a:t>
                  </a:r>
                  <a:r>
                    <a:rPr lang="en-US" sz="1600" b="1" dirty="0" smtClean="0">
                      <a:solidFill>
                        <a:schemeClr val="tx2">
                          <a:lumMod val="50000"/>
                        </a:schemeClr>
                      </a:solidFill>
                      <a:latin typeface="Segoe Light"/>
                    </a:rPr>
                    <a:t>active </a:t>
                  </a:r>
                  <a:r>
                    <a:rPr lang="en-US" sz="1600" b="1" dirty="0" smtClean="0">
                      <a:solidFill>
                        <a:schemeClr val="tx2">
                          <a:lumMod val="50000"/>
                        </a:schemeClr>
                      </a:solidFill>
                      <a:latin typeface="Segoe Light"/>
                    </a:rPr>
                    <a:t>users</a:t>
                  </a:r>
                </a:p>
              </p:txBody>
            </p:sp>
            <p:grpSp>
              <p:nvGrpSpPr>
                <p:cNvPr id="22" name="Group 51"/>
                <p:cNvGrpSpPr/>
                <p:nvPr/>
              </p:nvGrpSpPr>
              <p:grpSpPr>
                <a:xfrm>
                  <a:off x="3434612" y="4740270"/>
                  <a:ext cx="1292301" cy="696823"/>
                  <a:chOff x="443499" y="6796482"/>
                  <a:chExt cx="1604053" cy="771343"/>
                </a:xfrm>
              </p:grpSpPr>
              <p:pic>
                <p:nvPicPr>
                  <p:cNvPr id="53" name="Picture 5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1691" y="6796482"/>
                    <a:ext cx="967667" cy="305560"/>
                  </a:xfrm>
                  <a:prstGeom prst="rect">
                    <a:avLst/>
                  </a:prstGeom>
                </p:spPr>
              </p:pic>
              <p:sp>
                <p:nvSpPr>
                  <p:cNvPr id="55" name="TextBox 54"/>
                  <p:cNvSpPr txBox="1"/>
                  <p:nvPr/>
                </p:nvSpPr>
                <p:spPr>
                  <a:xfrm>
                    <a:off x="443499" y="7082805"/>
                    <a:ext cx="1604053" cy="485020"/>
                  </a:xfrm>
                  <a:prstGeom prst="rect">
                    <a:avLst/>
                  </a:prstGeom>
                  <a:noFill/>
                </p:spPr>
                <p:txBody>
                  <a:bodyPr wrap="square" lIns="0" tIns="0" rIns="0" bIns="0" rtlCol="0">
                    <a:spAutoFit/>
                  </a:bodyPr>
                  <a:lstStyle/>
                  <a:p>
                    <a:pPr algn="ctr" defTabSz="914099" fontAlgn="base">
                      <a:lnSpc>
                        <a:spcPct val="90000"/>
                      </a:lnSpc>
                      <a:spcBef>
                        <a:spcPct val="0"/>
                      </a:spcBef>
                      <a:spcAft>
                        <a:spcPct val="0"/>
                      </a:spcAft>
                    </a:pPr>
                    <a:r>
                      <a:rPr lang="en-US" sz="1200" b="1" dirty="0" smtClean="0">
                        <a:solidFill>
                          <a:schemeClr val="bg1"/>
                        </a:solidFill>
                        <a:latin typeface="Segoe"/>
                      </a:rPr>
                      <a:t>Windows Live Messenger</a:t>
                    </a:r>
                  </a:p>
                </p:txBody>
              </p:sp>
            </p:grpSp>
          </p:grpSp>
        </p:grpSp>
        <p:grpSp>
          <p:nvGrpSpPr>
            <p:cNvPr id="23" name="Group 1023"/>
            <p:cNvGrpSpPr/>
            <p:nvPr/>
          </p:nvGrpSpPr>
          <p:grpSpPr>
            <a:xfrm>
              <a:off x="4721640" y="3301334"/>
              <a:ext cx="6992040" cy="2187490"/>
              <a:chOff x="4743329" y="3337510"/>
              <a:chExt cx="7491474" cy="2187490"/>
            </a:xfrm>
          </p:grpSpPr>
          <p:sp>
            <p:nvSpPr>
              <p:cNvPr id="26" name="TextBox 25"/>
              <p:cNvSpPr txBox="1"/>
              <p:nvPr/>
            </p:nvSpPr>
            <p:spPr>
              <a:xfrm>
                <a:off x="4743329" y="5303401"/>
                <a:ext cx="7491474" cy="221599"/>
              </a:xfrm>
              <a:prstGeom prst="rect">
                <a:avLst/>
              </a:prstGeom>
              <a:noFill/>
            </p:spPr>
            <p:txBody>
              <a:bodyPr wrap="square" lIns="0" tIns="0" rIns="0" bIns="0" rtlCol="0">
                <a:spAutoFit/>
              </a:bodyPr>
              <a:lstStyle/>
              <a:p>
                <a:pPr defTabSz="914099" fontAlgn="base">
                  <a:lnSpc>
                    <a:spcPct val="90000"/>
                  </a:lnSpc>
                  <a:spcBef>
                    <a:spcPct val="0"/>
                  </a:spcBef>
                  <a:spcAft>
                    <a:spcPct val="0"/>
                  </a:spcAft>
                </a:pPr>
                <a:r>
                  <a:rPr lang="en-US" sz="1600" dirty="0" smtClean="0">
                    <a:solidFill>
                      <a:schemeClr val="tx2">
                        <a:lumMod val="50000"/>
                      </a:schemeClr>
                    </a:solidFill>
                    <a:latin typeface="Segoe Light"/>
                  </a:rPr>
                  <a:t>(</a:t>
                </a:r>
                <a:r>
                  <a:rPr lang="en-US" sz="1600" dirty="0" smtClean="0">
                    <a:solidFill>
                      <a:schemeClr val="tx2">
                        <a:lumMod val="50000"/>
                      </a:schemeClr>
                    </a:solidFill>
                    <a:latin typeface="Segoe Light"/>
                  </a:rPr>
                  <a:t>1999) </a:t>
                </a:r>
                <a:r>
                  <a:rPr lang="en-US" sz="1600" b="1" dirty="0" smtClean="0">
                    <a:solidFill>
                      <a:schemeClr val="tx2">
                        <a:lumMod val="50000"/>
                      </a:schemeClr>
                    </a:solidFill>
                    <a:latin typeface="Segoe Light"/>
                  </a:rPr>
                  <a:t>2 </a:t>
                </a:r>
                <a:r>
                  <a:rPr lang="en-US" sz="1600" b="1" dirty="0" smtClean="0">
                    <a:solidFill>
                      <a:schemeClr val="tx2">
                        <a:lumMod val="50000"/>
                      </a:schemeClr>
                    </a:solidFill>
                    <a:latin typeface="Segoe Light"/>
                  </a:rPr>
                  <a:t>Billion </a:t>
                </a:r>
                <a:r>
                  <a:rPr lang="en-US" sz="1600" b="1" dirty="0" smtClean="0">
                    <a:solidFill>
                      <a:schemeClr val="tx2">
                        <a:lumMod val="50000"/>
                      </a:schemeClr>
                    </a:solidFill>
                    <a:latin typeface="Segoe Light"/>
                  </a:rPr>
                  <a:t>queries/month</a:t>
                </a:r>
                <a:endParaRPr lang="en-US" sz="1600" b="1" dirty="0" smtClean="0">
                  <a:solidFill>
                    <a:schemeClr val="tx2">
                      <a:lumMod val="50000"/>
                    </a:schemeClr>
                  </a:solidFill>
                  <a:latin typeface="Segoe Light"/>
                </a:endParaRPr>
              </a:p>
            </p:txBody>
          </p:sp>
          <p:sp>
            <p:nvSpPr>
              <p:cNvPr id="57" name="Oval 56"/>
              <p:cNvSpPr/>
              <p:nvPr/>
            </p:nvSpPr>
            <p:spPr>
              <a:xfrm>
                <a:off x="4791921" y="3337510"/>
                <a:ext cx="633476" cy="579365"/>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24" name="Group 1024"/>
            <p:cNvGrpSpPr/>
            <p:nvPr/>
          </p:nvGrpSpPr>
          <p:grpSpPr>
            <a:xfrm>
              <a:off x="5772220" y="2919353"/>
              <a:ext cx="5624875" cy="2215801"/>
              <a:chOff x="5773886" y="2919350"/>
              <a:chExt cx="6026652" cy="2215801"/>
            </a:xfrm>
          </p:grpSpPr>
          <p:sp>
            <p:nvSpPr>
              <p:cNvPr id="15" name="Oval 14"/>
              <p:cNvSpPr/>
              <p:nvPr/>
            </p:nvSpPr>
            <p:spPr>
              <a:xfrm>
                <a:off x="6018212" y="2919350"/>
                <a:ext cx="720613" cy="653417"/>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TextBox 20"/>
              <p:cNvSpPr txBox="1"/>
              <p:nvPr/>
            </p:nvSpPr>
            <p:spPr>
              <a:xfrm>
                <a:off x="5848610" y="4913552"/>
                <a:ext cx="5951928" cy="221599"/>
              </a:xfrm>
              <a:prstGeom prst="rect">
                <a:avLst/>
              </a:prstGeom>
              <a:noFill/>
            </p:spPr>
            <p:txBody>
              <a:bodyPr wrap="square" lIns="0" tIns="0" rIns="0" bIns="0" rtlCol="0">
                <a:spAutoFit/>
              </a:bodyPr>
              <a:lstStyle/>
              <a:p>
                <a:pPr defTabSz="914099" fontAlgn="base">
                  <a:lnSpc>
                    <a:spcPct val="90000"/>
                  </a:lnSpc>
                  <a:spcBef>
                    <a:spcPct val="0"/>
                  </a:spcBef>
                  <a:spcAft>
                    <a:spcPct val="0"/>
                  </a:spcAft>
                </a:pPr>
                <a:r>
                  <a:rPr lang="en-US" sz="1600" dirty="0" smtClean="0">
                    <a:solidFill>
                      <a:schemeClr val="tx2">
                        <a:lumMod val="50000"/>
                      </a:schemeClr>
                    </a:solidFill>
                    <a:latin typeface="Segoe Light"/>
                  </a:rPr>
                  <a:t>(</a:t>
                </a:r>
                <a:r>
                  <a:rPr lang="en-US" sz="1600" dirty="0" smtClean="0">
                    <a:solidFill>
                      <a:schemeClr val="tx2">
                        <a:lumMod val="50000"/>
                      </a:schemeClr>
                    </a:solidFill>
                    <a:latin typeface="Segoe Light"/>
                  </a:rPr>
                  <a:t>2001) </a:t>
                </a:r>
                <a:r>
                  <a:rPr lang="en-US" sz="1600" b="1" dirty="0" smtClean="0">
                    <a:solidFill>
                      <a:schemeClr val="tx2">
                        <a:lumMod val="50000"/>
                      </a:schemeClr>
                    </a:solidFill>
                    <a:latin typeface="Segoe Light"/>
                  </a:rPr>
                  <a:t>20M</a:t>
                </a:r>
                <a:r>
                  <a:rPr lang="en-US" sz="1600" b="1" dirty="0" smtClean="0">
                    <a:solidFill>
                      <a:schemeClr val="tx2">
                        <a:lumMod val="50000"/>
                      </a:schemeClr>
                    </a:solidFill>
                    <a:latin typeface="Segoe Light"/>
                  </a:rPr>
                  <a:t>+ </a:t>
                </a:r>
                <a:r>
                  <a:rPr lang="en-US" sz="1600" b="1" dirty="0" smtClean="0">
                    <a:solidFill>
                      <a:schemeClr val="tx2">
                        <a:lumMod val="50000"/>
                      </a:schemeClr>
                    </a:solidFill>
                    <a:latin typeface="Segoe Light"/>
                  </a:rPr>
                  <a:t> active </a:t>
                </a:r>
                <a:r>
                  <a:rPr lang="en-US" sz="1600" b="1" dirty="0" smtClean="0">
                    <a:solidFill>
                      <a:schemeClr val="tx2">
                        <a:lumMod val="50000"/>
                      </a:schemeClr>
                    </a:solidFill>
                    <a:latin typeface="Segoe Light"/>
                  </a:rPr>
                  <a:t>users</a:t>
                </a:r>
              </a:p>
            </p:txBody>
          </p:sp>
          <p:pic>
            <p:nvPicPr>
              <p:cNvPr id="1028" name="Picture 4" descr="http://upload.wikimedia.org/wikipedia/en/thumb/b/b9/Xbox-live-logo.png/300px-Xbox-live-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73886" y="4353634"/>
                <a:ext cx="1107503" cy="5094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1026"/>
            <p:cNvGrpSpPr/>
            <p:nvPr/>
          </p:nvGrpSpPr>
          <p:grpSpPr>
            <a:xfrm>
              <a:off x="6897179" y="2542205"/>
              <a:ext cx="5085625" cy="2304977"/>
              <a:chOff x="7117798" y="2590800"/>
              <a:chExt cx="5448881" cy="2304977"/>
            </a:xfrm>
          </p:grpSpPr>
          <p:sp>
            <p:nvSpPr>
              <p:cNvPr id="58" name="Oval 57"/>
              <p:cNvSpPr/>
              <p:nvPr/>
            </p:nvSpPr>
            <p:spPr>
              <a:xfrm>
                <a:off x="7389812" y="2590800"/>
                <a:ext cx="873013" cy="762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7" name="Group 21"/>
              <p:cNvGrpSpPr/>
              <p:nvPr/>
            </p:nvGrpSpPr>
            <p:grpSpPr>
              <a:xfrm>
                <a:off x="7117798" y="4077188"/>
                <a:ext cx="1063265" cy="511384"/>
                <a:chOff x="3021399" y="13555773"/>
                <a:chExt cx="3633052" cy="1770334"/>
              </a:xfrm>
            </p:grpSpPr>
            <p:pic>
              <p:nvPicPr>
                <p:cNvPr id="20" name="Picture 1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98566" y="13555773"/>
                  <a:ext cx="2859164" cy="1085850"/>
                </a:xfrm>
                <a:prstGeom prst="rect">
                  <a:avLst/>
                </a:prstGeom>
              </p:spPr>
            </p:pic>
            <p:pic>
              <p:nvPicPr>
                <p:cNvPr id="59" name="Picture 5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21399" y="14240257"/>
                  <a:ext cx="3633052" cy="1085850"/>
                </a:xfrm>
                <a:prstGeom prst="rect">
                  <a:avLst/>
                </a:prstGeom>
              </p:spPr>
            </p:pic>
          </p:grpSp>
          <p:sp>
            <p:nvSpPr>
              <p:cNvPr id="60" name="TextBox 59"/>
              <p:cNvSpPr txBox="1"/>
              <p:nvPr/>
            </p:nvSpPr>
            <p:spPr>
              <a:xfrm>
                <a:off x="7135415" y="4674178"/>
                <a:ext cx="5431264" cy="221599"/>
              </a:xfrm>
              <a:prstGeom prst="rect">
                <a:avLst/>
              </a:prstGeom>
              <a:noFill/>
            </p:spPr>
            <p:txBody>
              <a:bodyPr wrap="square" lIns="0" tIns="0" rIns="0" bIns="0" rtlCol="0">
                <a:spAutoFit/>
              </a:bodyPr>
              <a:lstStyle/>
              <a:p>
                <a:pPr defTabSz="914099" fontAlgn="base">
                  <a:lnSpc>
                    <a:spcPct val="90000"/>
                  </a:lnSpc>
                  <a:spcBef>
                    <a:spcPct val="0"/>
                  </a:spcBef>
                  <a:spcAft>
                    <a:spcPct val="0"/>
                  </a:spcAft>
                </a:pPr>
                <a:r>
                  <a:rPr lang="en-US" sz="1600" dirty="0" smtClean="0">
                    <a:solidFill>
                      <a:schemeClr val="tx2">
                        <a:lumMod val="50000"/>
                      </a:schemeClr>
                    </a:solidFill>
                    <a:latin typeface="Segoe Light"/>
                  </a:rPr>
                  <a:t>(</a:t>
                </a:r>
                <a:r>
                  <a:rPr lang="en-US" sz="1600" dirty="0" smtClean="0">
                    <a:solidFill>
                      <a:schemeClr val="tx2">
                        <a:lumMod val="50000"/>
                      </a:schemeClr>
                    </a:solidFill>
                    <a:latin typeface="Segoe Light"/>
                  </a:rPr>
                  <a:t>2003) </a:t>
                </a:r>
                <a:r>
                  <a:rPr lang="en-US" sz="1600" b="1" dirty="0" smtClean="0">
                    <a:solidFill>
                      <a:schemeClr val="tx2">
                        <a:lumMod val="50000"/>
                      </a:schemeClr>
                    </a:solidFill>
                    <a:latin typeface="Segoe Light"/>
                  </a:rPr>
                  <a:t>5 </a:t>
                </a:r>
                <a:r>
                  <a:rPr lang="en-US" sz="1600" b="1" dirty="0" smtClean="0">
                    <a:solidFill>
                      <a:schemeClr val="tx2">
                        <a:lumMod val="50000"/>
                      </a:schemeClr>
                    </a:solidFill>
                    <a:latin typeface="Segoe Light"/>
                  </a:rPr>
                  <a:t>Billion </a:t>
                </a:r>
                <a:r>
                  <a:rPr lang="en-US" sz="1600" b="1" dirty="0" smtClean="0">
                    <a:solidFill>
                      <a:schemeClr val="tx2">
                        <a:lumMod val="50000"/>
                      </a:schemeClr>
                    </a:solidFill>
                    <a:latin typeface="Segoe Light"/>
                  </a:rPr>
                  <a:t> conference minutes/year</a:t>
                </a:r>
                <a:endParaRPr lang="en-US" sz="1600" b="1" dirty="0" smtClean="0">
                  <a:solidFill>
                    <a:schemeClr val="tx2">
                      <a:lumMod val="50000"/>
                    </a:schemeClr>
                  </a:solidFill>
                  <a:latin typeface="Segoe Light"/>
                </a:endParaRPr>
              </a:p>
            </p:txBody>
          </p:sp>
        </p:grpSp>
        <p:grpSp>
          <p:nvGrpSpPr>
            <p:cNvPr id="29" name="Group 1028"/>
            <p:cNvGrpSpPr/>
            <p:nvPr/>
          </p:nvGrpSpPr>
          <p:grpSpPr>
            <a:xfrm>
              <a:off x="8280066" y="2327168"/>
              <a:ext cx="3777020" cy="2209863"/>
              <a:chOff x="8837611" y="2264262"/>
              <a:chExt cx="4046810" cy="2209863"/>
            </a:xfrm>
          </p:grpSpPr>
          <p:sp>
            <p:nvSpPr>
              <p:cNvPr id="62" name="TextBox 61"/>
              <p:cNvSpPr txBox="1"/>
              <p:nvPr/>
            </p:nvSpPr>
            <p:spPr>
              <a:xfrm>
                <a:off x="8837611" y="4252526"/>
                <a:ext cx="4046810" cy="221599"/>
              </a:xfrm>
              <a:prstGeom prst="rect">
                <a:avLst/>
              </a:prstGeom>
              <a:noFill/>
            </p:spPr>
            <p:txBody>
              <a:bodyPr wrap="square" lIns="0" tIns="0" rIns="0" bIns="0" rtlCol="0">
                <a:spAutoFit/>
              </a:bodyPr>
              <a:lstStyle/>
              <a:p>
                <a:pPr defTabSz="914099" fontAlgn="base">
                  <a:lnSpc>
                    <a:spcPct val="90000"/>
                  </a:lnSpc>
                  <a:spcBef>
                    <a:spcPct val="0"/>
                  </a:spcBef>
                  <a:spcAft>
                    <a:spcPct val="0"/>
                  </a:spcAft>
                </a:pPr>
                <a:r>
                  <a:rPr lang="en-US" sz="1600" dirty="0" smtClean="0">
                    <a:solidFill>
                      <a:schemeClr val="tx2">
                        <a:lumMod val="50000"/>
                      </a:schemeClr>
                    </a:solidFill>
                    <a:latin typeface="Segoe Light"/>
                  </a:rPr>
                  <a:t>(</a:t>
                </a:r>
                <a:r>
                  <a:rPr lang="en-US" sz="1600" dirty="0" smtClean="0">
                    <a:solidFill>
                      <a:schemeClr val="tx2">
                        <a:lumMod val="50000"/>
                      </a:schemeClr>
                    </a:solidFill>
                    <a:latin typeface="Segoe Light"/>
                  </a:rPr>
                  <a:t>2004) </a:t>
                </a:r>
                <a:r>
                  <a:rPr lang="en-US" sz="1600" b="1" dirty="0" smtClean="0">
                    <a:solidFill>
                      <a:schemeClr val="tx2">
                        <a:lumMod val="50000"/>
                      </a:schemeClr>
                    </a:solidFill>
                    <a:latin typeface="Segoe Light"/>
                  </a:rPr>
                  <a:t>2 Billion emails/day</a:t>
                </a:r>
                <a:endParaRPr lang="en-US" sz="1600" b="1" dirty="0" smtClean="0">
                  <a:solidFill>
                    <a:schemeClr val="tx2">
                      <a:lumMod val="50000"/>
                    </a:schemeClr>
                  </a:solidFill>
                  <a:latin typeface="Segoe Light"/>
                </a:endParaRPr>
              </a:p>
            </p:txBody>
          </p:sp>
          <p:sp>
            <p:nvSpPr>
              <p:cNvPr id="63" name="Oval 62"/>
              <p:cNvSpPr/>
              <p:nvPr/>
            </p:nvSpPr>
            <p:spPr>
              <a:xfrm>
                <a:off x="8913812" y="2264262"/>
                <a:ext cx="992100" cy="936138"/>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32" name="Group 11"/>
            <p:cNvGrpSpPr/>
            <p:nvPr/>
          </p:nvGrpSpPr>
          <p:grpSpPr>
            <a:xfrm>
              <a:off x="10774270" y="2571616"/>
              <a:ext cx="1314474" cy="1498967"/>
              <a:chOff x="10831397" y="2438356"/>
              <a:chExt cx="1314473" cy="1498967"/>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0230" y="2438356"/>
                <a:ext cx="1123242" cy="1141962"/>
              </a:xfrm>
              <a:prstGeom prst="rect">
                <a:avLst/>
              </a:prstGeom>
            </p:spPr>
          </p:pic>
          <p:sp>
            <p:nvSpPr>
              <p:cNvPr id="66" name="TextBox 65"/>
              <p:cNvSpPr txBox="1"/>
              <p:nvPr/>
            </p:nvSpPr>
            <p:spPr>
              <a:xfrm>
                <a:off x="10831397" y="3604924"/>
                <a:ext cx="1314473" cy="332399"/>
              </a:xfrm>
              <a:prstGeom prst="rect">
                <a:avLst/>
              </a:prstGeom>
              <a:noFill/>
            </p:spPr>
            <p:txBody>
              <a:bodyPr wrap="square" lIns="0" tIns="0" rIns="0" bIns="0" rtlCol="0">
                <a:spAutoFit/>
              </a:bodyPr>
              <a:lstStyle/>
              <a:p>
                <a:pPr algn="ctr" defTabSz="914099" fontAlgn="base">
                  <a:lnSpc>
                    <a:spcPct val="90000"/>
                  </a:lnSpc>
                  <a:spcBef>
                    <a:spcPct val="0"/>
                  </a:spcBef>
                  <a:spcAft>
                    <a:spcPct val="0"/>
                  </a:spcAft>
                </a:pPr>
                <a:r>
                  <a:rPr lang="en-US" sz="1200" dirty="0" smtClean="0">
                    <a:solidFill>
                      <a:schemeClr val="bg1"/>
                    </a:solidFill>
                    <a:latin typeface="Segoe Light"/>
                  </a:rPr>
                  <a:t>Web Applications</a:t>
                </a:r>
                <a:endParaRPr lang="en-US" sz="1200" b="1" dirty="0" smtClean="0">
                  <a:solidFill>
                    <a:schemeClr val="bg1"/>
                  </a:solidFill>
                  <a:latin typeface="Segoe Light"/>
                </a:endParaRPr>
              </a:p>
            </p:txBody>
          </p:sp>
        </p:grpSp>
        <p:pic>
          <p:nvPicPr>
            <p:cNvPr id="64" name="Picture 63" descr="windows_update.png"/>
            <p:cNvPicPr>
              <a:picLocks noChangeAspect="1"/>
            </p:cNvPicPr>
            <p:nvPr/>
          </p:nvPicPr>
          <p:blipFill>
            <a:blip r:embed="rId8" cstate="screen"/>
            <a:stretch>
              <a:fillRect/>
            </a:stretch>
          </p:blipFill>
          <p:spPr bwMode="invGray">
            <a:xfrm>
              <a:off x="2192143" y="5398123"/>
              <a:ext cx="1176483" cy="414122"/>
            </a:xfrm>
            <a:prstGeom prst="rect">
              <a:avLst/>
            </a:prstGeom>
          </p:spPr>
        </p:pic>
        <p:pic>
          <p:nvPicPr>
            <p:cNvPr id="67" name="Picture 66"/>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668610" y="4847182"/>
              <a:ext cx="1029251" cy="376963"/>
            </a:xfrm>
            <a:prstGeom prst="rect">
              <a:avLst/>
            </a:prstGeom>
          </p:spPr>
        </p:pic>
        <p:pic>
          <p:nvPicPr>
            <p:cNvPr id="68" name="Picture 2" descr="C:\Users\tobrien.REDMOND\Pictures\DVD_ART36\Logos\MSN\MSN (brand)\msn logo reverse.pn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1272031" y="5764122"/>
              <a:ext cx="993418" cy="37477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Users\dazw\Desktop\WL-Hotmail_h_rgb_r.png"/>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329198" y="6160761"/>
              <a:ext cx="1065629" cy="271573"/>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10510298" y="1649743"/>
              <a:ext cx="1665534" cy="886397"/>
            </a:xfrm>
            <a:prstGeom prst="rect">
              <a:avLst/>
            </a:prstGeom>
            <a:noFill/>
          </p:spPr>
          <p:txBody>
            <a:bodyPr wrap="square" lIns="0" tIns="0" rIns="0" bIns="0" rtlCol="0">
              <a:spAutoFit/>
            </a:bodyPr>
            <a:lstStyle/>
            <a:p>
              <a:pPr algn="ctr" defTabSz="914099" fontAlgn="base">
                <a:lnSpc>
                  <a:spcPct val="90000"/>
                </a:lnSpc>
                <a:spcBef>
                  <a:spcPct val="0"/>
                </a:spcBef>
                <a:spcAft>
                  <a:spcPct val="0"/>
                </a:spcAft>
              </a:pPr>
              <a:r>
                <a:rPr lang="en-US" sz="1600" dirty="0">
                  <a:solidFill>
                    <a:schemeClr val="tx2">
                      <a:lumMod val="50000"/>
                    </a:schemeClr>
                  </a:solidFill>
                  <a:latin typeface="Segoe Light"/>
                </a:rPr>
                <a:t>(2010) </a:t>
              </a:r>
              <a:endParaRPr lang="en-US" sz="1600" b="1" dirty="0">
                <a:solidFill>
                  <a:schemeClr val="tx2">
                    <a:lumMod val="50000"/>
                  </a:schemeClr>
                </a:solidFill>
                <a:latin typeface="Segoe Light"/>
              </a:endParaRPr>
            </a:p>
            <a:p>
              <a:pPr algn="ctr" defTabSz="914099" fontAlgn="base">
                <a:lnSpc>
                  <a:spcPct val="90000"/>
                </a:lnSpc>
                <a:spcBef>
                  <a:spcPct val="0"/>
                </a:spcBef>
                <a:spcAft>
                  <a:spcPct val="0"/>
                </a:spcAft>
              </a:pPr>
              <a:r>
                <a:rPr lang="en-US" sz="1600" b="1" dirty="0" smtClean="0">
                  <a:solidFill>
                    <a:schemeClr val="tx2">
                      <a:lumMod val="50000"/>
                    </a:schemeClr>
                  </a:solidFill>
                  <a:latin typeface="Segoe Light"/>
                </a:rPr>
                <a:t>400M</a:t>
              </a:r>
              <a:r>
                <a:rPr lang="en-US" sz="1600" b="1" dirty="0" smtClean="0">
                  <a:solidFill>
                    <a:schemeClr val="tx2">
                      <a:lumMod val="50000"/>
                    </a:schemeClr>
                  </a:solidFill>
                  <a:latin typeface="Segoe Light"/>
                </a:rPr>
                <a:t>+</a:t>
              </a:r>
              <a:r>
                <a:rPr lang="en-US" sz="1600" dirty="0" smtClean="0">
                  <a:solidFill>
                    <a:schemeClr val="tx2">
                      <a:lumMod val="50000"/>
                    </a:schemeClr>
                  </a:solidFill>
                  <a:latin typeface="Segoe Light"/>
                </a:rPr>
                <a:t> </a:t>
              </a:r>
              <a:r>
                <a:rPr lang="en-US" sz="1600" dirty="0" smtClean="0">
                  <a:solidFill>
                    <a:schemeClr val="tx2">
                      <a:lumMod val="50000"/>
                    </a:schemeClr>
                  </a:solidFill>
                  <a:latin typeface="Segoe Light"/>
                </a:rPr>
                <a:t/>
              </a:r>
              <a:br>
                <a:rPr lang="en-US" sz="1600" dirty="0" smtClean="0">
                  <a:solidFill>
                    <a:schemeClr val="tx2">
                      <a:lumMod val="50000"/>
                    </a:schemeClr>
                  </a:solidFill>
                  <a:latin typeface="Segoe Light"/>
                </a:rPr>
              </a:br>
              <a:r>
                <a:rPr lang="en-US" sz="1600" dirty="0" smtClean="0">
                  <a:solidFill>
                    <a:schemeClr val="tx2">
                      <a:lumMod val="50000"/>
                    </a:schemeClr>
                  </a:solidFill>
                  <a:latin typeface="Segoe Light"/>
                </a:rPr>
                <a:t>consumers </a:t>
              </a:r>
              <a:br>
                <a:rPr lang="en-US" sz="1600" dirty="0" smtClean="0">
                  <a:solidFill>
                    <a:schemeClr val="tx2">
                      <a:lumMod val="50000"/>
                    </a:schemeClr>
                  </a:solidFill>
                  <a:latin typeface="Segoe Light"/>
                </a:rPr>
              </a:br>
              <a:r>
                <a:rPr lang="en-US" sz="1600" dirty="0" smtClean="0">
                  <a:solidFill>
                    <a:schemeClr val="tx2">
                      <a:lumMod val="50000"/>
                    </a:schemeClr>
                  </a:solidFill>
                  <a:latin typeface="Segoe Light"/>
                </a:rPr>
                <a:t>at </a:t>
              </a:r>
              <a:r>
                <a:rPr lang="en-US" sz="1600" dirty="0" smtClean="0">
                  <a:solidFill>
                    <a:schemeClr val="tx2">
                      <a:lumMod val="50000"/>
                    </a:schemeClr>
                  </a:solidFill>
                  <a:latin typeface="Segoe Light"/>
                </a:rPr>
                <a:t>release</a:t>
              </a:r>
              <a:endParaRPr lang="en-US" sz="1600" b="1" dirty="0" smtClean="0">
                <a:solidFill>
                  <a:schemeClr val="tx2">
                    <a:lumMod val="50000"/>
                  </a:schemeClr>
                </a:solidFill>
                <a:latin typeface="Segoe Light"/>
              </a:endParaRPr>
            </a:p>
          </p:txBody>
        </p:sp>
        <p:grpSp>
          <p:nvGrpSpPr>
            <p:cNvPr id="34" name="Group 33"/>
            <p:cNvGrpSpPr/>
            <p:nvPr/>
          </p:nvGrpSpPr>
          <p:grpSpPr>
            <a:xfrm>
              <a:off x="7938803" y="3814974"/>
              <a:ext cx="1195670" cy="402370"/>
              <a:chOff x="3886363" y="1848073"/>
              <a:chExt cx="2039673" cy="622392"/>
            </a:xfrm>
          </p:grpSpPr>
          <p:pic>
            <p:nvPicPr>
              <p:cNvPr id="75" name="Picture 2" descr="C:\Users\dazw\Desktop\OnlineSvcs-2_bL_r.png"/>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a:stretch/>
            </p:blipFill>
            <p:spPr bwMode="auto">
              <a:xfrm>
                <a:off x="4078816" y="1848073"/>
                <a:ext cx="1780019" cy="33737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C:\Users\dazw\Desktop\OnlineSvcs-2_bL_r.png"/>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3886363" y="2185446"/>
                <a:ext cx="2039673" cy="28501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1" name="Title 1"/>
          <p:cNvSpPr txBox="1">
            <a:spLocks/>
          </p:cNvSpPr>
          <p:nvPr/>
        </p:nvSpPr>
        <p:spPr>
          <a:xfrm>
            <a:off x="162546" y="572000"/>
            <a:ext cx="8805608" cy="609398"/>
          </a:xfrm>
          <a:prstGeom prst="rect">
            <a:avLst/>
          </a:prstGeom>
        </p:spPr>
        <p:txBody>
          <a:bodyPr/>
          <a:lstStyle>
            <a:lvl1pPr algn="l" defTabSz="914363" rtl="0" eaLnBrk="1" latinLnBrk="0" hangingPunct="1">
              <a:lnSpc>
                <a:spcPct val="90000"/>
              </a:lnSpc>
              <a:spcBef>
                <a:spcPct val="0"/>
              </a:spcBef>
              <a:buNone/>
              <a:defRPr lang="en-US" sz="4400" b="0" kern="1200" cap="all" spc="-15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z="3200" cap="none" spc="-100" dirty="0">
                <a:solidFill>
                  <a:schemeClr val="tx1">
                    <a:alpha val="99000"/>
                  </a:schemeClr>
                </a:solidFill>
              </a:rPr>
              <a:t>Microsoft Is a LEADER In The Cloud</a:t>
            </a:r>
            <a:endParaRPr lang="en-US" sz="3200" cap="none" spc="-100" dirty="0">
              <a:solidFill>
                <a:schemeClr val="tx1">
                  <a:alpha val="99000"/>
                </a:schemeClr>
              </a:solidFill>
            </a:endParaRPr>
          </a:p>
        </p:txBody>
      </p:sp>
    </p:spTree>
    <p:extLst>
      <p:ext uri="{BB962C8B-B14F-4D97-AF65-F5344CB8AC3E}">
        <p14:creationId xmlns:p14="http://schemas.microsoft.com/office/powerpoint/2010/main" val="3830878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Freeform 6"/>
          <p:cNvSpPr>
            <a:spLocks/>
          </p:cNvSpPr>
          <p:nvPr/>
        </p:nvSpPr>
        <p:spPr bwMode="auto">
          <a:xfrm>
            <a:off x="531813" y="1460500"/>
            <a:ext cx="8381451" cy="4944310"/>
          </a:xfrm>
          <a:prstGeom prst="roundRect">
            <a:avLst>
              <a:gd name="adj" fmla="val 3314"/>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algn="ctr" defTabSz="914181"/>
            <a:endParaRPr lang="en-US" sz="1400" b="1" dirty="0">
              <a:solidFill>
                <a:prstClr val="black">
                  <a:alpha val="99000"/>
                </a:prstClr>
              </a:solidFill>
            </a:endParaRPr>
          </a:p>
        </p:txBody>
      </p:sp>
      <p:sp>
        <p:nvSpPr>
          <p:cNvPr id="30" name="Rounded Rectangle 29"/>
          <p:cNvSpPr>
            <a:spLocks noChangeArrowheads="1"/>
          </p:cNvSpPr>
          <p:nvPr/>
        </p:nvSpPr>
        <p:spPr bwMode="gray">
          <a:xfrm>
            <a:off x="987663" y="4164180"/>
            <a:ext cx="1445603" cy="2039797"/>
          </a:xfrm>
          <a:prstGeom prst="roundRect">
            <a:avLst>
              <a:gd name="adj" fmla="val 7939"/>
            </a:avLst>
          </a:prstGeom>
          <a:solidFill>
            <a:srgbClr val="E6E6E6"/>
          </a:solidFill>
          <a:ln w="25400" cap="flat" cmpd="sng" algn="ctr">
            <a:noFill/>
            <a:prstDash val="solid"/>
          </a:ln>
          <a:effectLst>
            <a:innerShdw blurRad="342900">
              <a:prstClr val="black">
                <a:alpha val="56000"/>
              </a:prstClr>
            </a:innerShdw>
          </a:effectLst>
        </p:spPr>
        <p:txBody>
          <a:bodyPr tIns="91440" rtlCol="0" anchor="t"/>
          <a:lstStyle/>
          <a:p>
            <a:pPr algn="ctr" defTabSz="914181">
              <a:spcBef>
                <a:spcPct val="20000"/>
              </a:spcBef>
              <a:buClr>
                <a:srgbClr val="F69F1E"/>
              </a:buClr>
              <a:buSzPct val="90000"/>
            </a:pPr>
            <a:endParaRPr lang="en-US" sz="2000" dirty="0">
              <a:solidFill>
                <a:prstClr val="black">
                  <a:lumMod val="85000"/>
                  <a:lumOff val="15000"/>
                  <a:alpha val="99000"/>
                </a:prstClr>
              </a:solidFill>
            </a:endParaRPr>
          </a:p>
        </p:txBody>
      </p:sp>
      <p:sp>
        <p:nvSpPr>
          <p:cNvPr id="3" name="Title 2"/>
          <p:cNvSpPr>
            <a:spLocks noGrp="1"/>
          </p:cNvSpPr>
          <p:nvPr>
            <p:ph type="title"/>
          </p:nvPr>
        </p:nvSpPr>
        <p:spPr>
          <a:xfrm>
            <a:off x="481914" y="447813"/>
            <a:ext cx="8223183" cy="775597"/>
          </a:xfrm>
        </p:spPr>
        <p:txBody>
          <a:bodyPr/>
          <a:lstStyle/>
          <a:p>
            <a:r>
              <a:rPr lang="en-US" dirty="0"/>
              <a:t>Protection and Compliance</a:t>
            </a:r>
            <a:br>
              <a:rPr lang="en-US" dirty="0"/>
            </a:br>
            <a:r>
              <a:rPr lang="en-US" sz="2400" dirty="0">
                <a:solidFill>
                  <a:srgbClr val="FFC200"/>
                </a:solidFill>
              </a:rPr>
              <a:t>Flexible </a:t>
            </a:r>
            <a:r>
              <a:rPr lang="en-US" sz="2400" dirty="0" smtClean="0">
                <a:solidFill>
                  <a:srgbClr val="FFC200"/>
                </a:solidFill>
              </a:rPr>
              <a:t>Mail Routing</a:t>
            </a:r>
            <a:endParaRPr lang="en-US" sz="2400" dirty="0">
              <a:solidFill>
                <a:srgbClr val="FFC200"/>
              </a:solidFill>
            </a:endParaRPr>
          </a:p>
        </p:txBody>
      </p:sp>
      <p:sp>
        <p:nvSpPr>
          <p:cNvPr id="38" name="Text Placeholder 2"/>
          <p:cNvSpPr>
            <a:spLocks noGrp="1"/>
          </p:cNvSpPr>
          <p:nvPr>
            <p:ph idx="1"/>
          </p:nvPr>
        </p:nvSpPr>
        <p:spPr>
          <a:xfrm>
            <a:off x="4572000" y="4562040"/>
            <a:ext cx="4271890" cy="1723549"/>
          </a:xfrm>
        </p:spPr>
        <p:txBody>
          <a:bodyPr>
            <a:normAutofit/>
          </a:bodyPr>
          <a:lstStyle/>
          <a:p>
            <a:r>
              <a:rPr lang="en-US" sz="1800" dirty="0"/>
              <a:t>Route outbound </a:t>
            </a:r>
            <a:r>
              <a:rPr lang="en-US" sz="1800" dirty="0" smtClean="0"/>
              <a:t>email messages </a:t>
            </a:r>
            <a:r>
              <a:rPr lang="en-US" sz="1800" dirty="0"/>
              <a:t>through on-premises </a:t>
            </a:r>
            <a:r>
              <a:rPr lang="en-US" sz="1800" dirty="0" smtClean="0"/>
              <a:t>email </a:t>
            </a:r>
            <a:r>
              <a:rPr lang="en-US" sz="1800" dirty="0"/>
              <a:t>server or other hosted service</a:t>
            </a:r>
          </a:p>
          <a:p>
            <a:r>
              <a:rPr lang="en-US" sz="1800" dirty="0"/>
              <a:t>Allows use of third-party appliances for encryption and data leakage prevention (DLP)</a:t>
            </a:r>
          </a:p>
        </p:txBody>
      </p:sp>
      <p:pic>
        <p:nvPicPr>
          <p:cNvPr id="3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42699" y="1460500"/>
            <a:ext cx="3200901" cy="2132369"/>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0" name="TextBox 65"/>
          <p:cNvSpPr txBox="1">
            <a:spLocks noChangeArrowheads="1"/>
          </p:cNvSpPr>
          <p:nvPr/>
        </p:nvSpPr>
        <p:spPr bwMode="auto">
          <a:xfrm rot="19247820">
            <a:off x="1180237" y="3422878"/>
            <a:ext cx="3221832" cy="261610"/>
          </a:xfrm>
          <a:prstGeom prst="rect">
            <a:avLst/>
          </a:prstGeom>
          <a:noFill/>
          <a:ln w="9525">
            <a:noFill/>
            <a:miter lim="800000"/>
            <a:headEnd/>
            <a:tailEnd/>
          </a:ln>
        </p:spPr>
        <p:txBody>
          <a:bodyPr>
            <a:spAutoFit/>
          </a:bodyPr>
          <a:lstStyle/>
          <a:p>
            <a:pPr algn="ctr" defTabSz="914181"/>
            <a:r>
              <a:rPr lang="en-US" sz="1100" dirty="0">
                <a:ln>
                  <a:solidFill>
                    <a:prstClr val="white">
                      <a:alpha val="0"/>
                    </a:prstClr>
                  </a:solidFill>
                </a:ln>
                <a:solidFill>
                  <a:prstClr val="black"/>
                </a:solidFill>
              </a:rPr>
              <a:t>Outbound email</a:t>
            </a:r>
          </a:p>
        </p:txBody>
      </p:sp>
      <p:cxnSp>
        <p:nvCxnSpPr>
          <p:cNvPr id="54" name="Straight Arrow Connector 53"/>
          <p:cNvCxnSpPr/>
          <p:nvPr/>
        </p:nvCxnSpPr>
        <p:spPr>
          <a:xfrm flipV="1">
            <a:off x="4516670" y="3943518"/>
            <a:ext cx="383688" cy="125384"/>
          </a:xfrm>
          <a:prstGeom prst="straightConnector1">
            <a:avLst/>
          </a:prstGeom>
          <a:ln w="25400">
            <a:solidFill>
              <a:schemeClr val="tx2"/>
            </a:solidFill>
            <a:prstDash val="solid"/>
            <a:beve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172654" y="5368640"/>
            <a:ext cx="1017441" cy="646331"/>
          </a:xfrm>
          <a:prstGeom prst="rect">
            <a:avLst/>
          </a:prstGeom>
          <a:noFill/>
        </p:spPr>
        <p:txBody>
          <a:bodyPr wrap="square" rtlCol="0">
            <a:spAutoFit/>
          </a:bodyPr>
          <a:lstStyle/>
          <a:p>
            <a:pPr marL="0" lvl="1" algn="ctr" defTabSz="914181" fontAlgn="base">
              <a:spcBef>
                <a:spcPct val="0"/>
              </a:spcBef>
              <a:spcAft>
                <a:spcPct val="0"/>
              </a:spcAft>
            </a:pPr>
            <a:r>
              <a:rPr lang="en-US" sz="1200" b="1" dirty="0">
                <a:ln>
                  <a:solidFill>
                    <a:prstClr val="white">
                      <a:alpha val="0"/>
                    </a:prstClr>
                  </a:solidFill>
                </a:ln>
                <a:solidFill>
                  <a:prstClr val="black"/>
                </a:solidFill>
              </a:rPr>
              <a:t>Messaging Server or Appliance</a:t>
            </a:r>
          </a:p>
        </p:txBody>
      </p:sp>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2200" y="2659971"/>
            <a:ext cx="2286000" cy="1408931"/>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7" name="TextBox 26"/>
          <p:cNvSpPr txBox="1"/>
          <p:nvPr/>
        </p:nvSpPr>
        <p:spPr>
          <a:xfrm>
            <a:off x="6381249" y="3161864"/>
            <a:ext cx="1882830" cy="369332"/>
          </a:xfrm>
          <a:prstGeom prst="rect">
            <a:avLst/>
          </a:prstGeom>
          <a:noFill/>
        </p:spPr>
        <p:txBody>
          <a:bodyPr wrap="square" rtlCol="0">
            <a:spAutoFit/>
          </a:bodyPr>
          <a:lstStyle/>
          <a:p>
            <a:pPr marL="0" lvl="1" algn="ctr" defTabSz="914181" fontAlgn="base">
              <a:spcBef>
                <a:spcPct val="0"/>
              </a:spcBef>
              <a:spcAft>
                <a:spcPct val="0"/>
              </a:spcAft>
            </a:pPr>
            <a:r>
              <a:rPr lang="en-US" dirty="0">
                <a:ln>
                  <a:solidFill>
                    <a:prstClr val="white">
                      <a:alpha val="0"/>
                    </a:prstClr>
                  </a:solidFill>
                </a:ln>
                <a:solidFill>
                  <a:prstClr val="black"/>
                </a:solidFill>
              </a:rPr>
              <a:t>Internet</a:t>
            </a:r>
          </a:p>
        </p:txBody>
      </p:sp>
      <p:cxnSp>
        <p:nvCxnSpPr>
          <p:cNvPr id="40" name="Straight Arrow Connector 39"/>
          <p:cNvCxnSpPr/>
          <p:nvPr/>
        </p:nvCxnSpPr>
        <p:spPr>
          <a:xfrm flipH="1">
            <a:off x="1872026" y="3592869"/>
            <a:ext cx="4474310" cy="1336649"/>
          </a:xfrm>
          <a:prstGeom prst="straightConnector1">
            <a:avLst/>
          </a:prstGeom>
          <a:ln w="25400">
            <a:solidFill>
              <a:schemeClr val="tx2"/>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872026" y="3009674"/>
            <a:ext cx="1858707" cy="1499275"/>
          </a:xfrm>
          <a:prstGeom prst="straightConnector1">
            <a:avLst/>
          </a:prstGeom>
          <a:ln w="25400">
            <a:solidFill>
              <a:schemeClr val="tx2"/>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8" name="Picture 27" descr="Mail_1"/>
          <p:cNvPicPr>
            <a:picLocks noChangeAspect="1" noChangeArrowheads="1"/>
          </p:cNvPicPr>
          <p:nvPr/>
        </p:nvPicPr>
        <p:blipFill>
          <a:blip r:embed="rId4"/>
          <a:stretch>
            <a:fillRect/>
          </a:stretch>
        </p:blipFill>
        <p:spPr bwMode="auto">
          <a:xfrm>
            <a:off x="4200732" y="4051915"/>
            <a:ext cx="286510" cy="267203"/>
          </a:xfrm>
          <a:prstGeom prst="rect">
            <a:avLst/>
          </a:prstGeom>
          <a:noFill/>
          <a:ln w="9525">
            <a:noFill/>
            <a:miter lim="800000"/>
            <a:headEnd/>
            <a:tailEnd/>
          </a:ln>
        </p:spPr>
      </p:pic>
      <p:pic>
        <p:nvPicPr>
          <p:cNvPr id="29" name="Picture 1" descr="C:\Users\yannk\AppData\Local\Microsoft\Windows\Temporary Internet Files\Content.IE5\SL453NAT\MCj04315990000[1].png"/>
          <p:cNvPicPr>
            <a:picLocks noChangeAspect="1" noChangeArrowheads="1"/>
          </p:cNvPicPr>
          <p:nvPr/>
        </p:nvPicPr>
        <p:blipFill>
          <a:blip r:embed="rId5"/>
          <a:srcRect/>
          <a:stretch>
            <a:fillRect/>
          </a:stretch>
        </p:blipFill>
        <p:spPr bwMode="auto">
          <a:xfrm>
            <a:off x="4300426" y="4164181"/>
            <a:ext cx="209150" cy="209151"/>
          </a:xfrm>
          <a:prstGeom prst="rect">
            <a:avLst/>
          </a:prstGeom>
          <a:noFill/>
        </p:spPr>
      </p:pic>
      <p:pic>
        <p:nvPicPr>
          <p:cNvPr id="56" name="Picture 55" descr="Mail_1"/>
          <p:cNvPicPr>
            <a:picLocks noChangeAspect="1" noChangeArrowheads="1"/>
          </p:cNvPicPr>
          <p:nvPr/>
        </p:nvPicPr>
        <p:blipFill>
          <a:blip r:embed="rId4"/>
          <a:stretch>
            <a:fillRect/>
          </a:stretch>
        </p:blipFill>
        <p:spPr bwMode="auto">
          <a:xfrm>
            <a:off x="3500086" y="2924610"/>
            <a:ext cx="286510" cy="267203"/>
          </a:xfrm>
          <a:prstGeom prst="rect">
            <a:avLst/>
          </a:prstGeom>
          <a:noFill/>
          <a:ln w="9525">
            <a:noFill/>
            <a:miter lim="800000"/>
            <a:headEnd/>
            <a:tailEnd/>
          </a:ln>
        </p:spPr>
      </p:pic>
      <p:pic>
        <p:nvPicPr>
          <p:cNvPr id="32" name="AD RMS Server Decoy" descr="C:\Users\aglick\Documents\Clipart\Server Exchange.png"/>
          <p:cNvPicPr>
            <a:picLocks noChangeAspect="1" noChangeArrowheads="1"/>
          </p:cNvPicPr>
          <p:nvPr/>
        </p:nvPicPr>
        <p:blipFill>
          <a:blip r:embed="rId6" cstate="print"/>
          <a:stretch>
            <a:fillRect/>
          </a:stretch>
        </p:blipFill>
        <p:spPr bwMode="auto">
          <a:xfrm>
            <a:off x="1353523" y="4445944"/>
            <a:ext cx="708750" cy="967149"/>
          </a:xfrm>
          <a:prstGeom prst="rect">
            <a:avLst/>
          </a:prstGeom>
          <a:noFill/>
          <a:effectLst>
            <a:outerShdw blurRad="63500" sx="102000" sy="102000" algn="ctr" rotWithShape="0">
              <a:prstClr val="black">
                <a:alpha val="40000"/>
              </a:prstClr>
            </a:outerShdw>
          </a:effectLst>
        </p:spPr>
      </p:pic>
      <p:pic>
        <p:nvPicPr>
          <p:cNvPr id="33" name="Picture 32" descr="ExchangeOnline_h_rgb.png"/>
          <p:cNvPicPr>
            <a:picLocks noChangeAspect="1"/>
          </p:cNvPicPr>
          <p:nvPr/>
        </p:nvPicPr>
        <p:blipFill>
          <a:blip r:embed="rId7"/>
          <a:stretch>
            <a:fillRect/>
          </a:stretch>
        </p:blipFill>
        <p:spPr>
          <a:xfrm>
            <a:off x="3226156" y="2218053"/>
            <a:ext cx="2343739" cy="441918"/>
          </a:xfrm>
          <a:prstGeom prst="rect">
            <a:avLst/>
          </a:prstGeom>
        </p:spPr>
      </p:pic>
      <p:cxnSp>
        <p:nvCxnSpPr>
          <p:cNvPr id="5" name="Straight Arrow Connector 4"/>
          <p:cNvCxnSpPr/>
          <p:nvPr/>
        </p:nvCxnSpPr>
        <p:spPr>
          <a:xfrm flipH="1">
            <a:off x="2148530" y="3923654"/>
            <a:ext cx="182880" cy="156517"/>
          </a:xfrm>
          <a:prstGeom prst="straightConnector1">
            <a:avLst/>
          </a:prstGeom>
          <a:ln w="25400">
            <a:solidFill>
              <a:schemeClr val="tx2"/>
            </a:solidFill>
            <a:prstDash val="solid"/>
            <a:beve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24" name="Picture 2" descr="\\eventsql\dvd\Online_ART\DVD_ART36\Artwork_Imagery\Icons - Illustrations\_ WINDOWS SERVER ICONS\Hardware\Hard Drive storag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6563" y="4702436"/>
            <a:ext cx="403532" cy="58568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913085"/>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smtClean="0"/>
              <a:t>Visibility and Control</a:t>
            </a:r>
            <a:endParaRPr lang="en-US" dirty="0"/>
          </a:p>
        </p:txBody>
      </p:sp>
    </p:spTree>
    <p:extLst>
      <p:ext uri="{BB962C8B-B14F-4D97-AF65-F5344CB8AC3E}">
        <p14:creationId xmlns:p14="http://schemas.microsoft.com/office/powerpoint/2010/main" val="2627964928"/>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236862" y="1423989"/>
            <a:ext cx="8670275" cy="3805738"/>
          </a:xfrm>
          <a:prstGeom prst="roundRect">
            <a:avLst>
              <a:gd name="adj" fmla="val 3645"/>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marL="5424488"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p:txBody>
      </p:sp>
      <p:grpSp>
        <p:nvGrpSpPr>
          <p:cNvPr id="4" name="Group 3"/>
          <p:cNvGrpSpPr/>
          <p:nvPr/>
        </p:nvGrpSpPr>
        <p:grpSpPr>
          <a:xfrm>
            <a:off x="407077" y="1550787"/>
            <a:ext cx="7983162" cy="3578508"/>
            <a:chOff x="407076" y="1647257"/>
            <a:chExt cx="8439213" cy="3782936"/>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25127" b="38708"/>
            <a:stretch/>
          </p:blipFill>
          <p:spPr bwMode="auto">
            <a:xfrm>
              <a:off x="407076" y="1647257"/>
              <a:ext cx="8222159" cy="3526060"/>
            </a:xfrm>
            <a:prstGeom prst="rect">
              <a:avLst/>
            </a:prstGeom>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4" cstate="print"/>
            <a:srcRect l="2386" t="22202" r="50000"/>
            <a:stretch/>
          </p:blipFill>
          <p:spPr bwMode="auto">
            <a:xfrm>
              <a:off x="5954233" y="2487529"/>
              <a:ext cx="2892056" cy="2942664"/>
            </a:xfrm>
            <a:prstGeom prst="rect">
              <a:avLst/>
            </a:prstGeom>
            <a:ln>
              <a:noFill/>
            </a:ln>
            <a:effectLst>
              <a:outerShdw blurRad="63500" sx="101000" sy="101000" algn="ctr" rotWithShape="0">
                <a:prstClr val="black">
                  <a:alpha val="40000"/>
                </a:prstClr>
              </a:outerShdw>
            </a:effectLst>
          </p:spPr>
        </p:pic>
      </p:grpSp>
      <p:sp>
        <p:nvSpPr>
          <p:cNvPr id="2" name="Title 1"/>
          <p:cNvSpPr>
            <a:spLocks noGrp="1"/>
          </p:cNvSpPr>
          <p:nvPr>
            <p:ph type="title"/>
          </p:nvPr>
        </p:nvSpPr>
        <p:spPr>
          <a:xfrm>
            <a:off x="509944" y="453621"/>
            <a:ext cx="8216947" cy="997196"/>
          </a:xfrm>
        </p:spPr>
        <p:txBody>
          <a:bodyPr/>
          <a:lstStyle/>
          <a:p>
            <a:r>
              <a:rPr lang="en-US" dirty="0"/>
              <a:t>Visibility and Control</a:t>
            </a:r>
            <a:r>
              <a:rPr lang="en-US" dirty="0" smtClean="0"/>
              <a:t/>
            </a:r>
            <a:br>
              <a:rPr lang="en-US" dirty="0" smtClean="0"/>
            </a:br>
            <a:r>
              <a:rPr lang="en-US" sz="2400" dirty="0">
                <a:solidFill>
                  <a:srgbClr val="FFC200"/>
                </a:solidFill>
              </a:rPr>
              <a:t>Exchange Control Panel</a:t>
            </a:r>
          </a:p>
        </p:txBody>
      </p:sp>
      <p:sp>
        <p:nvSpPr>
          <p:cNvPr id="6" name="Content Placeholder 5"/>
          <p:cNvSpPr>
            <a:spLocks noGrp="1"/>
          </p:cNvSpPr>
          <p:nvPr>
            <p:ph idx="1"/>
          </p:nvPr>
        </p:nvSpPr>
        <p:spPr>
          <a:xfrm>
            <a:off x="520699" y="5372747"/>
            <a:ext cx="8107379" cy="892552"/>
          </a:xfrm>
        </p:spPr>
        <p:txBody>
          <a:bodyPr>
            <a:normAutofit fontScale="92500" lnSpcReduction="10000"/>
          </a:bodyPr>
          <a:lstStyle/>
          <a:p>
            <a:r>
              <a:rPr lang="en-US" dirty="0"/>
              <a:t>Powerful w</a:t>
            </a:r>
            <a:r>
              <a:rPr lang="en-US" dirty="0" smtClean="0"/>
              <a:t>eb-based </a:t>
            </a:r>
            <a:r>
              <a:rPr lang="en-US" dirty="0"/>
              <a:t>tool for managing </a:t>
            </a:r>
            <a:r>
              <a:rPr lang="en-US" dirty="0" smtClean="0"/>
              <a:t>the online </a:t>
            </a:r>
            <a:r>
              <a:rPr lang="en-US" dirty="0"/>
              <a:t>environment</a:t>
            </a:r>
          </a:p>
          <a:p>
            <a:r>
              <a:rPr lang="en-US" dirty="0"/>
              <a:t>Capabilities </a:t>
            </a:r>
            <a:r>
              <a:rPr lang="en-US" dirty="0" smtClean="0"/>
              <a:t>such as multi-mailbox </a:t>
            </a:r>
            <a:r>
              <a:rPr lang="en-US" dirty="0"/>
              <a:t>search and group management can be delegated to non-IT </a:t>
            </a:r>
            <a:r>
              <a:rPr lang="en-US" dirty="0" smtClean="0"/>
              <a:t>users</a:t>
            </a:r>
            <a:endParaRPr lang="en-US" dirty="0"/>
          </a:p>
        </p:txBody>
      </p:sp>
    </p:spTree>
    <p:extLst>
      <p:ext uri="{BB962C8B-B14F-4D97-AF65-F5344CB8AC3E}">
        <p14:creationId xmlns:p14="http://schemas.microsoft.com/office/powerpoint/2010/main" val="548044633"/>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bwMode="auto">
          <a:xfrm>
            <a:off x="236862" y="1423988"/>
            <a:ext cx="8670275" cy="4752223"/>
          </a:xfrm>
          <a:prstGeom prst="roundRect">
            <a:avLst>
              <a:gd name="adj" fmla="val 3225"/>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marL="4637088"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 y="1423988"/>
            <a:ext cx="3352799" cy="2361953"/>
          </a:xfrm>
          <a:prstGeom prst="rect">
            <a:avLst/>
          </a:prstGeom>
          <a:noFill/>
          <a:ln w="9525">
            <a:noFill/>
            <a:miter lim="800000"/>
            <a:headEnd/>
            <a:tailEnd/>
          </a:ln>
          <a:effectLst>
            <a:outerShdw dist="38100" dir="2700000" algn="tl" rotWithShape="0">
              <a:srgbClr val="808080">
                <a:alpha val="39999"/>
              </a:srgbClr>
            </a:outerShdw>
          </a:effectLst>
        </p:spPr>
      </p:pic>
      <p:sp>
        <p:nvSpPr>
          <p:cNvPr id="15" name="Rounded Rectangle 14"/>
          <p:cNvSpPr>
            <a:spLocks noChangeArrowheads="1"/>
          </p:cNvSpPr>
          <p:nvPr/>
        </p:nvSpPr>
        <p:spPr bwMode="gray">
          <a:xfrm>
            <a:off x="378942" y="4545228"/>
            <a:ext cx="4853458" cy="1488860"/>
          </a:xfrm>
          <a:prstGeom prst="roundRect">
            <a:avLst>
              <a:gd name="adj" fmla="val 8620"/>
            </a:avLst>
          </a:prstGeom>
          <a:solidFill>
            <a:srgbClr val="E6E6E6"/>
          </a:solidFill>
          <a:ln w="25400" cap="flat" cmpd="sng" algn="ctr">
            <a:noFill/>
            <a:prstDash val="solid"/>
          </a:ln>
          <a:effectLst>
            <a:innerShdw blurRad="342900">
              <a:prstClr val="black">
                <a:alpha val="56000"/>
              </a:prstClr>
            </a:innerShdw>
          </a:effectLst>
        </p:spPr>
        <p:txBody>
          <a:bodyPr tIns="91440" rtlCol="0" anchor="t"/>
          <a:lstStyle/>
          <a:p>
            <a:pPr marL="1828800" indent="-185738" defTabSz="914181">
              <a:spcBef>
                <a:spcPct val="20000"/>
              </a:spcBef>
              <a:buClr>
                <a:srgbClr val="F69F1E"/>
              </a:buClr>
              <a:buSzPct val="120000"/>
              <a:buFont typeface="Arial" pitchFamily="34" charset="0"/>
              <a:buChar char="•"/>
              <a:defRPr/>
            </a:pPr>
            <a:endParaRPr lang="en-US" sz="1300" dirty="0">
              <a:ln>
                <a:solidFill>
                  <a:prstClr val="white">
                    <a:alpha val="0"/>
                  </a:prstClr>
                </a:solidFill>
              </a:ln>
              <a:solidFill>
                <a:prstClr val="black"/>
              </a:solidFill>
            </a:endParaRPr>
          </a:p>
        </p:txBody>
      </p:sp>
      <p:pic>
        <p:nvPicPr>
          <p:cNvPr id="30722" name="Picture 13"/>
          <p:cNvPicPr>
            <a:picLocks noChangeAspect="1" noChangeArrowheads="1"/>
          </p:cNvPicPr>
          <p:nvPr/>
        </p:nvPicPr>
        <p:blipFill>
          <a:blip r:embed="rId4"/>
          <a:srcRect/>
          <a:stretch>
            <a:fillRect/>
          </a:stretch>
        </p:blipFill>
        <p:spPr bwMode="auto">
          <a:xfrm>
            <a:off x="2204651" y="2695104"/>
            <a:ext cx="1295400" cy="1122362"/>
          </a:xfrm>
          <a:prstGeom prst="rect">
            <a:avLst/>
          </a:prstGeom>
          <a:noFill/>
          <a:ln w="9525">
            <a:noFill/>
            <a:miter lim="800000"/>
            <a:headEnd/>
            <a:tailEnd/>
          </a:ln>
        </p:spPr>
      </p:pic>
      <p:sp>
        <p:nvSpPr>
          <p:cNvPr id="2" name="Title 1"/>
          <p:cNvSpPr>
            <a:spLocks noGrp="1"/>
          </p:cNvSpPr>
          <p:nvPr>
            <p:ph type="title"/>
          </p:nvPr>
        </p:nvSpPr>
        <p:spPr>
          <a:xfrm>
            <a:off x="509944" y="453621"/>
            <a:ext cx="8216947" cy="997196"/>
          </a:xfrm>
        </p:spPr>
        <p:txBody>
          <a:bodyPr/>
          <a:lstStyle/>
          <a:p>
            <a:r>
              <a:rPr lang="en-US" dirty="0"/>
              <a:t>Visibility and Control</a:t>
            </a:r>
            <a:br>
              <a:rPr lang="en-US" dirty="0"/>
            </a:br>
            <a:r>
              <a:rPr lang="en-US" sz="2400" dirty="0">
                <a:solidFill>
                  <a:srgbClr val="FFC200"/>
                </a:solidFill>
              </a:rPr>
              <a:t>Remote PowerShell</a:t>
            </a:r>
          </a:p>
        </p:txBody>
      </p:sp>
      <p:cxnSp>
        <p:nvCxnSpPr>
          <p:cNvPr id="8" name="Straight Connector 7"/>
          <p:cNvCxnSpPr/>
          <p:nvPr/>
        </p:nvCxnSpPr>
        <p:spPr>
          <a:xfrm flipH="1">
            <a:off x="1219203" y="3225114"/>
            <a:ext cx="1005013" cy="1867929"/>
          </a:xfrm>
          <a:prstGeom prst="line">
            <a:avLst/>
          </a:prstGeom>
          <a:ln w="25400">
            <a:solidFill>
              <a:schemeClr val="tx2"/>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66377" y="4702580"/>
            <a:ext cx="1219200" cy="965200"/>
            <a:chOff x="256312" y="4616083"/>
            <a:chExt cx="1219200" cy="965200"/>
          </a:xfrm>
        </p:grpSpPr>
        <p:pic>
          <p:nvPicPr>
            <p:cNvPr id="18" name="Picture 2" descr="\\eventsql\dvd\Online_ART\DVD_ART34\Artwork_Imagery\Icons - Illustrations\_Other Hardware icons\laptops notebook istock.png"/>
            <p:cNvPicPr>
              <a:picLocks noChangeAspect="1" noChangeArrowheads="1"/>
            </p:cNvPicPr>
            <p:nvPr/>
          </p:nvPicPr>
          <p:blipFill>
            <a:blip r:embed="rId5"/>
            <a:srcRect/>
            <a:stretch>
              <a:fillRect/>
            </a:stretch>
          </p:blipFill>
          <p:spPr bwMode="auto">
            <a:xfrm>
              <a:off x="256312" y="4616083"/>
              <a:ext cx="1219200" cy="965200"/>
            </a:xfrm>
            <a:prstGeom prst="rect">
              <a:avLst/>
            </a:prstGeom>
            <a:noFill/>
            <a:ln w="9525">
              <a:noFill/>
              <a:miter lim="800000"/>
              <a:headEnd/>
              <a:tailEnd/>
            </a:ln>
          </p:spPr>
        </p:pic>
        <p:pic>
          <p:nvPicPr>
            <p:cNvPr id="19"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780000">
              <a:off x="803099" y="4798947"/>
              <a:ext cx="381000" cy="266095"/>
            </a:xfrm>
            <a:prstGeom prst="rect">
              <a:avLst/>
            </a:prstGeom>
            <a:noFill/>
            <a:ln w="9525">
              <a:noFill/>
              <a:miter lim="800000"/>
              <a:headEnd/>
              <a:tailEnd/>
            </a:ln>
          </p:spPr>
        </p:pic>
      </p:grpSp>
      <p:pic>
        <p:nvPicPr>
          <p:cNvPr id="13" name="Picture 12" descr="ExchangeOnline_h_rgb.png"/>
          <p:cNvPicPr>
            <a:picLocks noChangeAspect="1"/>
          </p:cNvPicPr>
          <p:nvPr/>
        </p:nvPicPr>
        <p:blipFill>
          <a:blip r:embed="rId7"/>
          <a:stretch>
            <a:fillRect/>
          </a:stretch>
        </p:blipFill>
        <p:spPr>
          <a:xfrm>
            <a:off x="1220412" y="2152075"/>
            <a:ext cx="2343739" cy="441918"/>
          </a:xfrm>
          <a:prstGeom prst="rect">
            <a:avLst/>
          </a:prstGeom>
        </p:spPr>
      </p:pic>
      <p:sp>
        <p:nvSpPr>
          <p:cNvPr id="12" name="Rounded Rectangle 11"/>
          <p:cNvSpPr>
            <a:spLocks noChangeArrowheads="1"/>
          </p:cNvSpPr>
          <p:nvPr/>
        </p:nvSpPr>
        <p:spPr bwMode="gray">
          <a:xfrm>
            <a:off x="1571611" y="4545228"/>
            <a:ext cx="3660789" cy="1412660"/>
          </a:xfrm>
          <a:prstGeom prst="roundRect">
            <a:avLst>
              <a:gd name="adj" fmla="val 8620"/>
            </a:avLst>
          </a:prstGeom>
          <a:noFill/>
          <a:ln w="25400" cap="flat" cmpd="sng" algn="ctr">
            <a:noFill/>
            <a:prstDash val="solid"/>
          </a:ln>
          <a:effectLst>
            <a:innerShdw blurRad="342900">
              <a:prstClr val="black">
                <a:alpha val="56000"/>
              </a:prstClr>
            </a:innerShdw>
          </a:effectLst>
        </p:spPr>
        <p:txBody>
          <a:bodyPr tIns="91440" rtlCol="0" anchor="t"/>
          <a:lstStyle/>
          <a:p>
            <a:pPr marL="1936750" indent="-1936750" defTabSz="914181">
              <a:spcBef>
                <a:spcPct val="20000"/>
              </a:spcBef>
              <a:buClr>
                <a:srgbClr val="F69F1E"/>
              </a:buClr>
              <a:buSzPct val="120000"/>
              <a:defRPr/>
            </a:pPr>
            <a:r>
              <a:rPr lang="en-US" sz="1400" dirty="0">
                <a:ln>
                  <a:solidFill>
                    <a:prstClr val="white">
                      <a:alpha val="0"/>
                    </a:prstClr>
                  </a:solidFill>
                </a:ln>
                <a:solidFill>
                  <a:prstClr val="black"/>
                </a:solidFill>
              </a:rPr>
              <a:t>New-DynamicDistributionGroup</a:t>
            </a:r>
          </a:p>
          <a:p>
            <a:pPr marL="406400" lvl="1" indent="-177800" defTabSz="914181">
              <a:spcBef>
                <a:spcPct val="20000"/>
              </a:spcBef>
              <a:buClr>
                <a:srgbClr val="F69F1E"/>
              </a:buClr>
              <a:buSzPct val="120000"/>
              <a:defRPr/>
            </a:pPr>
            <a:r>
              <a:rPr lang="en-US" sz="1300" dirty="0">
                <a:ln>
                  <a:solidFill>
                    <a:prstClr val="white">
                      <a:alpha val="0"/>
                    </a:prstClr>
                  </a:solidFill>
                </a:ln>
                <a:solidFill>
                  <a:prstClr val="black"/>
                </a:solidFill>
              </a:rPr>
              <a:t>-Name "Florida Sales and Marketing" </a:t>
            </a:r>
          </a:p>
          <a:p>
            <a:pPr marL="406400" lvl="1" indent="-177800" defTabSz="914181">
              <a:spcBef>
                <a:spcPct val="20000"/>
              </a:spcBef>
              <a:buClr>
                <a:srgbClr val="F69F1E"/>
              </a:buClr>
              <a:buSzPct val="120000"/>
              <a:defRPr/>
            </a:pPr>
            <a:r>
              <a:rPr lang="en-US" sz="1300" dirty="0">
                <a:ln>
                  <a:solidFill>
                    <a:prstClr val="white">
                      <a:alpha val="0"/>
                    </a:prstClr>
                  </a:solidFill>
                </a:ln>
                <a:solidFill>
                  <a:prstClr val="black"/>
                </a:solidFill>
              </a:rPr>
              <a:t>-IncludedRecipients MailboxUsers </a:t>
            </a:r>
          </a:p>
          <a:p>
            <a:pPr marL="406400" lvl="1" indent="-177800" defTabSz="914181">
              <a:spcBef>
                <a:spcPct val="20000"/>
              </a:spcBef>
              <a:buClr>
                <a:srgbClr val="F69F1E"/>
              </a:buClr>
              <a:buSzPct val="120000"/>
              <a:defRPr/>
            </a:pPr>
            <a:r>
              <a:rPr lang="en-US" sz="1300" dirty="0">
                <a:ln>
                  <a:solidFill>
                    <a:prstClr val="white">
                      <a:alpha val="0"/>
                    </a:prstClr>
                  </a:solidFill>
                </a:ln>
                <a:solidFill>
                  <a:prstClr val="black"/>
                </a:solidFill>
              </a:rPr>
              <a:t>-ConditionalDepartment Sales, Marketing</a:t>
            </a:r>
          </a:p>
          <a:p>
            <a:pPr marL="406400" lvl="1" indent="-177800" defTabSz="914181">
              <a:spcBef>
                <a:spcPct val="20000"/>
              </a:spcBef>
              <a:buClr>
                <a:srgbClr val="F69F1E"/>
              </a:buClr>
              <a:buSzPct val="120000"/>
              <a:defRPr/>
            </a:pPr>
            <a:r>
              <a:rPr lang="en-US" sz="1300" dirty="0">
                <a:ln>
                  <a:solidFill>
                    <a:prstClr val="white">
                      <a:alpha val="0"/>
                    </a:prstClr>
                  </a:solidFill>
                </a:ln>
                <a:solidFill>
                  <a:prstClr val="black"/>
                </a:solidFill>
              </a:rPr>
              <a:t>-ConditionalStateOrProvince Florida</a:t>
            </a:r>
          </a:p>
        </p:txBody>
      </p:sp>
      <p:sp>
        <p:nvSpPr>
          <p:cNvPr id="16" name="Rounded Rectangle 15"/>
          <p:cNvSpPr/>
          <p:nvPr/>
        </p:nvSpPr>
        <p:spPr bwMode="auto">
          <a:xfrm>
            <a:off x="4191000" y="1697681"/>
            <a:ext cx="4457700" cy="4752223"/>
          </a:xfrm>
          <a:prstGeom prst="roundRect">
            <a:avLst>
              <a:gd name="adj" fmla="val 3225"/>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marL="801688" indent="-290513"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Allows scripting and automation of routine tasks</a:t>
            </a:r>
          </a:p>
          <a:p>
            <a:pPr marL="801688" indent="-290513" defTabSz="914181">
              <a:lnSpc>
                <a:spcPct val="90000"/>
              </a:lnSpc>
              <a:spcBef>
                <a:spcPct val="20000"/>
              </a:spcBef>
              <a:buClr>
                <a:srgbClr val="F69F1E"/>
              </a:buClr>
              <a:buSzPct val="90000"/>
              <a:buFont typeface="Arial" pitchFamily="34" charset="0"/>
              <a:buChar char="•"/>
            </a:pPr>
            <a:r>
              <a:rPr lang="en-US" sz="2000" dirty="0" smtClean="0">
                <a:ln>
                  <a:solidFill>
                    <a:prstClr val="white">
                      <a:alpha val="0"/>
                    </a:prstClr>
                  </a:solidFill>
                </a:ln>
                <a:solidFill>
                  <a:prstClr val="black"/>
                </a:solidFill>
              </a:rPr>
              <a:t>Permits updated </a:t>
            </a:r>
            <a:r>
              <a:rPr lang="en-US" sz="2000" dirty="0">
                <a:ln>
                  <a:solidFill>
                    <a:prstClr val="white">
                      <a:alpha val="0"/>
                    </a:prstClr>
                  </a:solidFill>
                </a:ln>
                <a:solidFill>
                  <a:prstClr val="black"/>
                </a:solidFill>
              </a:rPr>
              <a:t>settings without calling support</a:t>
            </a:r>
          </a:p>
          <a:p>
            <a:pPr marL="801688" indent="-290513"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Gives </a:t>
            </a:r>
            <a:r>
              <a:rPr lang="en-US" sz="2000" dirty="0" smtClean="0">
                <a:ln>
                  <a:solidFill>
                    <a:prstClr val="white">
                      <a:alpha val="0"/>
                    </a:prstClr>
                  </a:solidFill>
                </a:ln>
                <a:solidFill>
                  <a:prstClr val="black"/>
                </a:solidFill>
              </a:rPr>
              <a:t>access </a:t>
            </a:r>
            <a:r>
              <a:rPr lang="en-US" sz="2000" dirty="0">
                <a:ln>
                  <a:solidFill>
                    <a:prstClr val="white">
                      <a:alpha val="0"/>
                    </a:prstClr>
                  </a:solidFill>
                </a:ln>
                <a:solidFill>
                  <a:prstClr val="black"/>
                </a:solidFill>
              </a:rPr>
              <a:t>to raw data for reports</a:t>
            </a:r>
          </a:p>
        </p:txBody>
      </p:sp>
    </p:spTree>
    <p:extLst>
      <p:ext uri="{BB962C8B-B14F-4D97-AF65-F5344CB8AC3E}">
        <p14:creationId xmlns:p14="http://schemas.microsoft.com/office/powerpoint/2010/main" val="4015779525"/>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9944" y="441264"/>
            <a:ext cx="8216947" cy="997196"/>
          </a:xfrm>
        </p:spPr>
        <p:txBody>
          <a:bodyPr/>
          <a:lstStyle/>
          <a:p>
            <a:r>
              <a:rPr lang="en-US" dirty="0"/>
              <a:t>Visibility and Control</a:t>
            </a:r>
            <a:br>
              <a:rPr lang="en-US" dirty="0"/>
            </a:br>
            <a:r>
              <a:rPr lang="en-US" sz="2400" dirty="0">
                <a:solidFill>
                  <a:srgbClr val="FFC200"/>
                </a:solidFill>
              </a:rPr>
              <a:t>Role Based Access Control</a:t>
            </a:r>
          </a:p>
        </p:txBody>
      </p:sp>
      <p:sp>
        <p:nvSpPr>
          <p:cNvPr id="3" name="Content Placeholder 2"/>
          <p:cNvSpPr>
            <a:spLocks noGrp="1"/>
          </p:cNvSpPr>
          <p:nvPr>
            <p:ph idx="1"/>
          </p:nvPr>
        </p:nvSpPr>
        <p:spPr>
          <a:xfrm>
            <a:off x="457200" y="5496824"/>
            <a:ext cx="8386690" cy="615553"/>
          </a:xfrm>
        </p:spPr>
        <p:txBody>
          <a:bodyPr>
            <a:normAutofit fontScale="92500" lnSpcReduction="20000"/>
          </a:bodyPr>
          <a:lstStyle/>
          <a:p>
            <a:r>
              <a:rPr lang="en-US" dirty="0"/>
              <a:t>Delegate administrative tasks within IT and beyond</a:t>
            </a:r>
          </a:p>
          <a:p>
            <a:r>
              <a:rPr lang="en-US" dirty="0"/>
              <a:t>Granular control over scope and </a:t>
            </a:r>
            <a:r>
              <a:rPr lang="en-US" dirty="0" smtClean="0"/>
              <a:t>permissions</a:t>
            </a:r>
            <a:endParaRPr lang="en-US" dirty="0"/>
          </a:p>
        </p:txBody>
      </p:sp>
      <p:grpSp>
        <p:nvGrpSpPr>
          <p:cNvPr id="2" name="Group 1"/>
          <p:cNvGrpSpPr/>
          <p:nvPr/>
        </p:nvGrpSpPr>
        <p:grpSpPr>
          <a:xfrm>
            <a:off x="350378" y="1219243"/>
            <a:ext cx="8483635" cy="4057598"/>
            <a:chOff x="350378" y="1219243"/>
            <a:chExt cx="8483635" cy="4057598"/>
          </a:xfrm>
        </p:grpSpPr>
        <p:sp>
          <p:nvSpPr>
            <p:cNvPr id="41" name="Rectangle 40"/>
            <p:cNvSpPr/>
            <p:nvPr/>
          </p:nvSpPr>
          <p:spPr bwMode="auto">
            <a:xfrm>
              <a:off x="691041" y="2114312"/>
              <a:ext cx="1931350" cy="483610"/>
            </a:xfrm>
            <a:prstGeom prst="rect">
              <a:avLst/>
            </a:prstGeom>
            <a:noFill/>
            <a:ln w="9525" cap="rnd">
              <a:noFill/>
              <a:prstDash val="sysDash"/>
              <a:headEnd type="oval"/>
            </a:ln>
            <a:effectLst/>
          </p:spPr>
          <p:style>
            <a:lnRef idx="1">
              <a:schemeClr val="accent1"/>
            </a:lnRef>
            <a:fillRef idx="0">
              <a:schemeClr val="accent1"/>
            </a:fillRef>
            <a:effectRef idx="0">
              <a:schemeClr val="accent1"/>
            </a:effectRef>
            <a:fontRef idx="minor">
              <a:schemeClr val="tx1"/>
            </a:fontRef>
          </p:style>
          <p:txBody>
            <a:bodyPr rtlCol="0" anchor="t"/>
            <a:lstStyle/>
            <a:p>
              <a:pPr algn="ctr" defTabSz="914181">
                <a:spcBef>
                  <a:spcPct val="20000"/>
                </a:spcBef>
                <a:buClr>
                  <a:srgbClr val="F69F1E"/>
                </a:buClr>
                <a:buSzPct val="120000"/>
              </a:pPr>
              <a:r>
                <a:rPr lang="en-US" sz="1300" b="1" dirty="0">
                  <a:ln>
                    <a:solidFill>
                      <a:prstClr val="white">
                        <a:alpha val="0"/>
                      </a:prstClr>
                    </a:solidFill>
                  </a:ln>
                  <a:solidFill>
                    <a:prstClr val="black"/>
                  </a:solidFill>
                </a:rPr>
                <a:t>Andy Ryan</a:t>
              </a:r>
            </a:p>
            <a:p>
              <a:pPr algn="ctr" defTabSz="914181">
                <a:spcBef>
                  <a:spcPct val="20000"/>
                </a:spcBef>
                <a:buClr>
                  <a:srgbClr val="F69F1E"/>
                </a:buClr>
                <a:buSzPct val="120000"/>
              </a:pPr>
              <a:r>
                <a:rPr lang="en-US" sz="1100" b="1" dirty="0">
                  <a:ln>
                    <a:solidFill>
                      <a:prstClr val="white">
                        <a:alpha val="0"/>
                      </a:prstClr>
                    </a:solidFill>
                  </a:ln>
                  <a:solidFill>
                    <a:prstClr val="black"/>
                  </a:solidFill>
                </a:rPr>
                <a:t>Systems Administrator</a:t>
              </a:r>
            </a:p>
          </p:txBody>
        </p:sp>
        <p:sp>
          <p:nvSpPr>
            <p:cNvPr id="39" name="Rounded Rectangle 38"/>
            <p:cNvSpPr/>
            <p:nvPr/>
          </p:nvSpPr>
          <p:spPr>
            <a:xfrm rot="10800000" flipV="1">
              <a:off x="350378" y="2660365"/>
              <a:ext cx="2612676" cy="2616476"/>
            </a:xfrm>
            <a:prstGeom prst="roundRect">
              <a:avLst>
                <a:gd name="adj" fmla="val 6463"/>
              </a:avLst>
            </a:prstGeom>
            <a:solidFill>
              <a:srgbClr val="E6E6E6"/>
            </a:solidFill>
            <a:ln w="25400" cap="flat" cmpd="sng" algn="ctr">
              <a:noFill/>
              <a:prstDash val="solid"/>
            </a:ln>
            <a:effectLst>
              <a:innerShdw blurRad="342900">
                <a:prstClr val="black">
                  <a:alpha val="56000"/>
                </a:prstClr>
              </a:innerShdw>
            </a:effectLst>
          </p:spPr>
          <p:txBody>
            <a:bodyPr lIns="91440" tIns="91440" rtlCol="0" anchor="t"/>
            <a:lstStyle/>
            <a:p>
              <a:pPr algn="ctr" defTabSz="914181">
                <a:spcBef>
                  <a:spcPct val="20000"/>
                </a:spcBef>
                <a:buClr>
                  <a:srgbClr val="F69F1E"/>
                </a:buClr>
                <a:buSzPct val="120000"/>
              </a:pPr>
              <a:r>
                <a:rPr lang="en-US" sz="1200" b="1" dirty="0">
                  <a:ln>
                    <a:solidFill>
                      <a:prstClr val="white">
                        <a:alpha val="0"/>
                      </a:prstClr>
                    </a:solidFill>
                  </a:ln>
                  <a:solidFill>
                    <a:prstClr val="black"/>
                  </a:solidFill>
                </a:rPr>
                <a:t>Organization Management</a:t>
              </a:r>
            </a:p>
          </p:txBody>
        </p:sp>
        <p:sp>
          <p:nvSpPr>
            <p:cNvPr id="40" name="Rectangle 39"/>
            <p:cNvSpPr/>
            <p:nvPr/>
          </p:nvSpPr>
          <p:spPr>
            <a:xfrm rot="10800000" flipV="1">
              <a:off x="485942" y="4823670"/>
              <a:ext cx="2341548" cy="333374"/>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tIns="45720" rtlCol="0" anchor="ctr"/>
            <a:lstStyle/>
            <a:p>
              <a:pPr algn="ctr" defTabSz="914181" fontAlgn="base">
                <a:spcBef>
                  <a:spcPct val="0"/>
                </a:spcBef>
                <a:spcAft>
                  <a:spcPct val="0"/>
                </a:spcAft>
              </a:pPr>
              <a:r>
                <a:rPr lang="en-US" sz="1200" b="1" dirty="0">
                  <a:ln>
                    <a:solidFill>
                      <a:prstClr val="white">
                        <a:alpha val="0"/>
                      </a:prstClr>
                    </a:solidFill>
                  </a:ln>
                  <a:solidFill>
                    <a:prstClr val="black"/>
                  </a:solidFill>
                </a:rPr>
                <a:t>All employees</a:t>
              </a:r>
            </a:p>
          </p:txBody>
        </p:sp>
        <p:sp>
          <p:nvSpPr>
            <p:cNvPr id="48" name="Rounded Rectangle 47"/>
            <p:cNvSpPr/>
            <p:nvPr/>
          </p:nvSpPr>
          <p:spPr>
            <a:xfrm rot="10800000" flipV="1">
              <a:off x="3285857" y="2660365"/>
              <a:ext cx="2612676" cy="2616476"/>
            </a:xfrm>
            <a:prstGeom prst="roundRect">
              <a:avLst>
                <a:gd name="adj" fmla="val 6463"/>
              </a:avLst>
            </a:prstGeom>
            <a:solidFill>
              <a:srgbClr val="E6E6E6"/>
            </a:solidFill>
            <a:ln w="25400" cap="flat" cmpd="sng" algn="ctr">
              <a:noFill/>
              <a:prstDash val="solid"/>
            </a:ln>
            <a:effectLst>
              <a:innerShdw blurRad="342900">
                <a:prstClr val="black">
                  <a:alpha val="56000"/>
                </a:prstClr>
              </a:innerShdw>
            </a:effectLst>
          </p:spPr>
          <p:txBody>
            <a:bodyPr lIns="91440" tIns="91440" rtlCol="0" anchor="t"/>
            <a:lstStyle/>
            <a:p>
              <a:pPr algn="ctr" defTabSz="914181">
                <a:spcBef>
                  <a:spcPct val="20000"/>
                </a:spcBef>
                <a:buClr>
                  <a:srgbClr val="F69F1E"/>
                </a:buClr>
                <a:buSzPct val="120000"/>
              </a:pPr>
              <a:r>
                <a:rPr lang="en-US" sz="1200" b="1" dirty="0">
                  <a:ln>
                    <a:solidFill>
                      <a:prstClr val="white">
                        <a:alpha val="0"/>
                      </a:prstClr>
                    </a:solidFill>
                  </a:ln>
                  <a:solidFill>
                    <a:prstClr val="black"/>
                  </a:solidFill>
                </a:rPr>
                <a:t>Help Desk</a:t>
              </a:r>
            </a:p>
          </p:txBody>
        </p:sp>
        <p:sp>
          <p:nvSpPr>
            <p:cNvPr id="49" name="Rectangle 48"/>
            <p:cNvSpPr/>
            <p:nvPr/>
          </p:nvSpPr>
          <p:spPr>
            <a:xfrm rot="10800000" flipV="1">
              <a:off x="3421421" y="4823670"/>
              <a:ext cx="2341548" cy="333374"/>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tIns="45720" rtlCol="0" anchor="ctr"/>
            <a:lstStyle/>
            <a:p>
              <a:pPr algn="ctr" defTabSz="914181" fontAlgn="base">
                <a:lnSpc>
                  <a:spcPct val="85000"/>
                </a:lnSpc>
                <a:spcBef>
                  <a:spcPct val="0"/>
                </a:spcBef>
                <a:spcAft>
                  <a:spcPct val="0"/>
                </a:spcAft>
              </a:pPr>
              <a:r>
                <a:rPr lang="en-US" sz="1200" b="1" dirty="0">
                  <a:ln>
                    <a:solidFill>
                      <a:prstClr val="white">
                        <a:alpha val="0"/>
                      </a:prstClr>
                    </a:solidFill>
                  </a:ln>
                  <a:solidFill>
                    <a:prstClr val="black"/>
                  </a:solidFill>
                </a:rPr>
                <a:t>All employees </a:t>
              </a:r>
              <a:r>
                <a:rPr lang="en-US" sz="1200" b="1" dirty="0" smtClean="0">
                  <a:ln>
                    <a:solidFill>
                      <a:prstClr val="white">
                        <a:alpha val="0"/>
                      </a:prstClr>
                    </a:solidFill>
                  </a:ln>
                  <a:solidFill>
                    <a:prstClr val="black"/>
                  </a:solidFill>
                </a:rPr>
                <a:t>in Public Safety</a:t>
              </a:r>
              <a:endParaRPr lang="en-US" sz="1200" b="1" dirty="0">
                <a:ln>
                  <a:solidFill>
                    <a:prstClr val="white">
                      <a:alpha val="0"/>
                    </a:prstClr>
                  </a:solidFill>
                </a:ln>
                <a:solidFill>
                  <a:prstClr val="black"/>
                </a:solidFill>
              </a:endParaRPr>
            </a:p>
          </p:txBody>
        </p:sp>
        <p:sp>
          <p:nvSpPr>
            <p:cNvPr id="51" name="Rounded Rectangle 50"/>
            <p:cNvSpPr/>
            <p:nvPr/>
          </p:nvSpPr>
          <p:spPr>
            <a:xfrm rot="10800000" flipV="1">
              <a:off x="6221337" y="2660365"/>
              <a:ext cx="2612676" cy="2616476"/>
            </a:xfrm>
            <a:prstGeom prst="roundRect">
              <a:avLst>
                <a:gd name="adj" fmla="val 6463"/>
              </a:avLst>
            </a:prstGeom>
            <a:solidFill>
              <a:srgbClr val="E6E6E6"/>
            </a:solidFill>
            <a:ln w="25400" cap="flat" cmpd="sng" algn="ctr">
              <a:noFill/>
              <a:prstDash val="solid"/>
            </a:ln>
            <a:effectLst>
              <a:innerShdw blurRad="342900">
                <a:prstClr val="black">
                  <a:alpha val="56000"/>
                </a:prstClr>
              </a:innerShdw>
            </a:effectLst>
          </p:spPr>
          <p:txBody>
            <a:bodyPr lIns="91440" tIns="91440" rtlCol="0" anchor="t"/>
            <a:lstStyle/>
            <a:p>
              <a:pPr algn="ctr" defTabSz="914181">
                <a:spcBef>
                  <a:spcPct val="20000"/>
                </a:spcBef>
                <a:buClr>
                  <a:srgbClr val="F69F1E"/>
                </a:buClr>
                <a:buSzPct val="120000"/>
              </a:pPr>
              <a:r>
                <a:rPr lang="en-US" sz="1200" b="1" dirty="0">
                  <a:ln>
                    <a:solidFill>
                      <a:prstClr val="white">
                        <a:alpha val="0"/>
                      </a:prstClr>
                    </a:solidFill>
                  </a:ln>
                  <a:solidFill>
                    <a:prstClr val="black"/>
                  </a:solidFill>
                </a:rPr>
                <a:t>Discovery Management</a:t>
              </a:r>
            </a:p>
          </p:txBody>
        </p:sp>
        <p:sp>
          <p:nvSpPr>
            <p:cNvPr id="58" name="Rectangle 57"/>
            <p:cNvSpPr/>
            <p:nvPr/>
          </p:nvSpPr>
          <p:spPr>
            <a:xfrm rot="10800000" flipV="1">
              <a:off x="6356901" y="4823670"/>
              <a:ext cx="2341548" cy="333374"/>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tIns="45720" rtlCol="0" anchor="ctr"/>
            <a:lstStyle/>
            <a:p>
              <a:pPr algn="ctr" defTabSz="914181" fontAlgn="base">
                <a:spcBef>
                  <a:spcPct val="0"/>
                </a:spcBef>
                <a:spcAft>
                  <a:spcPct val="0"/>
                </a:spcAft>
              </a:pPr>
              <a:r>
                <a:rPr lang="en-US" sz="1200" b="1" dirty="0">
                  <a:ln>
                    <a:solidFill>
                      <a:prstClr val="white">
                        <a:alpha val="0"/>
                      </a:prstClr>
                    </a:solidFill>
                  </a:ln>
                  <a:solidFill>
                    <a:prstClr val="black"/>
                  </a:solidFill>
                </a:rPr>
                <a:t>All employees in the </a:t>
              </a:r>
              <a:r>
                <a:rPr lang="en-US" sz="1200" b="1" dirty="0" smtClean="0">
                  <a:ln>
                    <a:solidFill>
                      <a:prstClr val="white">
                        <a:alpha val="0"/>
                      </a:prstClr>
                    </a:solidFill>
                  </a:ln>
                  <a:solidFill>
                    <a:prstClr val="black"/>
                  </a:solidFill>
                </a:rPr>
                <a:t>Exec Branch.</a:t>
              </a:r>
              <a:endParaRPr lang="en-US" sz="1200" b="1" dirty="0">
                <a:ln>
                  <a:solidFill>
                    <a:prstClr val="white">
                      <a:alpha val="0"/>
                    </a:prstClr>
                  </a:solidFill>
                </a:ln>
                <a:solidFill>
                  <a:prstClr val="black"/>
                </a:solidFill>
              </a:endParaRPr>
            </a:p>
          </p:txBody>
        </p:sp>
        <p:pic>
          <p:nvPicPr>
            <p:cNvPr id="59" name="Picture 67" descr="Group_HiR-Man copy 2"/>
            <p:cNvPicPr>
              <a:picLocks noChangeAspect="1" noChangeArrowheads="1"/>
            </p:cNvPicPr>
            <p:nvPr>
              <p:custDataLst>
                <p:tags r:id="rId1"/>
              </p:custDataLst>
            </p:nvPr>
          </p:nvPicPr>
          <p:blipFill>
            <a:blip r:embed="rId4"/>
            <a:stretch>
              <a:fillRect/>
            </a:stretch>
          </p:blipFill>
          <p:spPr bwMode="auto">
            <a:xfrm>
              <a:off x="370418" y="1330022"/>
              <a:ext cx="503552" cy="1463040"/>
            </a:xfrm>
            <a:prstGeom prst="rect">
              <a:avLst/>
            </a:prstGeom>
            <a:noFill/>
            <a:ln>
              <a:noFill/>
            </a:ln>
            <a:effectLst>
              <a:reflection blurRad="6350" stA="22000" endPos="35000" dir="5400000" sy="-100000" algn="bl" rotWithShape="0"/>
            </a:effectLst>
          </p:spPr>
        </p:pic>
        <p:pic>
          <p:nvPicPr>
            <p:cNvPr id="60" name="Picture 59" descr="Woman_Masked.png"/>
            <p:cNvPicPr>
              <a:picLocks noChangeAspect="1"/>
            </p:cNvPicPr>
            <p:nvPr/>
          </p:nvPicPr>
          <p:blipFill>
            <a:blip r:embed="rId5" cstate="email"/>
            <a:stretch>
              <a:fillRect/>
            </a:stretch>
          </p:blipFill>
          <p:spPr>
            <a:xfrm>
              <a:off x="3262137" y="1253822"/>
              <a:ext cx="658587" cy="1539240"/>
            </a:xfrm>
            <a:prstGeom prst="rect">
              <a:avLst/>
            </a:prstGeom>
            <a:noFill/>
            <a:ln>
              <a:noFill/>
            </a:ln>
            <a:effectLst>
              <a:reflection blurRad="6350" stA="22000" endPos="35000" dir="5400000" sy="-100000" algn="bl" rotWithShape="0"/>
            </a:effectLst>
          </p:spPr>
        </p:pic>
        <p:pic>
          <p:nvPicPr>
            <p:cNvPr id="61" name="Picture 60" descr="PRB_CEO.png"/>
            <p:cNvPicPr>
              <a:picLocks noChangeAspect="1"/>
            </p:cNvPicPr>
            <p:nvPr/>
          </p:nvPicPr>
          <p:blipFill>
            <a:blip r:embed="rId6" cstate="email"/>
            <a:stretch>
              <a:fillRect/>
            </a:stretch>
          </p:blipFill>
          <p:spPr>
            <a:xfrm>
              <a:off x="6120999" y="1219243"/>
              <a:ext cx="877825" cy="1608003"/>
            </a:xfrm>
            <a:prstGeom prst="rect">
              <a:avLst/>
            </a:prstGeom>
            <a:noFill/>
            <a:ln>
              <a:noFill/>
            </a:ln>
            <a:effectLst>
              <a:reflection blurRad="6350" stA="22000" endPos="35000" dir="5400000" sy="-100000" algn="bl" rotWithShape="0"/>
            </a:effectLst>
          </p:spPr>
        </p:pic>
        <p:grpSp>
          <p:nvGrpSpPr>
            <p:cNvPr id="10" name="Group 9"/>
            <p:cNvGrpSpPr/>
            <p:nvPr/>
          </p:nvGrpSpPr>
          <p:grpSpPr>
            <a:xfrm>
              <a:off x="584916" y="3077124"/>
              <a:ext cx="858061" cy="715304"/>
              <a:chOff x="602008" y="3128399"/>
              <a:chExt cx="1023766" cy="853440"/>
            </a:xfrm>
          </p:grpSpPr>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008" y="3128399"/>
                <a:ext cx="868475" cy="548640"/>
              </a:xfrm>
              <a:prstGeom prst="rect">
                <a:avLst/>
              </a:prstGeom>
              <a:effectLst>
                <a:outerShdw blurRad="63500" sx="102000" sy="102000" algn="ctr" rotWithShape="0">
                  <a:prstClr val="black">
                    <a:alpha val="40000"/>
                  </a:prstClr>
                </a:outerShdw>
              </a:effectLst>
            </p:spPr>
          </p:pic>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937" y="3204599"/>
                <a:ext cx="868475" cy="548640"/>
              </a:xfrm>
              <a:prstGeom prst="rect">
                <a:avLst/>
              </a:prstGeom>
              <a:effectLst>
                <a:outerShdw blurRad="63500" sx="102000" sy="102000" algn="ctr" rotWithShape="0">
                  <a:prstClr val="black">
                    <a:alpha val="40000"/>
                  </a:prstClr>
                </a:outerShdw>
              </a:effectLst>
            </p:spPr>
          </p:pic>
          <p:pic>
            <p:nvPicPr>
              <p:cNvPr id="68" name="Picture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041" y="3280799"/>
                <a:ext cx="868475" cy="548640"/>
              </a:xfrm>
              <a:prstGeom prst="rect">
                <a:avLst/>
              </a:prstGeom>
              <a:effectLst>
                <a:outerShdw blurRad="63500" sx="102000" sy="102000" algn="ctr" rotWithShape="0">
                  <a:prstClr val="black">
                    <a:alpha val="40000"/>
                  </a:prstClr>
                </a:outerShdw>
              </a:effectLst>
            </p:spPr>
          </p:pic>
          <p:pic>
            <p:nvPicPr>
              <p:cNvPr id="69" name="Picture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137" y="3356999"/>
                <a:ext cx="868475" cy="548640"/>
              </a:xfrm>
              <a:prstGeom prst="rect">
                <a:avLst/>
              </a:prstGeom>
              <a:effectLst>
                <a:outerShdw blurRad="63500" sx="102000" sy="102000" algn="ctr" rotWithShape="0">
                  <a:prstClr val="black">
                    <a:alpha val="40000"/>
                  </a:prstClr>
                </a:outerShdw>
              </a:effectLst>
            </p:spPr>
          </p:pic>
          <p:pic>
            <p:nvPicPr>
              <p:cNvPr id="70" name="Picture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299" y="3433199"/>
                <a:ext cx="868475" cy="548640"/>
              </a:xfrm>
              <a:prstGeom prst="rect">
                <a:avLst/>
              </a:prstGeom>
              <a:ln>
                <a:noFill/>
              </a:ln>
              <a:effectLst>
                <a:outerShdw blurRad="63500" sx="102000" sy="102000" algn="ctr" rotWithShape="0">
                  <a:prstClr val="black">
                    <a:alpha val="40000"/>
                  </a:prstClr>
                </a:outerShdw>
              </a:effectLst>
            </p:spPr>
          </p:pic>
        </p:grpSp>
        <p:grpSp>
          <p:nvGrpSpPr>
            <p:cNvPr id="11" name="Group 10"/>
            <p:cNvGrpSpPr/>
            <p:nvPr/>
          </p:nvGrpSpPr>
          <p:grpSpPr>
            <a:xfrm>
              <a:off x="1873980" y="3077124"/>
              <a:ext cx="713154" cy="614659"/>
              <a:chOff x="1993623" y="3206252"/>
              <a:chExt cx="770389" cy="663989"/>
            </a:xfrm>
          </p:grpSpPr>
          <p:pic>
            <p:nvPicPr>
              <p:cNvPr id="63" name="Picture 3"/>
              <p:cNvPicPr>
                <a:picLocks noChangeAspect="1" noChangeArrowheads="1"/>
              </p:cNvPicPr>
              <p:nvPr/>
            </p:nvPicPr>
            <p:blipFill>
              <a:blip r:embed="rId8"/>
              <a:srcRect/>
              <a:stretch>
                <a:fillRect/>
              </a:stretch>
            </p:blipFill>
            <p:spPr bwMode="auto">
              <a:xfrm>
                <a:off x="1993623" y="3206252"/>
                <a:ext cx="633226" cy="548640"/>
              </a:xfrm>
              <a:prstGeom prst="rect">
                <a:avLst/>
              </a:prstGeom>
              <a:noFill/>
              <a:ln>
                <a:noFill/>
              </a:ln>
              <a:effectLst>
                <a:reflection blurRad="6350" stA="22000" endPos="35000" dir="5400000" sy="-100000" algn="bl" rotWithShape="0"/>
              </a:effectLst>
            </p:spPr>
          </p:pic>
          <p:pic>
            <p:nvPicPr>
              <p:cNvPr id="71" name="Picture 3"/>
              <p:cNvPicPr>
                <a:picLocks noChangeAspect="1" noChangeArrowheads="1"/>
              </p:cNvPicPr>
              <p:nvPr/>
            </p:nvPicPr>
            <p:blipFill>
              <a:blip r:embed="rId8"/>
              <a:srcRect/>
              <a:stretch>
                <a:fillRect/>
              </a:stretch>
            </p:blipFill>
            <p:spPr bwMode="auto">
              <a:xfrm>
                <a:off x="2064111" y="3254926"/>
                <a:ext cx="633226" cy="548640"/>
              </a:xfrm>
              <a:prstGeom prst="rect">
                <a:avLst/>
              </a:prstGeom>
              <a:noFill/>
              <a:ln>
                <a:noFill/>
              </a:ln>
              <a:effectLst>
                <a:reflection blurRad="6350" stA="22000" endPos="35000" dir="5400000" sy="-100000" algn="bl" rotWithShape="0"/>
              </a:effectLst>
            </p:spPr>
          </p:pic>
          <p:pic>
            <p:nvPicPr>
              <p:cNvPr id="72" name="Picture 3"/>
              <p:cNvPicPr>
                <a:picLocks noChangeAspect="1" noChangeArrowheads="1"/>
              </p:cNvPicPr>
              <p:nvPr/>
            </p:nvPicPr>
            <p:blipFill>
              <a:blip r:embed="rId8"/>
              <a:srcRect/>
              <a:stretch>
                <a:fillRect/>
              </a:stretch>
            </p:blipFill>
            <p:spPr bwMode="auto">
              <a:xfrm>
                <a:off x="2130786" y="3321601"/>
                <a:ext cx="633226" cy="548640"/>
              </a:xfrm>
              <a:prstGeom prst="rect">
                <a:avLst/>
              </a:prstGeom>
              <a:noFill/>
              <a:ln>
                <a:noFill/>
              </a:ln>
              <a:effectLst>
                <a:reflection blurRad="6350" stA="22000" endPos="35000" dir="5400000" sy="-100000" algn="bl" rotWithShape="0"/>
              </a:effectLst>
            </p:spPr>
          </p:pic>
        </p:grpSp>
        <p:pic>
          <p:nvPicPr>
            <p:cNvPr id="75" name="Picture 3"/>
            <p:cNvPicPr>
              <a:picLocks noChangeAspect="1" noChangeArrowheads="1"/>
            </p:cNvPicPr>
            <p:nvPr/>
          </p:nvPicPr>
          <p:blipFill>
            <a:blip r:embed="rId8"/>
            <a:srcRect/>
            <a:stretch>
              <a:fillRect/>
            </a:stretch>
          </p:blipFill>
          <p:spPr bwMode="auto">
            <a:xfrm>
              <a:off x="4836920" y="3143545"/>
              <a:ext cx="681942" cy="590849"/>
            </a:xfrm>
            <a:prstGeom prst="rect">
              <a:avLst/>
            </a:prstGeom>
            <a:ln>
              <a:noFill/>
            </a:ln>
            <a:effectLst>
              <a:outerShdw blurRad="63500" sx="102000" sy="102000" algn="ctr" rotWithShape="0">
                <a:prstClr val="black">
                  <a:alpha val="40000"/>
                </a:prstClr>
              </a:outerShdw>
            </a:effectLst>
          </p:spPr>
        </p:pic>
        <p:grpSp>
          <p:nvGrpSpPr>
            <p:cNvPr id="9" name="Group 8"/>
            <p:cNvGrpSpPr/>
            <p:nvPr/>
          </p:nvGrpSpPr>
          <p:grpSpPr>
            <a:xfrm>
              <a:off x="3519305" y="3143545"/>
              <a:ext cx="797737" cy="559627"/>
              <a:chOff x="3502213" y="3283347"/>
              <a:chExt cx="951792" cy="667699"/>
            </a:xfrm>
          </p:grpSpPr>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2213" y="3283347"/>
                <a:ext cx="868475" cy="548640"/>
              </a:xfrm>
              <a:prstGeom prst="rect">
                <a:avLst/>
              </a:prstGeom>
              <a:effectLst>
                <a:outerShdw blurRad="63500" sx="102000" sy="102000" algn="ctr" rotWithShape="0">
                  <a:prstClr val="black">
                    <a:alpha val="40000"/>
                  </a:prstClr>
                </a:outerShdw>
              </a:effectLst>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2663" y="3339220"/>
                <a:ext cx="868475" cy="548640"/>
              </a:xfrm>
              <a:prstGeom prst="rect">
                <a:avLst/>
              </a:prstGeom>
              <a:effectLst>
                <a:outerShdw blurRad="63500" sx="102000" sy="102000" algn="ctr" rotWithShape="0">
                  <a:prstClr val="black">
                    <a:alpha val="40000"/>
                  </a:prstClr>
                </a:outerShdw>
              </a:effectLst>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5530" y="3402406"/>
                <a:ext cx="868475" cy="548640"/>
              </a:xfrm>
              <a:prstGeom prst="rect">
                <a:avLst/>
              </a:prstGeom>
              <a:ln>
                <a:noFill/>
              </a:ln>
              <a:effectLst>
                <a:outerShdw blurRad="63500" sx="102000" sy="102000" algn="ctr" rotWithShape="0">
                  <a:prstClr val="black">
                    <a:alpha val="40000"/>
                  </a:prstClr>
                </a:outerShdw>
              </a:effectLst>
            </p:spPr>
          </p:pic>
        </p:grpSp>
        <p:grpSp>
          <p:nvGrpSpPr>
            <p:cNvPr id="7" name="Group 6"/>
            <p:cNvGrpSpPr/>
            <p:nvPr/>
          </p:nvGrpSpPr>
          <p:grpSpPr>
            <a:xfrm>
              <a:off x="7105513" y="3104007"/>
              <a:ext cx="707665" cy="450955"/>
              <a:chOff x="6969881" y="3206557"/>
              <a:chExt cx="844325" cy="538041"/>
            </a:xfrm>
          </p:grpSpPr>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9881" y="3206557"/>
                <a:ext cx="723729" cy="457200"/>
              </a:xfrm>
              <a:prstGeom prst="rect">
                <a:avLst/>
              </a:prstGeom>
              <a:ln>
                <a:noFill/>
              </a:ln>
              <a:effectLst>
                <a:outerShdw blurRad="63500" sx="102000" sy="102000" algn="ctr" rotWithShape="0">
                  <a:prstClr val="black">
                    <a:alpha val="40000"/>
                  </a:prstClr>
                </a:outerShdw>
              </a:effectLst>
            </p:spPr>
          </p:pic>
          <p:pic>
            <p:nvPicPr>
              <p:cNvPr id="78" name="Picture 7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0477" y="3287398"/>
                <a:ext cx="723729" cy="457200"/>
              </a:xfrm>
              <a:prstGeom prst="rect">
                <a:avLst/>
              </a:prstGeom>
              <a:ln>
                <a:noFill/>
              </a:ln>
              <a:effectLst>
                <a:outerShdw blurRad="63500" sx="102000" sy="102000" algn="ctr" rotWithShape="0">
                  <a:prstClr val="black">
                    <a:alpha val="40000"/>
                  </a:prstClr>
                </a:outerShdw>
              </a:effectLst>
            </p:spPr>
          </p:pic>
        </p:grpSp>
        <p:sp>
          <p:nvSpPr>
            <p:cNvPr id="80" name="TextBox 79"/>
            <p:cNvSpPr txBox="1"/>
            <p:nvPr/>
          </p:nvSpPr>
          <p:spPr>
            <a:xfrm>
              <a:off x="6270172" y="3882980"/>
              <a:ext cx="1522541" cy="369332"/>
            </a:xfrm>
            <a:prstGeom prst="rect">
              <a:avLst/>
            </a:prstGeom>
            <a:noFill/>
          </p:spPr>
          <p:txBody>
            <a:bodyPr wrap="square" rtlCol="0">
              <a:spAutoFit/>
            </a:bodyPr>
            <a:lstStyle/>
            <a:p>
              <a:pPr marL="111125" indent="-111125" defTabSz="914181">
                <a:lnSpc>
                  <a:spcPct val="90000"/>
                </a:lnSpc>
                <a:spcBef>
                  <a:spcPct val="20000"/>
                </a:spcBef>
                <a:buClr>
                  <a:srgbClr val="F69F1E"/>
                </a:buClr>
                <a:buSzPct val="120000"/>
                <a:buFont typeface="Arial" pitchFamily="34" charset="0"/>
                <a:buChar char="•"/>
              </a:pPr>
              <a:r>
                <a:rPr lang="en-US" sz="900" dirty="0">
                  <a:ln>
                    <a:solidFill>
                      <a:prstClr val="white">
                        <a:alpha val="0"/>
                      </a:prstClr>
                    </a:solidFill>
                  </a:ln>
                  <a:solidFill>
                    <a:prstClr val="black"/>
                  </a:solidFill>
                </a:rPr>
                <a:t>Multi-mailbox search</a:t>
              </a:r>
            </a:p>
            <a:p>
              <a:pPr marL="111125" indent="-111125" defTabSz="914181">
                <a:lnSpc>
                  <a:spcPct val="90000"/>
                </a:lnSpc>
                <a:spcBef>
                  <a:spcPct val="20000"/>
                </a:spcBef>
                <a:buClr>
                  <a:srgbClr val="F69F1E"/>
                </a:buClr>
                <a:buSzPct val="120000"/>
                <a:buFont typeface="Arial" pitchFamily="34" charset="0"/>
                <a:buChar char="•"/>
              </a:pPr>
              <a:r>
                <a:rPr lang="en-US" sz="900" dirty="0">
                  <a:ln>
                    <a:solidFill>
                      <a:prstClr val="white">
                        <a:alpha val="0"/>
                      </a:prstClr>
                    </a:solidFill>
                  </a:ln>
                  <a:solidFill>
                    <a:prstClr val="black"/>
                  </a:solidFill>
                </a:rPr>
                <a:t>Set legal hold</a:t>
              </a:r>
            </a:p>
          </p:txBody>
        </p:sp>
        <p:sp>
          <p:nvSpPr>
            <p:cNvPr id="81" name="TextBox 80"/>
            <p:cNvSpPr txBox="1"/>
            <p:nvPr/>
          </p:nvSpPr>
          <p:spPr>
            <a:xfrm>
              <a:off x="378332" y="3882980"/>
              <a:ext cx="2595604" cy="902663"/>
            </a:xfrm>
            <a:prstGeom prst="rect">
              <a:avLst/>
            </a:prstGeom>
            <a:noFill/>
          </p:spPr>
          <p:txBody>
            <a:bodyPr wrap="square" lIns="91440" rIns="0" numCol="2" spcCol="91440" rtlCol="0">
              <a:noAutofit/>
            </a:bodyPr>
            <a:lstStyle/>
            <a:p>
              <a:pPr marL="111125" indent="-111125" defTabSz="914181">
                <a:lnSpc>
                  <a:spcPct val="90000"/>
                </a:lnSpc>
                <a:spcBef>
                  <a:spcPct val="20000"/>
                </a:spcBef>
                <a:buClr>
                  <a:srgbClr val="F69F1E"/>
                </a:buClr>
                <a:buSzPct val="120000"/>
                <a:buFont typeface="Arial" pitchFamily="34" charset="0"/>
                <a:buChar char="•"/>
              </a:pPr>
              <a:r>
                <a:rPr lang="en-US" sz="900" dirty="0">
                  <a:ln>
                    <a:solidFill>
                      <a:prstClr val="white">
                        <a:alpha val="0"/>
                      </a:prstClr>
                    </a:solidFill>
                  </a:ln>
                  <a:solidFill>
                    <a:prstClr val="black"/>
                  </a:solidFill>
                </a:rPr>
                <a:t>Create users</a:t>
              </a:r>
            </a:p>
            <a:p>
              <a:pPr marL="111125" indent="-111125" defTabSz="914181">
                <a:lnSpc>
                  <a:spcPct val="90000"/>
                </a:lnSpc>
                <a:spcBef>
                  <a:spcPct val="20000"/>
                </a:spcBef>
                <a:buClr>
                  <a:srgbClr val="F69F1E"/>
                </a:buClr>
                <a:buSzPct val="120000"/>
                <a:buFont typeface="Arial" pitchFamily="34" charset="0"/>
                <a:buChar char="•"/>
              </a:pPr>
              <a:r>
                <a:rPr lang="en-US" sz="900" dirty="0">
                  <a:ln>
                    <a:solidFill>
                      <a:prstClr val="white">
                        <a:alpha val="0"/>
                      </a:prstClr>
                    </a:solidFill>
                  </a:ln>
                  <a:solidFill>
                    <a:prstClr val="black"/>
                  </a:solidFill>
                </a:rPr>
                <a:t>Edit retention policies</a:t>
              </a:r>
            </a:p>
            <a:p>
              <a:pPr marL="111125" indent="-111125" defTabSz="914181">
                <a:lnSpc>
                  <a:spcPct val="90000"/>
                </a:lnSpc>
                <a:spcBef>
                  <a:spcPct val="20000"/>
                </a:spcBef>
                <a:buClr>
                  <a:srgbClr val="F69F1E"/>
                </a:buClr>
                <a:buSzPct val="120000"/>
                <a:buFont typeface="Arial" pitchFamily="34" charset="0"/>
                <a:buChar char="•"/>
              </a:pPr>
              <a:r>
                <a:rPr lang="en-US" sz="900" dirty="0">
                  <a:ln>
                    <a:solidFill>
                      <a:prstClr val="white">
                        <a:alpha val="0"/>
                      </a:prstClr>
                    </a:solidFill>
                  </a:ln>
                  <a:solidFill>
                    <a:prstClr val="black"/>
                  </a:solidFill>
                </a:rPr>
                <a:t>Create transport rules</a:t>
              </a:r>
            </a:p>
            <a:p>
              <a:pPr marL="111125" indent="-111125" defTabSz="914181">
                <a:lnSpc>
                  <a:spcPct val="90000"/>
                </a:lnSpc>
                <a:spcBef>
                  <a:spcPct val="20000"/>
                </a:spcBef>
                <a:buClr>
                  <a:srgbClr val="F69F1E"/>
                </a:buClr>
                <a:buSzPct val="120000"/>
                <a:buFont typeface="Arial" pitchFamily="34" charset="0"/>
                <a:buChar char="•"/>
              </a:pPr>
              <a:r>
                <a:rPr lang="en-US" sz="900" dirty="0">
                  <a:ln>
                    <a:solidFill>
                      <a:prstClr val="white">
                        <a:alpha val="0"/>
                      </a:prstClr>
                    </a:solidFill>
                  </a:ln>
                  <a:solidFill>
                    <a:prstClr val="black"/>
                  </a:solidFill>
                </a:rPr>
                <a:t>Configure UM</a:t>
              </a:r>
            </a:p>
            <a:p>
              <a:pPr marL="111125" indent="-111125" defTabSz="914181">
                <a:lnSpc>
                  <a:spcPct val="90000"/>
                </a:lnSpc>
                <a:spcBef>
                  <a:spcPct val="20000"/>
                </a:spcBef>
                <a:buClr>
                  <a:srgbClr val="F69F1E"/>
                </a:buClr>
                <a:buSzPct val="120000"/>
                <a:buFont typeface="Arial" pitchFamily="34" charset="0"/>
                <a:buChar char="•"/>
              </a:pPr>
              <a:r>
                <a:rPr lang="en-US" sz="900" dirty="0">
                  <a:ln>
                    <a:solidFill>
                      <a:prstClr val="white">
                        <a:alpha val="0"/>
                      </a:prstClr>
                    </a:solidFill>
                  </a:ln>
                  <a:solidFill>
                    <a:prstClr val="black"/>
                  </a:solidFill>
                </a:rPr>
                <a:t>Set legal hold</a:t>
              </a:r>
            </a:p>
            <a:p>
              <a:pPr marL="111125" indent="-111125" defTabSz="914181">
                <a:lnSpc>
                  <a:spcPct val="90000"/>
                </a:lnSpc>
                <a:spcBef>
                  <a:spcPct val="20000"/>
                </a:spcBef>
                <a:buClr>
                  <a:srgbClr val="F69F1E"/>
                </a:buClr>
                <a:buSzPct val="120000"/>
                <a:buFont typeface="Arial" pitchFamily="34" charset="0"/>
                <a:buChar char="•"/>
              </a:pPr>
              <a:r>
                <a:rPr lang="en-US" sz="900" dirty="0">
                  <a:ln>
                    <a:solidFill>
                      <a:prstClr val="white">
                        <a:alpha val="0"/>
                      </a:prstClr>
                    </a:solidFill>
                  </a:ln>
                  <a:solidFill>
                    <a:prstClr val="black"/>
                  </a:solidFill>
                </a:rPr>
                <a:t>Edit mobile security policies</a:t>
              </a:r>
            </a:p>
            <a:p>
              <a:pPr marL="111125" indent="-111125" defTabSz="914181">
                <a:lnSpc>
                  <a:spcPct val="90000"/>
                </a:lnSpc>
                <a:spcBef>
                  <a:spcPct val="20000"/>
                </a:spcBef>
                <a:buClr>
                  <a:srgbClr val="F69F1E"/>
                </a:buClr>
                <a:buSzPct val="120000"/>
                <a:buFont typeface="Arial" pitchFamily="34" charset="0"/>
                <a:buChar char="•"/>
              </a:pPr>
              <a:r>
                <a:rPr lang="en-US" sz="900" dirty="0">
                  <a:ln>
                    <a:solidFill>
                      <a:prstClr val="white">
                        <a:alpha val="0"/>
                      </a:prstClr>
                    </a:solidFill>
                  </a:ln>
                  <a:solidFill>
                    <a:prstClr val="black"/>
                  </a:solidFill>
                </a:rPr>
                <a:t>Manage dynamic distribution lists</a:t>
              </a:r>
            </a:p>
          </p:txBody>
        </p:sp>
        <p:sp>
          <p:nvSpPr>
            <p:cNvPr id="84" name="TextBox 83"/>
            <p:cNvSpPr txBox="1"/>
            <p:nvPr/>
          </p:nvSpPr>
          <p:spPr>
            <a:xfrm>
              <a:off x="3309540" y="3882980"/>
              <a:ext cx="2499077" cy="473259"/>
            </a:xfrm>
            <a:prstGeom prst="rect">
              <a:avLst/>
            </a:prstGeom>
            <a:noFill/>
          </p:spPr>
          <p:txBody>
            <a:bodyPr wrap="square" lIns="91440" rIns="0" numCol="2" spcCol="91440" rtlCol="0">
              <a:noAutofit/>
            </a:bodyPr>
            <a:lstStyle/>
            <a:p>
              <a:pPr marL="111125" indent="-111125" defTabSz="914181">
                <a:lnSpc>
                  <a:spcPct val="90000"/>
                </a:lnSpc>
                <a:spcBef>
                  <a:spcPct val="20000"/>
                </a:spcBef>
                <a:buClr>
                  <a:srgbClr val="F69F1E"/>
                </a:buClr>
                <a:buSzPct val="120000"/>
                <a:buFont typeface="Arial" pitchFamily="34" charset="0"/>
                <a:buChar char="•"/>
              </a:pPr>
              <a:r>
                <a:rPr lang="en-US" sz="900" dirty="0">
                  <a:ln>
                    <a:solidFill>
                      <a:prstClr val="white">
                        <a:alpha val="0"/>
                      </a:prstClr>
                    </a:solidFill>
                  </a:ln>
                  <a:solidFill>
                    <a:prstClr val="black"/>
                  </a:solidFill>
                </a:rPr>
                <a:t>Track messages</a:t>
              </a:r>
            </a:p>
            <a:p>
              <a:pPr marL="111125" indent="-111125" defTabSz="914181">
                <a:lnSpc>
                  <a:spcPct val="90000"/>
                </a:lnSpc>
                <a:spcBef>
                  <a:spcPct val="20000"/>
                </a:spcBef>
                <a:buClr>
                  <a:srgbClr val="F69F1E"/>
                </a:buClr>
                <a:buSzPct val="120000"/>
                <a:buFont typeface="Arial" pitchFamily="34" charset="0"/>
                <a:buChar char="•"/>
              </a:pPr>
              <a:r>
                <a:rPr lang="en-US" sz="900" dirty="0">
                  <a:ln>
                    <a:solidFill>
                      <a:prstClr val="white">
                        <a:alpha val="0"/>
                      </a:prstClr>
                    </a:solidFill>
                  </a:ln>
                  <a:solidFill>
                    <a:prstClr val="black"/>
                  </a:solidFill>
                </a:rPr>
                <a:t>View-only recipients</a:t>
              </a:r>
            </a:p>
            <a:p>
              <a:pPr marL="111125" indent="-111125" defTabSz="914181">
                <a:lnSpc>
                  <a:spcPct val="90000"/>
                </a:lnSpc>
                <a:spcBef>
                  <a:spcPct val="20000"/>
                </a:spcBef>
                <a:buClr>
                  <a:srgbClr val="F69F1E"/>
                </a:buClr>
                <a:buSzPct val="120000"/>
                <a:buFont typeface="Arial" pitchFamily="34" charset="0"/>
                <a:buChar char="•"/>
              </a:pPr>
              <a:r>
                <a:rPr lang="en-US" sz="900" dirty="0">
                  <a:ln>
                    <a:solidFill>
                      <a:prstClr val="white">
                        <a:alpha val="0"/>
                      </a:prstClr>
                    </a:solidFill>
                  </a:ln>
                  <a:solidFill>
                    <a:prstClr val="black"/>
                  </a:solidFill>
                </a:rPr>
                <a:t>Mobile device wipe</a:t>
              </a:r>
            </a:p>
            <a:p>
              <a:pPr marL="111125" indent="-111125" defTabSz="914181">
                <a:lnSpc>
                  <a:spcPct val="90000"/>
                </a:lnSpc>
                <a:spcBef>
                  <a:spcPct val="20000"/>
                </a:spcBef>
                <a:buClr>
                  <a:srgbClr val="F69F1E"/>
                </a:buClr>
                <a:buSzPct val="120000"/>
                <a:buFont typeface="Arial" pitchFamily="34" charset="0"/>
                <a:buChar char="•"/>
              </a:pPr>
              <a:r>
                <a:rPr lang="en-US" sz="900" dirty="0">
                  <a:ln>
                    <a:solidFill>
                      <a:prstClr val="white">
                        <a:alpha val="0"/>
                      </a:prstClr>
                    </a:solidFill>
                  </a:ln>
                  <a:solidFill>
                    <a:prstClr val="black"/>
                  </a:solidFill>
                </a:rPr>
                <a:t>Manage groups</a:t>
              </a:r>
            </a:p>
          </p:txBody>
        </p:sp>
        <p:sp>
          <p:nvSpPr>
            <p:cNvPr id="42" name="Rectangle 41"/>
            <p:cNvSpPr/>
            <p:nvPr/>
          </p:nvSpPr>
          <p:spPr bwMode="auto">
            <a:xfrm>
              <a:off x="6562000" y="2114312"/>
              <a:ext cx="1931350" cy="483610"/>
            </a:xfrm>
            <a:prstGeom prst="rect">
              <a:avLst/>
            </a:prstGeom>
            <a:noFill/>
            <a:ln w="9525" cap="rnd">
              <a:noFill/>
              <a:prstDash val="sysDash"/>
              <a:headEnd type="oval"/>
            </a:ln>
            <a:effectLst/>
          </p:spPr>
          <p:style>
            <a:lnRef idx="1">
              <a:schemeClr val="accent1"/>
            </a:lnRef>
            <a:fillRef idx="0">
              <a:schemeClr val="accent1"/>
            </a:fillRef>
            <a:effectRef idx="0">
              <a:schemeClr val="accent1"/>
            </a:effectRef>
            <a:fontRef idx="minor">
              <a:schemeClr val="tx1"/>
            </a:fontRef>
          </p:style>
          <p:txBody>
            <a:bodyPr rtlCol="0" anchor="t"/>
            <a:lstStyle/>
            <a:p>
              <a:pPr algn="ctr" defTabSz="914181">
                <a:spcBef>
                  <a:spcPct val="20000"/>
                </a:spcBef>
                <a:buClr>
                  <a:srgbClr val="F69F1E"/>
                </a:buClr>
                <a:buSzPct val="120000"/>
              </a:pPr>
              <a:r>
                <a:rPr lang="en-US" sz="1300" b="1" dirty="0">
                  <a:ln>
                    <a:solidFill>
                      <a:prstClr val="white">
                        <a:alpha val="0"/>
                      </a:prstClr>
                    </a:solidFill>
                  </a:ln>
                  <a:solidFill>
                    <a:prstClr val="black"/>
                  </a:solidFill>
                </a:rPr>
                <a:t>Donna Scott</a:t>
              </a:r>
            </a:p>
            <a:p>
              <a:pPr algn="ctr" defTabSz="914181">
                <a:spcBef>
                  <a:spcPct val="20000"/>
                </a:spcBef>
                <a:buClr>
                  <a:srgbClr val="F69F1E"/>
                </a:buClr>
                <a:buSzPct val="120000"/>
              </a:pPr>
              <a:r>
                <a:rPr lang="en-US" sz="1100" b="1" dirty="0">
                  <a:ln>
                    <a:solidFill>
                      <a:prstClr val="white">
                        <a:alpha val="0"/>
                      </a:prstClr>
                    </a:solidFill>
                  </a:ln>
                  <a:solidFill>
                    <a:prstClr val="black"/>
                  </a:solidFill>
                </a:rPr>
                <a:t>Compliance Officer</a:t>
              </a:r>
            </a:p>
          </p:txBody>
        </p:sp>
        <p:sp>
          <p:nvSpPr>
            <p:cNvPr id="43" name="Rectangle 42"/>
            <p:cNvSpPr/>
            <p:nvPr/>
          </p:nvSpPr>
          <p:spPr bwMode="auto">
            <a:xfrm>
              <a:off x="3661244" y="2114312"/>
              <a:ext cx="2182098" cy="483610"/>
            </a:xfrm>
            <a:prstGeom prst="rect">
              <a:avLst/>
            </a:prstGeom>
            <a:noFill/>
            <a:ln w="9525" cap="rnd">
              <a:noFill/>
              <a:prstDash val="sysDash"/>
              <a:headEnd type="oval"/>
            </a:ln>
            <a:effectLst/>
          </p:spPr>
          <p:style>
            <a:lnRef idx="1">
              <a:schemeClr val="accent1"/>
            </a:lnRef>
            <a:fillRef idx="0">
              <a:schemeClr val="accent1"/>
            </a:fillRef>
            <a:effectRef idx="0">
              <a:schemeClr val="accent1"/>
            </a:effectRef>
            <a:fontRef idx="minor">
              <a:schemeClr val="tx1"/>
            </a:fontRef>
          </p:style>
          <p:txBody>
            <a:bodyPr rtlCol="0" anchor="t"/>
            <a:lstStyle/>
            <a:p>
              <a:pPr algn="ctr" defTabSz="914181">
                <a:spcBef>
                  <a:spcPct val="20000"/>
                </a:spcBef>
                <a:buClr>
                  <a:srgbClr val="F69F1E"/>
                </a:buClr>
                <a:buSzPct val="120000"/>
              </a:pPr>
              <a:r>
                <a:rPr lang="en-US" sz="1300" b="1" dirty="0">
                  <a:ln>
                    <a:solidFill>
                      <a:prstClr val="white">
                        <a:alpha val="0"/>
                      </a:prstClr>
                    </a:solidFill>
                  </a:ln>
                  <a:solidFill>
                    <a:prstClr val="black"/>
                  </a:solidFill>
                </a:rPr>
                <a:t>Joanna Rybka</a:t>
              </a:r>
            </a:p>
            <a:p>
              <a:pPr algn="ctr" defTabSz="914181">
                <a:spcBef>
                  <a:spcPct val="20000"/>
                </a:spcBef>
                <a:buClr>
                  <a:srgbClr val="F69F1E"/>
                </a:buClr>
                <a:buSzPct val="120000"/>
              </a:pPr>
              <a:r>
                <a:rPr lang="en-US" sz="1100" b="1" dirty="0">
                  <a:ln>
                    <a:solidFill>
                      <a:prstClr val="white">
                        <a:alpha val="0"/>
                      </a:prstClr>
                    </a:solidFill>
                  </a:ln>
                  <a:solidFill>
                    <a:prstClr val="black"/>
                  </a:solidFill>
                </a:rPr>
                <a:t>Tier 1 Support </a:t>
              </a:r>
              <a:r>
                <a:rPr lang="en-US" sz="1100" b="1" dirty="0" smtClean="0">
                  <a:ln>
                    <a:solidFill>
                      <a:prstClr val="white">
                        <a:alpha val="0"/>
                      </a:prstClr>
                    </a:solidFill>
                  </a:ln>
                  <a:solidFill>
                    <a:prstClr val="black"/>
                  </a:solidFill>
                </a:rPr>
                <a:t>(Public Safety)</a:t>
              </a:r>
              <a:endParaRPr lang="en-US" sz="1100" b="1" dirty="0">
                <a:ln>
                  <a:solidFill>
                    <a:prstClr val="white">
                      <a:alpha val="0"/>
                    </a:prstClr>
                  </a:solidFill>
                </a:ln>
                <a:solidFill>
                  <a:prstClr val="black"/>
                </a:solidFill>
              </a:endParaRPr>
            </a:p>
          </p:txBody>
        </p:sp>
      </p:grpSp>
    </p:spTree>
    <p:extLst>
      <p:ext uri="{BB962C8B-B14F-4D97-AF65-F5344CB8AC3E}">
        <p14:creationId xmlns:p14="http://schemas.microsoft.com/office/powerpoint/2010/main" val="2030440912"/>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6"/>
          <p:cNvSpPr>
            <a:spLocks/>
          </p:cNvSpPr>
          <p:nvPr/>
        </p:nvSpPr>
        <p:spPr bwMode="auto">
          <a:xfrm>
            <a:off x="168491" y="1304012"/>
            <a:ext cx="8744773" cy="3625515"/>
          </a:xfrm>
          <a:prstGeom prst="roundRect">
            <a:avLst>
              <a:gd name="adj" fmla="val 3314"/>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algn="ctr" defTabSz="914181"/>
            <a:endParaRPr lang="en-US" sz="1400" b="1" dirty="0">
              <a:solidFill>
                <a:prstClr val="black">
                  <a:alpha val="99000"/>
                </a:prst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780" y="1728760"/>
            <a:ext cx="6483408" cy="2994478"/>
          </a:xfrm>
          <a:prstGeom prst="rect">
            <a:avLst/>
          </a:prstGeom>
          <a:effectLst>
            <a:outerShdw blurRad="63500" sx="102000" sy="102000" algn="ctr" rotWithShape="0">
              <a:prstClr val="black">
                <a:alpha val="40000"/>
              </a:prstClr>
            </a:outerShdw>
          </a:effectLst>
        </p:spPr>
      </p:pic>
      <p:sp>
        <p:nvSpPr>
          <p:cNvPr id="7" name="TextBox 26"/>
          <p:cNvSpPr txBox="1"/>
          <p:nvPr/>
        </p:nvSpPr>
        <p:spPr>
          <a:xfrm>
            <a:off x="307449" y="4036083"/>
            <a:ext cx="1657275" cy="715089"/>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wrap="square" lIns="0" tIns="45720" rIns="0" rtlCol="0" anchor="ctr" anchorCtr="0">
            <a:spAutoFit/>
          </a:bodyPr>
          <a:lstStyle>
            <a:defPPr>
              <a:defRPr lang="en-US"/>
            </a:defPPr>
            <a:lvl2pPr marL="0" lvl="1" algn="ctr">
              <a:defRPr sz="1400" b="1">
                <a:ln>
                  <a:solidFill>
                    <a:schemeClr val="bg1">
                      <a:alpha val="0"/>
                    </a:schemeClr>
                  </a:solidFill>
                </a:ln>
              </a:defRPr>
            </a:lvl2pPr>
          </a:lstStyle>
          <a:p>
            <a:pPr lvl="1" defTabSz="914181"/>
            <a:r>
              <a:rPr lang="en-US" sz="1200" dirty="0">
                <a:ln>
                  <a:solidFill>
                    <a:prstClr val="white">
                      <a:alpha val="0"/>
                    </a:prstClr>
                  </a:solidFill>
                </a:ln>
                <a:solidFill>
                  <a:schemeClr val="bg1"/>
                </a:solidFill>
              </a:rPr>
              <a:t>Track configuration changes: RBAC, </a:t>
            </a:r>
            <a:r>
              <a:rPr lang="en-US" sz="1200" dirty="0" smtClean="0">
                <a:ln>
                  <a:solidFill>
                    <a:prstClr val="white">
                      <a:alpha val="0"/>
                    </a:prstClr>
                  </a:solidFill>
                </a:ln>
                <a:solidFill>
                  <a:schemeClr val="bg1"/>
                </a:solidFill>
              </a:rPr>
              <a:t>settings</a:t>
            </a:r>
            <a:endParaRPr lang="en-US" sz="1200" dirty="0">
              <a:ln>
                <a:solidFill>
                  <a:prstClr val="white">
                    <a:alpha val="0"/>
                  </a:prstClr>
                </a:solidFill>
              </a:ln>
              <a:solidFill>
                <a:schemeClr val="bg1"/>
              </a:solidFill>
            </a:endParaRPr>
          </a:p>
        </p:txBody>
      </p:sp>
      <p:cxnSp>
        <p:nvCxnSpPr>
          <p:cNvPr id="8" name="Straight Arrow Connector 7"/>
          <p:cNvCxnSpPr>
            <a:endCxn id="7" idx="3"/>
          </p:cNvCxnSpPr>
          <p:nvPr/>
        </p:nvCxnSpPr>
        <p:spPr>
          <a:xfrm flipH="1">
            <a:off x="1964724" y="4220627"/>
            <a:ext cx="506628" cy="173001"/>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26"/>
          <p:cNvSpPr txBox="1"/>
          <p:nvPr/>
        </p:nvSpPr>
        <p:spPr>
          <a:xfrm>
            <a:off x="351414" y="2053845"/>
            <a:ext cx="1846612" cy="715089"/>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wrap="square" lIns="0" tIns="45720" rIns="0" rtlCol="0" anchor="ctr" anchorCtr="0">
            <a:spAutoFit/>
          </a:bodyPr>
          <a:lstStyle>
            <a:defPPr>
              <a:defRPr lang="en-US"/>
            </a:defPPr>
            <a:lvl2pPr marL="0" lvl="1" algn="ctr">
              <a:defRPr sz="1400" b="1">
                <a:ln>
                  <a:solidFill>
                    <a:schemeClr val="bg1">
                      <a:alpha val="0"/>
                    </a:schemeClr>
                  </a:solidFill>
                </a:ln>
              </a:defRPr>
            </a:lvl2pPr>
          </a:lstStyle>
          <a:p>
            <a:pPr lvl="1" defTabSz="914181"/>
            <a:r>
              <a:rPr lang="en-US" sz="1200" dirty="0">
                <a:ln>
                  <a:solidFill>
                    <a:prstClr val="white">
                      <a:alpha val="0"/>
                    </a:prstClr>
                  </a:solidFill>
                </a:ln>
                <a:solidFill>
                  <a:schemeClr val="bg1"/>
                </a:solidFill>
              </a:rPr>
              <a:t>Track mailbox access: delegates, shared </a:t>
            </a:r>
            <a:r>
              <a:rPr lang="en-US" sz="1200" dirty="0" smtClean="0">
                <a:ln>
                  <a:solidFill>
                    <a:prstClr val="white">
                      <a:alpha val="0"/>
                    </a:prstClr>
                  </a:solidFill>
                </a:ln>
                <a:solidFill>
                  <a:schemeClr val="bg1"/>
                </a:solidFill>
              </a:rPr>
              <a:t>mailboxes</a:t>
            </a:r>
            <a:endParaRPr lang="en-US" sz="1200" dirty="0">
              <a:ln>
                <a:solidFill>
                  <a:prstClr val="white">
                    <a:alpha val="0"/>
                  </a:prstClr>
                </a:solidFill>
              </a:ln>
              <a:solidFill>
                <a:schemeClr val="bg1"/>
              </a:solidFill>
            </a:endParaRPr>
          </a:p>
        </p:txBody>
      </p:sp>
      <p:cxnSp>
        <p:nvCxnSpPr>
          <p:cNvPr id="12" name="Straight Arrow Connector 11"/>
          <p:cNvCxnSpPr>
            <a:endCxn id="11" idx="3"/>
          </p:cNvCxnSpPr>
          <p:nvPr/>
        </p:nvCxnSpPr>
        <p:spPr>
          <a:xfrm flipH="1" flipV="1">
            <a:off x="2198026" y="2411390"/>
            <a:ext cx="681098" cy="474710"/>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26"/>
          <p:cNvSpPr txBox="1"/>
          <p:nvPr/>
        </p:nvSpPr>
        <p:spPr>
          <a:xfrm>
            <a:off x="6902468" y="1482946"/>
            <a:ext cx="1925086" cy="715089"/>
          </a:xfrm>
          <a:prstGeom prst="roundRect">
            <a:avLst/>
          </a:prstGeom>
          <a:gradFill>
            <a:gsLst>
              <a:gs pos="38000">
                <a:schemeClr val="tx2">
                  <a:lumMod val="20000"/>
                  <a:lumOff val="80000"/>
                </a:schemeClr>
              </a:gs>
              <a:gs pos="0">
                <a:schemeClr val="tx2">
                  <a:lumMod val="20000"/>
                  <a:lumOff val="80000"/>
                </a:schemeClr>
              </a:gs>
              <a:gs pos="100000">
                <a:schemeClr val="tx2">
                  <a:alpha val="21000"/>
                </a:schemeClr>
              </a:gs>
            </a:gsLst>
            <a:lin ang="5400000" scaled="1"/>
          </a:gradFill>
          <a:ln w="12700" cap="rnd">
            <a:noFill/>
            <a:prstDash val="sysDash"/>
            <a:headEnd type="oval"/>
          </a:ln>
          <a:effectLst>
            <a:innerShdw blurRad="177800">
              <a:prstClr val="black">
                <a:alpha val="78000"/>
              </a:prstClr>
            </a:innerShdw>
          </a:effectLst>
        </p:spPr>
        <p:txBody>
          <a:bodyPr wrap="square" lIns="0" tIns="45720" rIns="0" rtlCol="0" anchor="ctr" anchorCtr="0">
            <a:spAutoFit/>
          </a:bodyPr>
          <a:lstStyle>
            <a:defPPr>
              <a:defRPr lang="en-US"/>
            </a:defPPr>
            <a:lvl2pPr marL="0" lvl="1" algn="ctr">
              <a:defRPr sz="1400" b="1">
                <a:ln>
                  <a:solidFill>
                    <a:schemeClr val="bg1">
                      <a:alpha val="0"/>
                    </a:schemeClr>
                  </a:solidFill>
                </a:ln>
              </a:defRPr>
            </a:lvl2pPr>
          </a:lstStyle>
          <a:p>
            <a:pPr lvl="1" defTabSz="914181"/>
            <a:r>
              <a:rPr lang="en-US" sz="1200" dirty="0">
                <a:ln>
                  <a:solidFill>
                    <a:prstClr val="white">
                      <a:alpha val="0"/>
                    </a:prstClr>
                  </a:solidFill>
                </a:ln>
                <a:solidFill>
                  <a:schemeClr val="bg1"/>
                </a:solidFill>
              </a:rPr>
              <a:t>Export log data for </a:t>
            </a:r>
            <a:r>
              <a:rPr lang="en-US" sz="1200" dirty="0" smtClean="0">
                <a:ln>
                  <a:solidFill>
                    <a:prstClr val="white">
                      <a:alpha val="0"/>
                    </a:prstClr>
                  </a:solidFill>
                </a:ln>
                <a:solidFill>
                  <a:schemeClr val="bg1"/>
                </a:solidFill>
              </a:rPr>
              <a:t/>
            </a:r>
            <a:br>
              <a:rPr lang="en-US" sz="1200" dirty="0" smtClean="0">
                <a:ln>
                  <a:solidFill>
                    <a:prstClr val="white">
                      <a:alpha val="0"/>
                    </a:prstClr>
                  </a:solidFill>
                </a:ln>
                <a:solidFill>
                  <a:schemeClr val="bg1"/>
                </a:solidFill>
              </a:rPr>
            </a:br>
            <a:r>
              <a:rPr lang="en-US" sz="1200" dirty="0" smtClean="0">
                <a:ln>
                  <a:solidFill>
                    <a:prstClr val="white">
                      <a:alpha val="0"/>
                    </a:prstClr>
                  </a:solidFill>
                </a:ln>
                <a:solidFill>
                  <a:schemeClr val="bg1"/>
                </a:solidFill>
              </a:rPr>
              <a:t>long-term </a:t>
            </a:r>
            <a:r>
              <a:rPr lang="en-US" sz="1200" dirty="0">
                <a:ln>
                  <a:solidFill>
                    <a:prstClr val="white">
                      <a:alpha val="0"/>
                    </a:prstClr>
                  </a:solidFill>
                </a:ln>
                <a:solidFill>
                  <a:schemeClr val="bg1"/>
                </a:solidFill>
              </a:rPr>
              <a:t>retention </a:t>
            </a:r>
            <a:r>
              <a:rPr lang="en-US" sz="1200" dirty="0" smtClean="0">
                <a:ln>
                  <a:solidFill>
                    <a:prstClr val="white">
                      <a:alpha val="0"/>
                    </a:prstClr>
                  </a:solidFill>
                </a:ln>
                <a:solidFill>
                  <a:schemeClr val="bg1"/>
                </a:solidFill>
              </a:rPr>
              <a:t/>
            </a:r>
            <a:br>
              <a:rPr lang="en-US" sz="1200" dirty="0" smtClean="0">
                <a:ln>
                  <a:solidFill>
                    <a:prstClr val="white">
                      <a:alpha val="0"/>
                    </a:prstClr>
                  </a:solidFill>
                </a:ln>
                <a:solidFill>
                  <a:schemeClr val="bg1"/>
                </a:solidFill>
              </a:rPr>
            </a:br>
            <a:r>
              <a:rPr lang="en-US" sz="1200" dirty="0" smtClean="0">
                <a:ln>
                  <a:solidFill>
                    <a:prstClr val="white">
                      <a:alpha val="0"/>
                    </a:prstClr>
                  </a:solidFill>
                </a:ln>
                <a:solidFill>
                  <a:schemeClr val="bg1"/>
                </a:solidFill>
              </a:rPr>
              <a:t>or </a:t>
            </a:r>
            <a:r>
              <a:rPr lang="en-US" sz="1200" dirty="0">
                <a:ln>
                  <a:solidFill>
                    <a:prstClr val="white">
                      <a:alpha val="0"/>
                    </a:prstClr>
                  </a:solidFill>
                </a:ln>
                <a:solidFill>
                  <a:schemeClr val="bg1"/>
                </a:solidFill>
              </a:rPr>
              <a:t>custom reports</a:t>
            </a:r>
          </a:p>
        </p:txBody>
      </p:sp>
      <p:cxnSp>
        <p:nvCxnSpPr>
          <p:cNvPr id="17" name="Straight Arrow Connector 16"/>
          <p:cNvCxnSpPr>
            <a:endCxn id="16" idx="1"/>
          </p:cNvCxnSpPr>
          <p:nvPr/>
        </p:nvCxnSpPr>
        <p:spPr>
          <a:xfrm flipV="1">
            <a:off x="6178379" y="1840491"/>
            <a:ext cx="724089" cy="1082678"/>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6" idx="1"/>
          </p:cNvCxnSpPr>
          <p:nvPr/>
        </p:nvCxnSpPr>
        <p:spPr>
          <a:xfrm flipV="1">
            <a:off x="6610865" y="1840491"/>
            <a:ext cx="291603" cy="1749944"/>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7" idx="3"/>
          </p:cNvCxnSpPr>
          <p:nvPr/>
        </p:nvCxnSpPr>
        <p:spPr>
          <a:xfrm flipH="1">
            <a:off x="1964724" y="3615146"/>
            <a:ext cx="172996" cy="778482"/>
          </a:xfrm>
          <a:prstGeom prst="straightConnector1">
            <a:avLst/>
          </a:prstGeom>
          <a:ln w="31750">
            <a:solidFill>
              <a:schemeClr val="tx2"/>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09944" y="453621"/>
            <a:ext cx="8216947" cy="775597"/>
          </a:xfrm>
        </p:spPr>
        <p:txBody>
          <a:bodyPr/>
          <a:lstStyle/>
          <a:p>
            <a:r>
              <a:rPr lang="en-US" dirty="0"/>
              <a:t>Visibility and Control</a:t>
            </a:r>
            <a:br>
              <a:rPr lang="en-US" dirty="0"/>
            </a:br>
            <a:r>
              <a:rPr lang="en-US" sz="2400" dirty="0">
                <a:solidFill>
                  <a:srgbClr val="FFC200"/>
                </a:solidFill>
              </a:rPr>
              <a:t>Auditing </a:t>
            </a:r>
            <a:r>
              <a:rPr lang="en-US" sz="2400" dirty="0" smtClean="0">
                <a:solidFill>
                  <a:srgbClr val="FFC200"/>
                </a:solidFill>
              </a:rPr>
              <a:t>Reports</a:t>
            </a:r>
            <a:endParaRPr lang="en-US" sz="2400" dirty="0">
              <a:solidFill>
                <a:srgbClr val="FFC200"/>
              </a:solidFill>
            </a:endParaRPr>
          </a:p>
        </p:txBody>
      </p:sp>
      <p:sp>
        <p:nvSpPr>
          <p:cNvPr id="18" name="Content Placeholder 2"/>
          <p:cNvSpPr txBox="1">
            <a:spLocks/>
          </p:cNvSpPr>
          <p:nvPr/>
        </p:nvSpPr>
        <p:spPr>
          <a:xfrm>
            <a:off x="519752" y="5181942"/>
            <a:ext cx="8247063" cy="858697"/>
          </a:xfrm>
          <a:prstGeom prst="rect">
            <a:avLst/>
          </a:prstGeom>
        </p:spPr>
        <p:txBody>
          <a:bodyPr vert="horz" wrap="square" lIns="0" tIns="0" rIns="0" bIns="0" rtlCol="0">
            <a:spAutoFit/>
          </a:bodyPr>
          <a:lstStyle>
            <a:lvl1pPr marL="290513" indent="-290513" algn="l" defTabSz="914363" rtl="0" eaLnBrk="1" latinLnBrk="0" hangingPunct="1">
              <a:lnSpc>
                <a:spcPct val="90000"/>
              </a:lnSpc>
              <a:spcBef>
                <a:spcPct val="20000"/>
              </a:spcBef>
              <a:buClr>
                <a:srgbClr val="F69F1E"/>
              </a:buClr>
              <a:buSzPct val="90000"/>
              <a:buFont typeface="Arial" pitchFamily="34" charset="0"/>
              <a:buChar char="•"/>
              <a:defRPr sz="2000" kern="1200">
                <a:solidFill>
                  <a:schemeClr val="tx2">
                    <a:alpha val="99000"/>
                  </a:schemeClr>
                </a:solidFill>
                <a:latin typeface="+mn-lt"/>
                <a:ea typeface="+mn-ea"/>
                <a:cs typeface="+mn-cs"/>
              </a:defRPr>
            </a:lvl1pPr>
            <a:lvl2pPr marL="568325" indent="-277813" algn="l" defTabSz="914363" rtl="0" eaLnBrk="1" latinLnBrk="0" hangingPunct="1">
              <a:lnSpc>
                <a:spcPct val="90000"/>
              </a:lnSpc>
              <a:spcBef>
                <a:spcPct val="20000"/>
              </a:spcBef>
              <a:buClr>
                <a:srgbClr val="F69F1E"/>
              </a:buClr>
              <a:buSzPct val="90000"/>
              <a:buFont typeface="Arial" pitchFamily="34" charset="0"/>
              <a:buChar char="•"/>
              <a:defRPr sz="1800" kern="1200">
                <a:solidFill>
                  <a:schemeClr val="tx2">
                    <a:alpha val="99000"/>
                  </a:schemeClr>
                </a:solidFill>
                <a:latin typeface="+mn-lt"/>
                <a:ea typeface="+mn-ea"/>
                <a:cs typeface="+mn-cs"/>
              </a:defRPr>
            </a:lvl2pPr>
            <a:lvl3pPr marL="858838" indent="-290513" algn="l" defTabSz="914363" rtl="0" eaLnBrk="1" latinLnBrk="0" hangingPunct="1">
              <a:lnSpc>
                <a:spcPct val="90000"/>
              </a:lnSpc>
              <a:spcBef>
                <a:spcPct val="20000"/>
              </a:spcBef>
              <a:buClr>
                <a:srgbClr val="F69F1E"/>
              </a:buClr>
              <a:buSzPct val="90000"/>
              <a:buFont typeface="Arial" pitchFamily="34" charset="0"/>
              <a:buChar char="•"/>
              <a:defRPr sz="1600" kern="1200">
                <a:solidFill>
                  <a:schemeClr val="tx2">
                    <a:alpha val="99000"/>
                  </a:schemeClr>
                </a:solidFill>
                <a:latin typeface="+mn-lt"/>
                <a:ea typeface="+mn-ea"/>
                <a:cs typeface="+mn-cs"/>
              </a:defRPr>
            </a:lvl3pPr>
            <a:lvl4pPr marL="1149350" indent="-290513" algn="l" defTabSz="914363" rtl="0" eaLnBrk="1" latinLnBrk="0" hangingPunct="1">
              <a:lnSpc>
                <a:spcPct val="90000"/>
              </a:lnSpc>
              <a:spcBef>
                <a:spcPct val="20000"/>
              </a:spcBef>
              <a:buClr>
                <a:srgbClr val="F69F1E"/>
              </a:buClr>
              <a:buSzPct val="90000"/>
              <a:buFont typeface="Arial" pitchFamily="34" charset="0"/>
              <a:buChar char="•"/>
              <a:defRPr sz="1400" kern="1200">
                <a:solidFill>
                  <a:schemeClr val="tx2">
                    <a:alpha val="99000"/>
                  </a:schemeClr>
                </a:solidFill>
                <a:latin typeface="+mn-lt"/>
                <a:ea typeface="+mn-ea"/>
                <a:cs typeface="+mn-cs"/>
              </a:defRPr>
            </a:lvl4pPr>
            <a:lvl5pPr marL="1427163" indent="-277813" algn="l" defTabSz="914363" rtl="0" eaLnBrk="1" latinLnBrk="0" hangingPunct="1">
              <a:lnSpc>
                <a:spcPct val="90000"/>
              </a:lnSpc>
              <a:spcBef>
                <a:spcPct val="20000"/>
              </a:spcBef>
              <a:buClr>
                <a:srgbClr val="F69F1E"/>
              </a:buClr>
              <a:buSzPct val="90000"/>
              <a:buFont typeface="Arial" pitchFamily="34" charset="0"/>
              <a:buChar char="•"/>
              <a:tabLst/>
              <a:defRPr sz="1400" kern="1200">
                <a:solidFill>
                  <a:schemeClr val="tx2">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solidFill>
                  <a:srgbClr val="595959">
                    <a:alpha val="99000"/>
                  </a:srgbClr>
                </a:solidFill>
              </a:rPr>
              <a:t>Track delegate access and see which users have logged in to shared mailboxes</a:t>
            </a:r>
          </a:p>
          <a:p>
            <a:r>
              <a:rPr lang="en-US" sz="1800" dirty="0" smtClean="0">
                <a:solidFill>
                  <a:srgbClr val="595959">
                    <a:alpha val="99000"/>
                  </a:srgbClr>
                </a:solidFill>
              </a:rPr>
              <a:t>Find out who </a:t>
            </a:r>
            <a:r>
              <a:rPr lang="en-US" sz="1800" dirty="0">
                <a:solidFill>
                  <a:srgbClr val="595959">
                    <a:alpha val="99000"/>
                  </a:srgbClr>
                </a:solidFill>
              </a:rPr>
              <a:t>changed configuration </a:t>
            </a:r>
            <a:r>
              <a:rPr lang="en-US" sz="1800" dirty="0" smtClean="0">
                <a:solidFill>
                  <a:srgbClr val="595959">
                    <a:alpha val="99000"/>
                  </a:srgbClr>
                </a:solidFill>
              </a:rPr>
              <a:t>settings and administrative permissions</a:t>
            </a:r>
            <a:endParaRPr lang="en-US" sz="1800" dirty="0">
              <a:solidFill>
                <a:srgbClr val="595959">
                  <a:alpha val="99000"/>
                </a:srgbClr>
              </a:solidFill>
            </a:endParaRPr>
          </a:p>
          <a:p>
            <a:r>
              <a:rPr lang="en-US" sz="1800" dirty="0" smtClean="0">
                <a:solidFill>
                  <a:srgbClr val="595959">
                    <a:alpha val="99000"/>
                  </a:srgbClr>
                </a:solidFill>
              </a:rPr>
              <a:t>Extract data in XML format for long-term storage or to build custom reports</a:t>
            </a:r>
          </a:p>
        </p:txBody>
      </p:sp>
    </p:spTree>
    <p:extLst>
      <p:ext uri="{BB962C8B-B14F-4D97-AF65-F5344CB8AC3E}">
        <p14:creationId xmlns:p14="http://schemas.microsoft.com/office/powerpoint/2010/main" val="3152783204"/>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1109022" y="2493063"/>
            <a:ext cx="7748289" cy="2031325"/>
          </a:xfrm>
        </p:spPr>
        <p:txBody>
          <a:bodyPr/>
          <a:lstStyle/>
          <a:p>
            <a:r>
              <a:rPr lang="en-US" dirty="0" smtClean="0"/>
              <a:t>Deployment Flexibility</a:t>
            </a:r>
            <a:endParaRPr lang="en-US" dirty="0"/>
          </a:p>
        </p:txBody>
      </p:sp>
    </p:spTree>
    <p:extLst>
      <p:ext uri="{BB962C8B-B14F-4D97-AF65-F5344CB8AC3E}">
        <p14:creationId xmlns:p14="http://schemas.microsoft.com/office/powerpoint/2010/main" val="1997904750"/>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3400" y="1156835"/>
            <a:ext cx="6286500" cy="4281172"/>
          </a:xfrm>
        </p:spPr>
        <p:txBody>
          <a:bodyPr>
            <a:normAutofit fontScale="85000" lnSpcReduction="20000"/>
          </a:bodyPr>
          <a:lstStyle/>
          <a:p>
            <a:pPr marL="401638" lvl="1" indent="-401638" fontAlgn="base">
              <a:spcBef>
                <a:spcPct val="0"/>
              </a:spcBef>
              <a:spcAft>
                <a:spcPct val="0"/>
              </a:spcAft>
              <a:buClr>
                <a:srgbClr val="777777"/>
              </a:buClr>
              <a:buSzPct val="100000"/>
              <a:buBlip>
                <a:blip r:embed="rId3"/>
              </a:buBlip>
              <a:tabLst>
                <a:tab pos="4287838" algn="l"/>
              </a:tabLst>
              <a:defRPr/>
            </a:pPr>
            <a:endParaRPr lang="en-US" dirty="0" smtClean="0"/>
          </a:p>
          <a:p>
            <a:pPr marL="0" lvl="1" indent="0" fontAlgn="base">
              <a:spcBef>
                <a:spcPct val="0"/>
              </a:spcBef>
              <a:spcAft>
                <a:spcPct val="0"/>
              </a:spcAft>
              <a:buSzPct val="100000"/>
              <a:buNone/>
              <a:tabLst>
                <a:tab pos="4287838" algn="l"/>
              </a:tabLst>
              <a:defRPr/>
            </a:pPr>
            <a:r>
              <a:rPr lang="en-US" sz="2000" dirty="0" smtClean="0"/>
              <a:t>Flexible</a:t>
            </a:r>
            <a:endParaRPr lang="en-US" sz="2000" dirty="0"/>
          </a:p>
          <a:p>
            <a:pPr lvl="1"/>
            <a:r>
              <a:rPr lang="en-US" sz="2000" dirty="0"/>
              <a:t>Works with Exchange Online</a:t>
            </a:r>
          </a:p>
          <a:p>
            <a:pPr lvl="1"/>
            <a:r>
              <a:rPr lang="en-US" sz="2000" dirty="0" smtClean="0"/>
              <a:t>Works with Exchange Server </a:t>
            </a:r>
          </a:p>
          <a:p>
            <a:pPr lvl="1"/>
            <a:r>
              <a:rPr lang="en-US" sz="2000" dirty="0" smtClean="0"/>
              <a:t>Works </a:t>
            </a:r>
            <a:r>
              <a:rPr lang="en-US" sz="2000" dirty="0"/>
              <a:t>in hybrid environments</a:t>
            </a:r>
          </a:p>
          <a:p>
            <a:pPr marL="401638" lvl="1" indent="-401638" fontAlgn="base">
              <a:spcBef>
                <a:spcPct val="0"/>
              </a:spcBef>
              <a:spcAft>
                <a:spcPct val="0"/>
              </a:spcAft>
              <a:buClr>
                <a:srgbClr val="777777"/>
              </a:buClr>
              <a:buSzPct val="100000"/>
              <a:buBlip>
                <a:blip r:embed="rId3"/>
              </a:buBlip>
              <a:tabLst>
                <a:tab pos="4287838" algn="l"/>
              </a:tabLst>
              <a:defRPr/>
            </a:pPr>
            <a:endParaRPr lang="en-US" dirty="0" smtClean="0"/>
          </a:p>
          <a:p>
            <a:pPr marL="0" lvl="1" indent="0" fontAlgn="base">
              <a:spcBef>
                <a:spcPct val="0"/>
              </a:spcBef>
              <a:spcAft>
                <a:spcPct val="0"/>
              </a:spcAft>
              <a:buClr>
                <a:srgbClr val="777777"/>
              </a:buClr>
              <a:buSzPct val="100000"/>
              <a:buNone/>
              <a:tabLst>
                <a:tab pos="4287838" algn="l"/>
              </a:tabLst>
              <a:defRPr/>
            </a:pPr>
            <a:r>
              <a:rPr lang="en-US" sz="2000" dirty="0" smtClean="0"/>
              <a:t>Easy to Use</a:t>
            </a:r>
          </a:p>
          <a:p>
            <a:pPr lvl="1"/>
            <a:r>
              <a:rPr lang="en-US" sz="2000" dirty="0" smtClean="0"/>
              <a:t>.NET-based EWS Managed API 1.0</a:t>
            </a:r>
          </a:p>
          <a:p>
            <a:pPr lvl="1"/>
            <a:r>
              <a:rPr lang="en-US" sz="2000" dirty="0" smtClean="0"/>
              <a:t>Full support for Microsoft Visual Studio</a:t>
            </a:r>
            <a:r>
              <a:rPr lang="en-US" sz="2000" baseline="30000" dirty="0" smtClean="0"/>
              <a:t>®</a:t>
            </a:r>
          </a:p>
          <a:p>
            <a:pPr lvl="1"/>
            <a:endParaRPr lang="en-US" sz="1800" dirty="0"/>
          </a:p>
          <a:p>
            <a:pPr marL="0" lvl="1" indent="0" fontAlgn="base">
              <a:spcBef>
                <a:spcPct val="0"/>
              </a:spcBef>
              <a:spcAft>
                <a:spcPct val="0"/>
              </a:spcAft>
              <a:buSzPct val="100000"/>
              <a:buNone/>
              <a:tabLst>
                <a:tab pos="4287838" algn="l"/>
              </a:tabLst>
              <a:defRPr/>
            </a:pPr>
            <a:r>
              <a:rPr lang="en-US" sz="2000" dirty="0" smtClean="0"/>
              <a:t>Rich Functionality</a:t>
            </a:r>
            <a:endParaRPr lang="en-US" sz="2000" dirty="0"/>
          </a:p>
          <a:p>
            <a:pPr lvl="1"/>
            <a:r>
              <a:rPr lang="en-US" sz="2000" dirty="0" smtClean="0"/>
              <a:t>Create custom portals</a:t>
            </a:r>
            <a:r>
              <a:rPr lang="en-US" sz="2000" dirty="0"/>
              <a:t> </a:t>
            </a:r>
            <a:r>
              <a:rPr lang="en-US" sz="2000" dirty="0" smtClean="0"/>
              <a:t>and applications</a:t>
            </a:r>
          </a:p>
          <a:p>
            <a:pPr lvl="1"/>
            <a:r>
              <a:rPr lang="en-US" sz="2000" dirty="0" smtClean="0"/>
              <a:t>Enhance line </a:t>
            </a:r>
            <a:r>
              <a:rPr lang="en-US" sz="2000" dirty="0"/>
              <a:t>of business </a:t>
            </a:r>
            <a:r>
              <a:rPr lang="en-US" sz="2000" dirty="0" smtClean="0"/>
              <a:t>apps with </a:t>
            </a:r>
            <a:br>
              <a:rPr lang="en-US" sz="2000" dirty="0" smtClean="0"/>
            </a:br>
            <a:r>
              <a:rPr lang="en-US" sz="2000" dirty="0" smtClean="0"/>
              <a:t>calendar data and email workflow</a:t>
            </a:r>
            <a:endParaRPr lang="en-US" sz="1800" dirty="0" smtClean="0"/>
          </a:p>
        </p:txBody>
      </p:sp>
      <p:sp>
        <p:nvSpPr>
          <p:cNvPr id="10" name="Title 1"/>
          <p:cNvSpPr>
            <a:spLocks noGrp="1"/>
          </p:cNvSpPr>
          <p:nvPr>
            <p:ph type="title"/>
          </p:nvPr>
        </p:nvSpPr>
        <p:spPr>
          <a:xfrm>
            <a:off x="480670" y="443433"/>
            <a:ext cx="8223250" cy="997196"/>
          </a:xfrm>
        </p:spPr>
        <p:txBody>
          <a:bodyPr/>
          <a:lstStyle/>
          <a:p>
            <a:r>
              <a:rPr lang="en-US" dirty="0" smtClean="0"/>
              <a:t>Deployment Flexibility</a:t>
            </a:r>
            <a:br>
              <a:rPr lang="en-US" dirty="0" smtClean="0"/>
            </a:br>
            <a:r>
              <a:rPr lang="en-US" sz="2400" dirty="0">
                <a:solidFill>
                  <a:srgbClr val="FFC200"/>
                </a:solidFill>
              </a:rPr>
              <a:t>Exchange Web Services</a:t>
            </a:r>
          </a:p>
        </p:txBody>
      </p:sp>
      <p:pic>
        <p:nvPicPr>
          <p:cNvPr id="7" name="Content Placeholder 3" descr="Work week view.png"/>
          <p:cNvPicPr>
            <a:picLocks noChangeAspect="1"/>
          </p:cNvPicPr>
          <p:nvPr/>
        </p:nvPicPr>
        <p:blipFill>
          <a:blip r:embed="rId4">
            <a:lum bright="-9000"/>
          </a:blip>
          <a:stretch>
            <a:fillRect/>
          </a:stretch>
        </p:blipFill>
        <p:spPr>
          <a:xfrm>
            <a:off x="4917722" y="731088"/>
            <a:ext cx="6438733" cy="6537861"/>
          </a:xfrm>
          <a:prstGeom prst="rect">
            <a:avLst/>
          </a:prstGeom>
          <a:noFill/>
          <a:ln w="9525">
            <a:noFill/>
            <a:miter lim="800000"/>
            <a:headEnd/>
            <a:tailEnd/>
          </a:ln>
          <a:effectLst>
            <a:outerShdw blurRad="76200" dir="18900000" sy="23000" kx="-1200000" algn="bl" rotWithShape="0">
              <a:prstClr val="black">
                <a:alpha val="20000"/>
              </a:prstClr>
            </a:outerShdw>
            <a:reflection blurRad="6350" stA="52000" endA="300" endPos="35000" dir="5400000" sy="-100000" algn="bl" rotWithShape="0"/>
          </a:effectLst>
          <a:scene3d>
            <a:camera prst="perspectiveHeroicExtremeLeftFacing" fov="2700000">
              <a:rot lat="21471456" lon="1802799" rev="21385335"/>
            </a:camera>
            <a:lightRig rig="threePt" dir="t"/>
          </a:scene3d>
        </p:spPr>
      </p:pic>
    </p:spTree>
    <p:extLst>
      <p:ext uri="{BB962C8B-B14F-4D97-AF65-F5344CB8AC3E}">
        <p14:creationId xmlns:p14="http://schemas.microsoft.com/office/powerpoint/2010/main" val="657989116"/>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36862" y="1423988"/>
            <a:ext cx="8670275" cy="4752223"/>
          </a:xfrm>
          <a:prstGeom prst="roundRect">
            <a:avLst>
              <a:gd name="adj" fmla="val 3225"/>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marL="5776913" indent="-290513" defTabSz="914181">
              <a:lnSpc>
                <a:spcPct val="90000"/>
              </a:lnSpc>
              <a:spcBef>
                <a:spcPct val="20000"/>
              </a:spcBef>
              <a:buClr>
                <a:srgbClr val="F69F1E"/>
              </a:buClr>
              <a:buSzPct val="90000"/>
              <a:buFont typeface="Arial" pitchFamily="34" charset="0"/>
              <a:buChar char="•"/>
            </a:pPr>
            <a:endParaRPr lang="en-US" sz="2000" dirty="0">
              <a:ln>
                <a:solidFill>
                  <a:prstClr val="white">
                    <a:alpha val="0"/>
                  </a:prstClr>
                </a:solidFill>
              </a:ln>
              <a:solidFill>
                <a:prstClr val="black"/>
              </a:solidFill>
            </a:endParaRPr>
          </a:p>
        </p:txBody>
      </p:sp>
      <p:sp>
        <p:nvSpPr>
          <p:cNvPr id="2" name="Title 1"/>
          <p:cNvSpPr>
            <a:spLocks noGrp="1"/>
          </p:cNvSpPr>
          <p:nvPr>
            <p:ph type="title"/>
          </p:nvPr>
        </p:nvSpPr>
        <p:spPr>
          <a:xfrm>
            <a:off x="481914" y="447813"/>
            <a:ext cx="8223183" cy="775597"/>
          </a:xfrm>
        </p:spPr>
        <p:txBody>
          <a:bodyPr/>
          <a:lstStyle/>
          <a:p>
            <a:r>
              <a:rPr lang="en-US" dirty="0" smtClean="0"/>
              <a:t>Deployment Flexibility</a:t>
            </a:r>
            <a:br>
              <a:rPr lang="en-US" dirty="0" smtClean="0"/>
            </a:br>
            <a:r>
              <a:rPr lang="en-US" sz="2400" dirty="0" smtClean="0">
                <a:solidFill>
                  <a:srgbClr val="FFC200"/>
                </a:solidFill>
              </a:rPr>
              <a:t>Web-Based </a:t>
            </a:r>
            <a:r>
              <a:rPr lang="en-US" sz="2400" dirty="0">
                <a:solidFill>
                  <a:srgbClr val="FFC200"/>
                </a:solidFill>
              </a:rPr>
              <a:t>Exchange and IMAP </a:t>
            </a:r>
            <a:r>
              <a:rPr lang="en-US" sz="2400" dirty="0" smtClean="0">
                <a:solidFill>
                  <a:srgbClr val="FFC200"/>
                </a:solidFill>
              </a:rPr>
              <a:t>Migration Tools</a:t>
            </a:r>
            <a:endParaRPr lang="en-US" sz="2400" dirty="0">
              <a:solidFill>
                <a:srgbClr val="FFC200"/>
              </a:solidFill>
            </a:endParaRPr>
          </a:p>
        </p:txBody>
      </p:sp>
      <p:grpSp>
        <p:nvGrpSpPr>
          <p:cNvPr id="5" name="Group 4"/>
          <p:cNvGrpSpPr/>
          <p:nvPr/>
        </p:nvGrpSpPr>
        <p:grpSpPr>
          <a:xfrm>
            <a:off x="576684" y="1692877"/>
            <a:ext cx="4909715" cy="4165810"/>
            <a:chOff x="280123" y="1656784"/>
            <a:chExt cx="5429669" cy="4606982"/>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123" y="1656784"/>
              <a:ext cx="5429669" cy="3193923"/>
            </a:xfrm>
            <a:prstGeom prst="rect">
              <a:avLst/>
            </a:prstGeom>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461" y="3705354"/>
              <a:ext cx="2930897" cy="2558412"/>
            </a:xfrm>
            <a:prstGeom prst="rect">
              <a:avLst/>
            </a:prstGeom>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Rounded Rectangle 6"/>
          <p:cNvSpPr/>
          <p:nvPr/>
        </p:nvSpPr>
        <p:spPr bwMode="auto">
          <a:xfrm>
            <a:off x="5757535" y="1671253"/>
            <a:ext cx="3149602" cy="4752223"/>
          </a:xfrm>
          <a:prstGeom prst="roundRect">
            <a:avLst>
              <a:gd name="adj" fmla="val 3225"/>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lIns="45720" tIns="45720" rIns="45720" rtlCol="0" anchor="t">
            <a:noAutofit/>
          </a:bodyPr>
          <a:lstStyle/>
          <a:p>
            <a:pPr marL="341313" indent="-290513"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Free migration tools</a:t>
            </a:r>
          </a:p>
          <a:p>
            <a:pPr marL="341313" indent="-290513"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No software to install</a:t>
            </a:r>
          </a:p>
          <a:p>
            <a:pPr marL="341313" indent="-290513"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Migrate email, calendar, contacts and tasks from Exchange Server </a:t>
            </a:r>
            <a:r>
              <a:rPr lang="en-US" sz="2000" dirty="0" smtClean="0">
                <a:ln>
                  <a:solidFill>
                    <a:prstClr val="white">
                      <a:alpha val="0"/>
                    </a:prstClr>
                  </a:solidFill>
                </a:ln>
                <a:solidFill>
                  <a:prstClr val="black"/>
                </a:solidFill>
              </a:rPr>
              <a:t>2010, </a:t>
            </a:r>
            <a:r>
              <a:rPr lang="en-US" sz="2000" dirty="0">
                <a:ln>
                  <a:solidFill>
                    <a:prstClr val="white">
                      <a:alpha val="0"/>
                    </a:prstClr>
                  </a:solidFill>
                </a:ln>
                <a:solidFill>
                  <a:prstClr val="black"/>
                </a:solidFill>
              </a:rPr>
              <a:t>2007, or </a:t>
            </a:r>
            <a:r>
              <a:rPr lang="en-US" sz="2000" dirty="0" smtClean="0">
                <a:ln>
                  <a:solidFill>
                    <a:prstClr val="white">
                      <a:alpha val="0"/>
                    </a:prstClr>
                  </a:solidFill>
                </a:ln>
                <a:solidFill>
                  <a:prstClr val="black"/>
                </a:solidFill>
              </a:rPr>
              <a:t>2003</a:t>
            </a:r>
            <a:endParaRPr lang="en-US" sz="2000" dirty="0">
              <a:ln>
                <a:solidFill>
                  <a:prstClr val="white">
                    <a:alpha val="0"/>
                  </a:prstClr>
                </a:solidFill>
              </a:ln>
              <a:solidFill>
                <a:prstClr val="black"/>
              </a:solidFill>
            </a:endParaRPr>
          </a:p>
          <a:p>
            <a:pPr marL="341313" indent="-290513"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Migrate email from </a:t>
            </a:r>
            <a:br>
              <a:rPr lang="en-US" sz="2000" dirty="0">
                <a:ln>
                  <a:solidFill>
                    <a:prstClr val="white">
                      <a:alpha val="0"/>
                    </a:prstClr>
                  </a:solidFill>
                </a:ln>
                <a:solidFill>
                  <a:prstClr val="black"/>
                </a:solidFill>
              </a:rPr>
            </a:br>
            <a:r>
              <a:rPr lang="en-US" sz="2000" dirty="0">
                <a:ln>
                  <a:solidFill>
                    <a:prstClr val="white">
                      <a:alpha val="0"/>
                    </a:prstClr>
                  </a:solidFill>
                </a:ln>
                <a:solidFill>
                  <a:prstClr val="black"/>
                </a:solidFill>
              </a:rPr>
              <a:t>all platforms that support IMAP</a:t>
            </a:r>
          </a:p>
          <a:p>
            <a:pPr marL="341313" indent="-290513" defTabSz="914181">
              <a:lnSpc>
                <a:spcPct val="90000"/>
              </a:lnSpc>
              <a:spcBef>
                <a:spcPct val="20000"/>
              </a:spcBef>
              <a:buClr>
                <a:srgbClr val="F69F1E"/>
              </a:buClr>
              <a:buSzPct val="90000"/>
              <a:buFont typeface="Arial" pitchFamily="34" charset="0"/>
              <a:buChar char="•"/>
            </a:pPr>
            <a:r>
              <a:rPr lang="en-US" sz="2000" dirty="0">
                <a:ln>
                  <a:solidFill>
                    <a:prstClr val="white">
                      <a:alpha val="0"/>
                    </a:prstClr>
                  </a:solidFill>
                </a:ln>
                <a:solidFill>
                  <a:prstClr val="black"/>
                </a:solidFill>
              </a:rPr>
              <a:t>Allows fast cutovers </a:t>
            </a:r>
            <a:br>
              <a:rPr lang="en-US" sz="2000" dirty="0">
                <a:ln>
                  <a:solidFill>
                    <a:prstClr val="white">
                      <a:alpha val="0"/>
                    </a:prstClr>
                  </a:solidFill>
                </a:ln>
                <a:solidFill>
                  <a:prstClr val="black"/>
                </a:solidFill>
              </a:rPr>
            </a:br>
            <a:r>
              <a:rPr lang="en-US" sz="2000" dirty="0">
                <a:ln>
                  <a:solidFill>
                    <a:prstClr val="white">
                      <a:alpha val="0"/>
                    </a:prstClr>
                  </a:solidFill>
                </a:ln>
                <a:solidFill>
                  <a:prstClr val="black"/>
                </a:solidFill>
              </a:rPr>
              <a:t>or staged migration</a:t>
            </a:r>
          </a:p>
        </p:txBody>
      </p:sp>
    </p:spTree>
    <p:extLst>
      <p:ext uri="{BB962C8B-B14F-4D97-AF65-F5344CB8AC3E}">
        <p14:creationId xmlns:p14="http://schemas.microsoft.com/office/powerpoint/2010/main" val="1761650211"/>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5"/>
          <p:cNvSpPr>
            <a:spLocks/>
          </p:cNvSpPr>
          <p:nvPr/>
        </p:nvSpPr>
        <p:spPr bwMode="auto">
          <a:xfrm>
            <a:off x="383059" y="1334531"/>
            <a:ext cx="8353167" cy="3619612"/>
          </a:xfrm>
          <a:prstGeom prst="roundRect">
            <a:avLst>
              <a:gd name="adj" fmla="val 2754"/>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tIns="91440" rtlCol="0" anchor="t"/>
          <a:lstStyle/>
          <a:p>
            <a:pPr algn="ctr" defTabSz="914181">
              <a:lnSpc>
                <a:spcPct val="90000"/>
              </a:lnSpc>
            </a:pPr>
            <a:r>
              <a:rPr lang="en-US" sz="2000" dirty="0">
                <a:ln>
                  <a:solidFill>
                    <a:prstClr val="white">
                      <a:alpha val="0"/>
                    </a:prstClr>
                  </a:solidFill>
                </a:ln>
                <a:solidFill>
                  <a:prstClr val="black">
                    <a:alpha val="99000"/>
                  </a:prstClr>
                </a:solidFill>
              </a:rPr>
              <a:t>Add an Exchange 2010 server to </a:t>
            </a:r>
            <a:r>
              <a:rPr lang="en-US" sz="2000" dirty="0" smtClean="0">
                <a:ln>
                  <a:solidFill>
                    <a:prstClr val="white">
                      <a:alpha val="0"/>
                    </a:prstClr>
                  </a:solidFill>
                </a:ln>
                <a:solidFill>
                  <a:prstClr val="black">
                    <a:alpha val="99000"/>
                  </a:prstClr>
                </a:solidFill>
              </a:rPr>
              <a:t>the on-premises </a:t>
            </a:r>
            <a:r>
              <a:rPr lang="en-US" sz="2000" dirty="0">
                <a:ln>
                  <a:solidFill>
                    <a:prstClr val="white">
                      <a:alpha val="0"/>
                    </a:prstClr>
                  </a:solidFill>
                </a:ln>
                <a:solidFill>
                  <a:prstClr val="black">
                    <a:alpha val="99000"/>
                  </a:prstClr>
                </a:solidFill>
              </a:rPr>
              <a:t>environment </a:t>
            </a:r>
            <a:br>
              <a:rPr lang="en-US" sz="2000" dirty="0">
                <a:ln>
                  <a:solidFill>
                    <a:prstClr val="white">
                      <a:alpha val="0"/>
                    </a:prstClr>
                  </a:solidFill>
                </a:ln>
                <a:solidFill>
                  <a:prstClr val="black">
                    <a:alpha val="99000"/>
                  </a:prstClr>
                </a:solidFill>
              </a:rPr>
            </a:br>
            <a:r>
              <a:rPr lang="en-US" sz="2000" dirty="0">
                <a:ln>
                  <a:solidFill>
                    <a:prstClr val="white">
                      <a:alpha val="0"/>
                    </a:prstClr>
                  </a:solidFill>
                </a:ln>
                <a:solidFill>
                  <a:prstClr val="black">
                    <a:alpha val="99000"/>
                  </a:prstClr>
                </a:solidFill>
              </a:rPr>
              <a:t>to unlock advanced coexistence features</a:t>
            </a:r>
          </a:p>
        </p:txBody>
      </p:sp>
      <p:grpSp>
        <p:nvGrpSpPr>
          <p:cNvPr id="29" name="Group 28"/>
          <p:cNvGrpSpPr/>
          <p:nvPr/>
        </p:nvGrpSpPr>
        <p:grpSpPr>
          <a:xfrm>
            <a:off x="0" y="2059265"/>
            <a:ext cx="9144000" cy="234882"/>
            <a:chOff x="2118" y="4299897"/>
            <a:chExt cx="11843163" cy="73152"/>
          </a:xfrm>
        </p:grpSpPr>
        <p:sp>
          <p:nvSpPr>
            <p:cNvPr id="30" name="Rectangle 29"/>
            <p:cNvSpPr/>
            <p:nvPr/>
          </p:nvSpPr>
          <p:spPr>
            <a:xfrm>
              <a:off x="2118" y="4299897"/>
              <a:ext cx="4145107" cy="73152"/>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rtlCol="0" anchor="ctr"/>
            <a:lstStyle/>
            <a:p>
              <a:pPr algn="ctr">
                <a:defRPr/>
              </a:pPr>
              <a:endParaRPr lang="en-US" kern="0" dirty="0">
                <a:solidFill>
                  <a:sysClr val="window" lastClr="FFFFFF"/>
                </a:solidFill>
              </a:endParaRPr>
            </a:p>
          </p:txBody>
        </p:sp>
        <p:sp>
          <p:nvSpPr>
            <p:cNvPr id="31" name="Rectangle 30"/>
            <p:cNvSpPr/>
            <p:nvPr/>
          </p:nvSpPr>
          <p:spPr>
            <a:xfrm>
              <a:off x="4127487" y="4299897"/>
              <a:ext cx="3651642" cy="73152"/>
            </a:xfrm>
            <a:prstGeom prst="rect">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rtlCol="0" anchor="ctr"/>
            <a:lstStyle/>
            <a:p>
              <a:pPr algn="ctr">
                <a:defRPr/>
              </a:pPr>
              <a:endParaRPr lang="en-US" kern="0" dirty="0">
                <a:solidFill>
                  <a:sysClr val="window" lastClr="FFFFFF"/>
                </a:solidFill>
              </a:endParaRPr>
            </a:p>
          </p:txBody>
        </p:sp>
        <p:sp>
          <p:nvSpPr>
            <p:cNvPr id="32" name="Rectangle 31"/>
            <p:cNvSpPr/>
            <p:nvPr/>
          </p:nvSpPr>
          <p:spPr>
            <a:xfrm>
              <a:off x="7769259" y="4299897"/>
              <a:ext cx="4076022" cy="73152"/>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nchorCtr="0">
              <a:noAutofit/>
            </a:bodyPr>
            <a:lstStyle/>
            <a:p>
              <a:pPr algn="ctr">
                <a:lnSpc>
                  <a:spcPct val="90000"/>
                </a:lnSpc>
                <a:defRPr/>
              </a:pPr>
              <a:endParaRPr lang="en-US" sz="1400" b="1" kern="0" dirty="0">
                <a:solidFill>
                  <a:prstClr val="white">
                    <a:alpha val="99000"/>
                  </a:prstClr>
                </a:solidFill>
              </a:endParaRPr>
            </a:p>
          </p:txBody>
        </p:sp>
      </p:grpSp>
      <p:sp>
        <p:nvSpPr>
          <p:cNvPr id="33" name="Rounded Rectangle 32"/>
          <p:cNvSpPr/>
          <p:nvPr/>
        </p:nvSpPr>
        <p:spPr bwMode="auto">
          <a:xfrm>
            <a:off x="-1" y="2154588"/>
            <a:ext cx="9144001" cy="2837542"/>
          </a:xfrm>
          <a:prstGeom prst="roundRect">
            <a:avLst>
              <a:gd name="adj" fmla="val 0"/>
            </a:avLst>
          </a:prstGeom>
          <a:solidFill>
            <a:schemeClr val="bg1"/>
          </a:solidFill>
          <a:ln w="25400" cap="flat" cmpd="sng" algn="ctr">
            <a:noFill/>
            <a:prstDash val="solid"/>
          </a:ln>
          <a:effectLst>
            <a:outerShdw blurRad="50800" dist="38100" dir="16200000" rotWithShape="0">
              <a:prstClr val="black">
                <a:alpha val="40000"/>
              </a:prstClr>
            </a:outerShdw>
          </a:effectLst>
        </p:spPr>
        <p:txBody>
          <a:bodyPr rtlCol="0" anchor="ctr"/>
          <a:lstStyle/>
          <a:p>
            <a:pPr algn="ctr"/>
            <a:endParaRPr lang="en-US" kern="0" dirty="0">
              <a:solidFill>
                <a:sysClr val="window" lastClr="FFFFFF"/>
              </a:solidFill>
            </a:endParaRPr>
          </a:p>
        </p:txBody>
      </p:sp>
      <p:sp>
        <p:nvSpPr>
          <p:cNvPr id="37" name="Rounded Rectangle 36"/>
          <p:cNvSpPr/>
          <p:nvPr/>
        </p:nvSpPr>
        <p:spPr bwMode="auto">
          <a:xfrm>
            <a:off x="383059" y="2188357"/>
            <a:ext cx="8340811" cy="2675910"/>
          </a:xfrm>
          <a:prstGeom prst="roundRect">
            <a:avLst>
              <a:gd name="adj" fmla="val 2668"/>
            </a:avLst>
          </a:prstGeom>
          <a:solidFill>
            <a:schemeClr val="bg1">
              <a:lumMod val="95000"/>
              <a:alpha val="58000"/>
            </a:schemeClr>
          </a:solidFill>
          <a:ln w="12700" cap="rnd">
            <a:gradFill>
              <a:gsLst>
                <a:gs pos="0">
                  <a:srgbClr val="F37A1F"/>
                </a:gs>
                <a:gs pos="50000">
                  <a:schemeClr val="accent1"/>
                </a:gs>
                <a:gs pos="100000">
                  <a:schemeClr val="accent1"/>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kern="0" dirty="0">
              <a:ln>
                <a:solidFill>
                  <a:prstClr val="white">
                    <a:alpha val="0"/>
                  </a:prstClr>
                </a:solidFill>
              </a:ln>
              <a:solidFill>
                <a:sysClr val="window" lastClr="FFFFFF"/>
              </a:solidFill>
            </a:endParaRPr>
          </a:p>
        </p:txBody>
      </p:sp>
      <p:sp>
        <p:nvSpPr>
          <p:cNvPr id="2" name="Title 1"/>
          <p:cNvSpPr>
            <a:spLocks noGrp="1"/>
          </p:cNvSpPr>
          <p:nvPr>
            <p:ph type="title"/>
          </p:nvPr>
        </p:nvSpPr>
        <p:spPr>
          <a:xfrm>
            <a:off x="485230" y="453621"/>
            <a:ext cx="8216947" cy="775597"/>
          </a:xfrm>
        </p:spPr>
        <p:txBody>
          <a:bodyPr/>
          <a:lstStyle/>
          <a:p>
            <a:r>
              <a:rPr lang="en-US" dirty="0" smtClean="0"/>
              <a:t>Deployment Flexibility</a:t>
            </a:r>
            <a:br>
              <a:rPr lang="en-US" dirty="0" smtClean="0"/>
            </a:br>
            <a:r>
              <a:rPr lang="en-US" sz="2400" dirty="0">
                <a:solidFill>
                  <a:srgbClr val="FFC200"/>
                </a:solidFill>
              </a:rPr>
              <a:t>Rich </a:t>
            </a:r>
            <a:r>
              <a:rPr lang="en-US" sz="2400" dirty="0" smtClean="0">
                <a:solidFill>
                  <a:srgbClr val="FFC200"/>
                </a:solidFill>
              </a:rPr>
              <a:t>Coexistence </a:t>
            </a:r>
            <a:r>
              <a:rPr lang="en-US" sz="2400" dirty="0">
                <a:solidFill>
                  <a:srgbClr val="FFC200"/>
                </a:solidFill>
              </a:rPr>
              <a:t>with Exchange Server</a:t>
            </a:r>
          </a:p>
        </p:txBody>
      </p:sp>
      <p:sp>
        <p:nvSpPr>
          <p:cNvPr id="3" name="Content Placeholder 2"/>
          <p:cNvSpPr>
            <a:spLocks noGrp="1"/>
          </p:cNvSpPr>
          <p:nvPr>
            <p:ph idx="1"/>
          </p:nvPr>
        </p:nvSpPr>
        <p:spPr>
          <a:xfrm>
            <a:off x="457199" y="5034580"/>
            <a:ext cx="8247063" cy="1292662"/>
          </a:xfrm>
        </p:spPr>
        <p:txBody>
          <a:bodyPr>
            <a:normAutofit fontScale="92500" lnSpcReduction="20000"/>
          </a:bodyPr>
          <a:lstStyle/>
          <a:p>
            <a:r>
              <a:rPr lang="en-US" dirty="0"/>
              <a:t>Share free/busy data between cloud and on-premises </a:t>
            </a:r>
            <a:r>
              <a:rPr lang="en-US" dirty="0" smtClean="0"/>
              <a:t>users.</a:t>
            </a:r>
            <a:endParaRPr lang="en-US" dirty="0"/>
          </a:p>
          <a:p>
            <a:r>
              <a:rPr lang="en-US" dirty="0"/>
              <a:t>Migrate users to the cloud with native Exchange </a:t>
            </a:r>
            <a:r>
              <a:rPr lang="en-US" dirty="0" smtClean="0"/>
              <a:t>tools.</a:t>
            </a:r>
            <a:endParaRPr lang="en-US" dirty="0"/>
          </a:p>
          <a:p>
            <a:r>
              <a:rPr lang="en-US" dirty="0"/>
              <a:t>Preserves Outlook profile after migration (no OST </a:t>
            </a:r>
            <a:r>
              <a:rPr lang="en-US" dirty="0" smtClean="0"/>
              <a:t>resynchronization).</a:t>
            </a:r>
            <a:endParaRPr lang="en-US" dirty="0"/>
          </a:p>
          <a:p>
            <a:r>
              <a:rPr lang="en-US" dirty="0"/>
              <a:t>Easily </a:t>
            </a:r>
            <a:r>
              <a:rPr lang="en-US" dirty="0" smtClean="0"/>
              <a:t>return </a:t>
            </a:r>
            <a:r>
              <a:rPr lang="en-US" dirty="0"/>
              <a:t>mailboxes </a:t>
            </a:r>
            <a:r>
              <a:rPr lang="en-US" dirty="0" smtClean="0"/>
              <a:t>on premises.</a:t>
            </a:r>
            <a:endParaRPr lang="en-US" dirty="0"/>
          </a:p>
        </p:txBody>
      </p:sp>
      <p:pic>
        <p:nvPicPr>
          <p:cNvPr id="5" name="Picture 2" descr="grid"/>
          <p:cNvPicPr>
            <a:picLocks noChangeAspect="1" noChangeArrowheads="1"/>
          </p:cNvPicPr>
          <p:nvPr/>
        </p:nvPicPr>
        <p:blipFill>
          <a:blip r:embed="rId3" cstate="print"/>
          <a:srcRect/>
          <a:stretch>
            <a:fillRect/>
          </a:stretch>
        </p:blipFill>
        <p:spPr bwMode="auto">
          <a:xfrm>
            <a:off x="388866" y="1897649"/>
            <a:ext cx="3317875" cy="2867025"/>
          </a:xfrm>
          <a:prstGeom prst="rect">
            <a:avLst/>
          </a:prstGeom>
          <a:noFill/>
        </p:spPr>
      </p:pic>
      <p:cxnSp>
        <p:nvCxnSpPr>
          <p:cNvPr id="6" name="Straight Connector 5"/>
          <p:cNvCxnSpPr>
            <a:stCxn id="19" idx="3"/>
          </p:cNvCxnSpPr>
          <p:nvPr/>
        </p:nvCxnSpPr>
        <p:spPr>
          <a:xfrm flipV="1">
            <a:off x="3505703" y="3443288"/>
            <a:ext cx="1387139" cy="320628"/>
          </a:xfrm>
          <a:prstGeom prst="line">
            <a:avLst/>
          </a:prstGeom>
          <a:ln w="25400">
            <a:solidFill>
              <a:schemeClr val="tx2"/>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24400" y="2294148"/>
            <a:ext cx="2846070" cy="1881392"/>
          </a:xfrm>
          <a:prstGeom prst="rect">
            <a:avLst/>
          </a:prstGeom>
          <a:noFill/>
          <a:effectLst>
            <a:outerShdw blurRad="50800" dist="38100" dir="2700000" algn="tl" rotWithShape="0">
              <a:prstClr val="black">
                <a:alpha val="40000"/>
              </a:prstClr>
            </a:outerShdw>
          </a:effectLst>
        </p:spPr>
      </p:pic>
      <p:cxnSp>
        <p:nvCxnSpPr>
          <p:cNvPr id="28" name="Straight Connector 27"/>
          <p:cNvCxnSpPr>
            <a:stCxn id="21" idx="3"/>
            <a:endCxn id="19" idx="1"/>
          </p:cNvCxnSpPr>
          <p:nvPr/>
        </p:nvCxnSpPr>
        <p:spPr>
          <a:xfrm flipV="1">
            <a:off x="1555123" y="3763916"/>
            <a:ext cx="1558083" cy="277484"/>
          </a:xfrm>
          <a:prstGeom prst="line">
            <a:avLst/>
          </a:prstGeom>
          <a:ln w="25400">
            <a:solidFill>
              <a:schemeClr val="tx2"/>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5" name="Picture 34" descr="ExchangeOnline_h_rgb.png"/>
          <p:cNvPicPr>
            <a:picLocks noChangeAspect="1"/>
          </p:cNvPicPr>
          <p:nvPr/>
        </p:nvPicPr>
        <p:blipFill>
          <a:blip r:embed="rId5"/>
          <a:stretch>
            <a:fillRect/>
          </a:stretch>
        </p:blipFill>
        <p:spPr>
          <a:xfrm>
            <a:off x="5115945" y="3049693"/>
            <a:ext cx="2011680" cy="379307"/>
          </a:xfrm>
          <a:prstGeom prst="rect">
            <a:avLst/>
          </a:prstGeom>
        </p:spPr>
      </p:pic>
      <p:sp>
        <p:nvSpPr>
          <p:cNvPr id="16" name="TextBox 15"/>
          <p:cNvSpPr txBox="1"/>
          <p:nvPr/>
        </p:nvSpPr>
        <p:spPr>
          <a:xfrm>
            <a:off x="444253" y="4351470"/>
            <a:ext cx="1434908" cy="425758"/>
          </a:xfrm>
          <a:prstGeom prst="rect">
            <a:avLst/>
          </a:prstGeom>
          <a:noFill/>
        </p:spPr>
        <p:txBody>
          <a:bodyPr wrap="square" rtlCol="0">
            <a:spAutoFit/>
          </a:bodyPr>
          <a:lstStyle/>
          <a:p>
            <a:pPr algn="ctr" defTabSz="914181">
              <a:lnSpc>
                <a:spcPts val="1300"/>
              </a:lnSpc>
            </a:pPr>
            <a:r>
              <a:rPr lang="en-US" sz="1200" dirty="0">
                <a:ln>
                  <a:solidFill>
                    <a:prstClr val="white">
                      <a:alpha val="0"/>
                    </a:prstClr>
                  </a:solidFill>
                </a:ln>
                <a:solidFill>
                  <a:prstClr val="black"/>
                </a:solidFill>
              </a:rPr>
              <a:t>Exchange Server </a:t>
            </a:r>
            <a:r>
              <a:rPr lang="en-US" sz="1200" dirty="0" smtClean="0">
                <a:ln>
                  <a:solidFill>
                    <a:prstClr val="white">
                      <a:alpha val="0"/>
                    </a:prstClr>
                  </a:solidFill>
                </a:ln>
                <a:solidFill>
                  <a:prstClr val="black"/>
                </a:solidFill>
              </a:rPr>
              <a:t>2007 </a:t>
            </a:r>
            <a:r>
              <a:rPr lang="en-US" sz="1200" dirty="0">
                <a:ln>
                  <a:solidFill>
                    <a:prstClr val="white">
                      <a:alpha val="0"/>
                    </a:prstClr>
                  </a:solidFill>
                </a:ln>
                <a:solidFill>
                  <a:prstClr val="black"/>
                </a:solidFill>
              </a:rPr>
              <a:t>or </a:t>
            </a:r>
            <a:r>
              <a:rPr lang="en-US" sz="1200" dirty="0" smtClean="0">
                <a:ln>
                  <a:solidFill>
                    <a:prstClr val="white">
                      <a:alpha val="0"/>
                    </a:prstClr>
                  </a:solidFill>
                </a:ln>
                <a:solidFill>
                  <a:prstClr val="black"/>
                </a:solidFill>
              </a:rPr>
              <a:t>2003</a:t>
            </a:r>
            <a:endParaRPr lang="en-US" sz="1200" dirty="0">
              <a:ln>
                <a:solidFill>
                  <a:prstClr val="white">
                    <a:alpha val="0"/>
                  </a:prstClr>
                </a:solidFill>
              </a:ln>
              <a:solidFill>
                <a:prstClr val="black"/>
              </a:solidFill>
            </a:endParaRPr>
          </a:p>
        </p:txBody>
      </p:sp>
      <p:sp>
        <p:nvSpPr>
          <p:cNvPr id="17" name="TextBox 16"/>
          <p:cNvSpPr txBox="1"/>
          <p:nvPr/>
        </p:nvSpPr>
        <p:spPr>
          <a:xfrm>
            <a:off x="2353416" y="4084373"/>
            <a:ext cx="2027189" cy="425758"/>
          </a:xfrm>
          <a:prstGeom prst="rect">
            <a:avLst/>
          </a:prstGeom>
          <a:noFill/>
        </p:spPr>
        <p:txBody>
          <a:bodyPr wrap="square" rtlCol="0">
            <a:spAutoFit/>
          </a:bodyPr>
          <a:lstStyle/>
          <a:p>
            <a:pPr algn="ctr" defTabSz="914181">
              <a:lnSpc>
                <a:spcPts val="1300"/>
              </a:lnSpc>
            </a:pPr>
            <a:r>
              <a:rPr lang="en-US" sz="1200" dirty="0">
                <a:ln>
                  <a:solidFill>
                    <a:prstClr val="white">
                      <a:alpha val="0"/>
                    </a:prstClr>
                  </a:solidFill>
                </a:ln>
                <a:solidFill>
                  <a:prstClr val="black"/>
                </a:solidFill>
              </a:rPr>
              <a:t>Exchange 2010 SP1 “gateway” server</a:t>
            </a:r>
          </a:p>
        </p:txBody>
      </p:sp>
      <p:pic>
        <p:nvPicPr>
          <p:cNvPr id="19" name="Picture 3" descr="D:\Clip_Installer\DVD_ART\Artwork_Imagery\HARDWARE_IMAGERY\Illustration - Misc Hardware\Windows Server Icons\Hardware\Virtual Server 2.png"/>
          <p:cNvPicPr>
            <a:picLocks noChangeAspect="1" noChangeArrowheads="1"/>
          </p:cNvPicPr>
          <p:nvPr/>
        </p:nvPicPr>
        <p:blipFill>
          <a:blip r:embed="rId6"/>
          <a:srcRect/>
          <a:stretch>
            <a:fillRect/>
          </a:stretch>
        </p:blipFill>
        <p:spPr bwMode="auto">
          <a:xfrm>
            <a:off x="3113206" y="3443459"/>
            <a:ext cx="392497" cy="640914"/>
          </a:xfrm>
          <a:prstGeom prst="rect">
            <a:avLst/>
          </a:prstGeom>
          <a:noFill/>
        </p:spPr>
      </p:pic>
      <p:pic>
        <p:nvPicPr>
          <p:cNvPr id="20" name="Picture 3" descr="D:\Clip_Installer\DVD_ART\Artwork_Imagery\HARDWARE_IMAGERY\Illustration - Misc Hardware\Windows Server Icons\Hardware\Virtual Server 2.png"/>
          <p:cNvPicPr>
            <a:picLocks noChangeAspect="1" noChangeArrowheads="1"/>
          </p:cNvPicPr>
          <p:nvPr/>
        </p:nvPicPr>
        <p:blipFill>
          <a:blip r:embed="rId6"/>
          <a:srcRect/>
          <a:stretch>
            <a:fillRect/>
          </a:stretch>
        </p:blipFill>
        <p:spPr bwMode="auto">
          <a:xfrm>
            <a:off x="747956" y="3720943"/>
            <a:ext cx="392497" cy="640914"/>
          </a:xfrm>
          <a:prstGeom prst="rect">
            <a:avLst/>
          </a:prstGeom>
          <a:noFill/>
        </p:spPr>
      </p:pic>
      <p:pic>
        <p:nvPicPr>
          <p:cNvPr id="21" name="Picture 3" descr="D:\Clip_Installer\DVD_ART\Artwork_Imagery\HARDWARE_IMAGERY\Illustration - Misc Hardware\Windows Server Icons\Hardware\Virtual Server 2.png"/>
          <p:cNvPicPr>
            <a:picLocks noChangeAspect="1" noChangeArrowheads="1"/>
          </p:cNvPicPr>
          <p:nvPr/>
        </p:nvPicPr>
        <p:blipFill>
          <a:blip r:embed="rId6"/>
          <a:srcRect/>
          <a:stretch>
            <a:fillRect/>
          </a:stretch>
        </p:blipFill>
        <p:spPr bwMode="auto">
          <a:xfrm>
            <a:off x="1162626" y="3720943"/>
            <a:ext cx="392497" cy="640914"/>
          </a:xfrm>
          <a:prstGeom prst="rect">
            <a:avLst/>
          </a:prstGeom>
          <a:noFill/>
        </p:spPr>
      </p:pic>
    </p:spTree>
    <p:extLst>
      <p:ext uri="{BB962C8B-B14F-4D97-AF65-F5344CB8AC3E}">
        <p14:creationId xmlns:p14="http://schemas.microsoft.com/office/powerpoint/2010/main" val="3576701934"/>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233738" y="950026"/>
            <a:ext cx="4910262" cy="5374719"/>
            <a:chOff x="3989968" y="2216"/>
            <a:chExt cx="5154032" cy="4741343"/>
          </a:xfrm>
        </p:grpSpPr>
        <p:pic>
          <p:nvPicPr>
            <p:cNvPr id="5" name="Picture 4" descr="http://www.millerparkdrunk.com/wp-content/uploads/2009/05/watch-tv.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89968" y="2216"/>
              <a:ext cx="5154032" cy="437735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99357" y="4466560"/>
              <a:ext cx="3467100" cy="276999"/>
            </a:xfrm>
            <a:prstGeom prst="rect">
              <a:avLst/>
            </a:prstGeom>
            <a:noFill/>
          </p:spPr>
          <p:txBody>
            <a:bodyPr wrap="square" rtlCol="0">
              <a:spAutoFit/>
            </a:bodyPr>
            <a:lstStyle/>
            <a:p>
              <a:pPr algn="ctr"/>
              <a:r>
                <a:rPr lang="en-US" dirty="0" smtClean="0">
                  <a:latin typeface="Segoe UI Light" pitchFamily="34" charset="0"/>
                </a:rPr>
                <a:t>I just </a:t>
              </a:r>
              <a:r>
                <a:rPr lang="en-US" dirty="0" err="1" smtClean="0">
                  <a:latin typeface="Segoe UI Light" pitchFamily="34" charset="0"/>
                </a:rPr>
                <a:t>wanna</a:t>
              </a:r>
              <a:r>
                <a:rPr lang="en-US" dirty="0" smtClean="0">
                  <a:latin typeface="Segoe UI Light" pitchFamily="34" charset="0"/>
                </a:rPr>
                <a:t> watch TV.</a:t>
              </a:r>
              <a:endParaRPr lang="en-US" dirty="0">
                <a:latin typeface="Segoe UI Light" pitchFamily="34" charset="0"/>
              </a:endParaRPr>
            </a:p>
          </p:txBody>
        </p:sp>
      </p:grpSp>
      <p:grpSp>
        <p:nvGrpSpPr>
          <p:cNvPr id="3" name="Group 2"/>
          <p:cNvGrpSpPr/>
          <p:nvPr/>
        </p:nvGrpSpPr>
        <p:grpSpPr>
          <a:xfrm>
            <a:off x="0" y="950032"/>
            <a:ext cx="4233738" cy="5374716"/>
            <a:chOff x="0" y="2219"/>
            <a:chExt cx="4233738" cy="4741340"/>
          </a:xfrm>
        </p:grpSpPr>
        <p:pic>
          <p:nvPicPr>
            <p:cNvPr id="4" name="Picture 2" descr="http://betatest.kera.org/images/about/station.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2219"/>
              <a:ext cx="4233738" cy="437735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3318" y="4466560"/>
              <a:ext cx="3689917" cy="276999"/>
            </a:xfrm>
            <a:prstGeom prst="rect">
              <a:avLst/>
            </a:prstGeom>
            <a:noFill/>
          </p:spPr>
          <p:txBody>
            <a:bodyPr wrap="square" rtlCol="0">
              <a:spAutoFit/>
            </a:bodyPr>
            <a:lstStyle/>
            <a:p>
              <a:pPr algn="ctr"/>
              <a:r>
                <a:rPr lang="en-US" dirty="0" smtClean="0">
                  <a:latin typeface="Segoe UI Light" pitchFamily="34" charset="0"/>
                </a:rPr>
                <a:t>I don’t want to own the TV station.</a:t>
              </a:r>
              <a:endParaRPr lang="en-US" dirty="0">
                <a:latin typeface="Segoe UI Light" pitchFamily="34" charset="0"/>
              </a:endParaRPr>
            </a:p>
          </p:txBody>
        </p:sp>
      </p:grpSp>
      <p:sp>
        <p:nvSpPr>
          <p:cNvPr id="2" name="Title 1"/>
          <p:cNvSpPr>
            <a:spLocks noGrp="1"/>
          </p:cNvSpPr>
          <p:nvPr>
            <p:ph type="title" idx="4294967295"/>
          </p:nvPr>
        </p:nvSpPr>
        <p:spPr>
          <a:xfrm>
            <a:off x="283586" y="353438"/>
            <a:ext cx="8551664" cy="443178"/>
          </a:xfrm>
        </p:spPr>
        <p:txBody>
          <a:bodyPr/>
          <a:lstStyle/>
          <a:p>
            <a:r>
              <a:rPr lang="en-US" dirty="0" smtClean="0"/>
              <a:t>Sometimes… </a:t>
            </a:r>
            <a:endParaRPr lang="en-US" dirty="0"/>
          </a:p>
        </p:txBody>
      </p:sp>
    </p:spTree>
    <p:extLst>
      <p:ext uri="{BB962C8B-B14F-4D97-AF65-F5344CB8AC3E}">
        <p14:creationId xmlns:p14="http://schemas.microsoft.com/office/powerpoint/2010/main" val="3653024798"/>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531813" y="1135063"/>
            <a:ext cx="8340811" cy="4957530"/>
          </a:xfrm>
          <a:prstGeom prst="roundRect">
            <a:avLst>
              <a:gd name="adj" fmla="val 2668"/>
            </a:avLst>
          </a:prstGeom>
          <a:solidFill>
            <a:schemeClr val="bg1">
              <a:lumMod val="95000"/>
              <a:alpha val="58000"/>
            </a:schemeClr>
          </a:solidFill>
          <a:ln w="12700" cap="rnd">
            <a:gradFill>
              <a:gsLst>
                <a:gs pos="0">
                  <a:srgbClr val="F37A1F"/>
                </a:gs>
                <a:gs pos="50000">
                  <a:schemeClr val="accent1"/>
                </a:gs>
                <a:gs pos="100000">
                  <a:schemeClr val="accent1"/>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kern="0" dirty="0">
              <a:ln>
                <a:solidFill>
                  <a:prstClr val="white">
                    <a:alpha val="0"/>
                  </a:prstClr>
                </a:solidFill>
              </a:ln>
              <a:solidFill>
                <a:sysClr val="window" lastClr="FFFFFF"/>
              </a:solidFill>
            </a:endParaRPr>
          </a:p>
        </p:txBody>
      </p:sp>
      <p:sp>
        <p:nvSpPr>
          <p:cNvPr id="20" name="Round Same Side Corner Rectangle 19"/>
          <p:cNvSpPr/>
          <p:nvPr/>
        </p:nvSpPr>
        <p:spPr bwMode="auto">
          <a:xfrm rot="9690251">
            <a:off x="3037625" y="3043365"/>
            <a:ext cx="2535777" cy="935018"/>
          </a:xfrm>
          <a:prstGeom prst="round2SameRect">
            <a:avLst/>
          </a:prstGeom>
          <a:solidFill>
            <a:schemeClr val="bg1">
              <a:lumMod val="95000"/>
              <a:alpha val="58000"/>
            </a:schemeClr>
          </a:solidFill>
          <a:ln w="12700" cap="rnd">
            <a:gradFill>
              <a:gsLst>
                <a:gs pos="0">
                  <a:srgbClr val="F37A1F"/>
                </a:gs>
                <a:gs pos="50000">
                  <a:schemeClr val="accent1"/>
                </a:gs>
                <a:gs pos="100000">
                  <a:schemeClr val="accent1"/>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kern="0" dirty="0">
              <a:ln>
                <a:solidFill>
                  <a:prstClr val="white">
                    <a:alpha val="0"/>
                  </a:prstClr>
                </a:solidFill>
              </a:ln>
              <a:solidFill>
                <a:sysClr val="window" lastClr="FFFFFF"/>
              </a:solidFill>
            </a:endParaRPr>
          </a:p>
        </p:txBody>
      </p:sp>
      <p:sp>
        <p:nvSpPr>
          <p:cNvPr id="3" name="Round Same Side Corner Rectangle 2"/>
          <p:cNvSpPr/>
          <p:nvPr/>
        </p:nvSpPr>
        <p:spPr bwMode="auto">
          <a:xfrm rot="20520000">
            <a:off x="2818471" y="2716088"/>
            <a:ext cx="2551547" cy="358598"/>
          </a:xfrm>
          <a:prstGeom prst="round2SameRect">
            <a:avLst/>
          </a:prstGeom>
          <a:solidFill>
            <a:srgbClr val="E6E6E6"/>
          </a:solidFill>
          <a:ln w="25400" cap="flat" cmpd="sng" algn="ctr">
            <a:noFill/>
            <a:prstDash val="solid"/>
          </a:ln>
          <a:effectLst>
            <a:innerShdw blurRad="342900">
              <a:prstClr val="black">
                <a:alpha val="56000"/>
              </a:prstClr>
            </a:innerShdw>
          </a:effectLst>
        </p:spPr>
        <p:txBody>
          <a:bodyPr tIns="91440" rtlCol="0" anchor="t"/>
          <a:lstStyle/>
          <a:p>
            <a:pPr algn="ctr" defTabSz="914181">
              <a:lnSpc>
                <a:spcPct val="90000"/>
              </a:lnSpc>
            </a:pPr>
            <a:endParaRPr lang="en-US" sz="2000" dirty="0">
              <a:ln>
                <a:solidFill>
                  <a:prstClr val="white">
                    <a:alpha val="0"/>
                  </a:prstClr>
                </a:solidFill>
              </a:ln>
              <a:solidFill>
                <a:prstClr val="black">
                  <a:alpha val="99000"/>
                </a:prstClr>
              </a:solidFill>
            </a:endParaRPr>
          </a:p>
        </p:txBody>
      </p:sp>
      <p:sp>
        <p:nvSpPr>
          <p:cNvPr id="25" name="Rectangle 24"/>
          <p:cNvSpPr/>
          <p:nvPr/>
        </p:nvSpPr>
        <p:spPr bwMode="auto">
          <a:xfrm>
            <a:off x="1001663" y="3109121"/>
            <a:ext cx="1641686" cy="2667515"/>
          </a:xfrm>
          <a:prstGeom prst="rect">
            <a:avLst/>
          </a:prstGeom>
          <a:solidFill>
            <a:srgbClr val="E6E6E6"/>
          </a:solidFill>
          <a:ln w="25400" cap="flat" cmpd="sng" algn="ctr">
            <a:noFill/>
            <a:prstDash val="solid"/>
          </a:ln>
          <a:effectLst>
            <a:innerShdw blurRad="342900">
              <a:prstClr val="black">
                <a:alpha val="56000"/>
              </a:prstClr>
            </a:innerShdw>
          </a:effectLst>
        </p:spPr>
        <p:txBody>
          <a:bodyPr tIns="91440" rtlCol="0" anchor="t"/>
          <a:lstStyle/>
          <a:p>
            <a:pPr marL="1828800" indent="-185738" defTabSz="914181">
              <a:spcBef>
                <a:spcPct val="20000"/>
              </a:spcBef>
              <a:buClr>
                <a:srgbClr val="F69F1E"/>
              </a:buClr>
              <a:buSzPct val="120000"/>
              <a:buFont typeface="Arial" pitchFamily="34" charset="0"/>
              <a:buChar char="•"/>
            </a:pPr>
            <a:endParaRPr lang="en-US" sz="1300" dirty="0">
              <a:ln>
                <a:solidFill>
                  <a:prstClr val="white">
                    <a:alpha val="0"/>
                  </a:prstClr>
                </a:solidFill>
              </a:ln>
              <a:solidFill>
                <a:prstClr val="black"/>
              </a:solidFill>
            </a:endParaRPr>
          </a:p>
        </p:txBody>
      </p:sp>
      <p:sp>
        <p:nvSpPr>
          <p:cNvPr id="2" name="Title 1"/>
          <p:cNvSpPr>
            <a:spLocks noGrp="1"/>
          </p:cNvSpPr>
          <p:nvPr>
            <p:ph type="title"/>
          </p:nvPr>
        </p:nvSpPr>
        <p:spPr>
          <a:xfrm>
            <a:off x="479856" y="451028"/>
            <a:ext cx="8382000" cy="443198"/>
          </a:xfrm>
        </p:spPr>
        <p:txBody>
          <a:bodyPr/>
          <a:lstStyle/>
          <a:p>
            <a:r>
              <a:rPr lang="en-US" dirty="0" smtClean="0"/>
              <a:t>Exchange Online Hybrid Scenarios</a:t>
            </a:r>
            <a:endParaRPr lang="en-US" dirty="0"/>
          </a:p>
        </p:txBody>
      </p:sp>
      <p:pic>
        <p:nvPicPr>
          <p:cNvPr id="7" name="Picture 3" descr="C:\Program Files\Microsoft Resource DVD Artwork\DVD_ART\Artwork_Imagery\HARDWARE_IMAGERY\Illustration - Misc Hardware\eHome icons\application server.png"/>
          <p:cNvPicPr>
            <a:picLocks noChangeAspect="1" noChangeArrowheads="1"/>
          </p:cNvPicPr>
          <p:nvPr/>
        </p:nvPicPr>
        <p:blipFill>
          <a:blip r:embed="rId3">
            <a:lum bright="10000"/>
            <a:grayscl/>
          </a:blip>
          <a:srcRect/>
          <a:stretch>
            <a:fillRect/>
          </a:stretch>
        </p:blipFill>
        <p:spPr bwMode="auto">
          <a:xfrm>
            <a:off x="1878746" y="4602978"/>
            <a:ext cx="457200" cy="625393"/>
          </a:xfrm>
          <a:prstGeom prst="rect">
            <a:avLst/>
          </a:prstGeom>
          <a:noFill/>
          <a:ln w="9525">
            <a:noFill/>
            <a:miter lim="800000"/>
            <a:headEnd/>
            <a:tailEnd/>
          </a:ln>
        </p:spPr>
      </p:pic>
      <p:pic>
        <p:nvPicPr>
          <p:cNvPr id="8" name="Picture 3" descr="C:\Program Files\Microsoft Resource DVD Artwork\DVD_ART\Artwork_Imagery\HARDWARE_IMAGERY\Illustration - Misc Hardware\eHome icons\application server.png"/>
          <p:cNvPicPr>
            <a:picLocks noChangeAspect="1" noChangeArrowheads="1"/>
          </p:cNvPicPr>
          <p:nvPr/>
        </p:nvPicPr>
        <p:blipFill>
          <a:blip r:embed="rId3">
            <a:lum bright="10000"/>
            <a:grayscl/>
          </a:blip>
          <a:srcRect/>
          <a:stretch>
            <a:fillRect/>
          </a:stretch>
        </p:blipFill>
        <p:spPr bwMode="auto">
          <a:xfrm>
            <a:off x="1573953" y="4552178"/>
            <a:ext cx="457200" cy="625393"/>
          </a:xfrm>
          <a:prstGeom prst="rect">
            <a:avLst/>
          </a:prstGeom>
          <a:noFill/>
          <a:ln w="9525">
            <a:noFill/>
            <a:miter lim="800000"/>
            <a:headEnd/>
            <a:tailEnd/>
          </a:ln>
        </p:spPr>
      </p:pic>
      <p:pic>
        <p:nvPicPr>
          <p:cNvPr id="10" name="Picture 3" descr="C:\Program Files\Microsoft Resource DVD Artwork\DVD_ART\Artwork_Imagery\HARDWARE_IMAGERY\Illustration - Misc Hardware\eHome icons\application server.png"/>
          <p:cNvPicPr>
            <a:picLocks noChangeAspect="1" noChangeArrowheads="1"/>
          </p:cNvPicPr>
          <p:nvPr/>
        </p:nvPicPr>
        <p:blipFill>
          <a:blip r:embed="rId3">
            <a:lum bright="10000"/>
            <a:grayscl/>
          </a:blip>
          <a:srcRect/>
          <a:stretch>
            <a:fillRect/>
          </a:stretch>
        </p:blipFill>
        <p:spPr bwMode="auto">
          <a:xfrm>
            <a:off x="1277625" y="4509846"/>
            <a:ext cx="457200" cy="625393"/>
          </a:xfrm>
          <a:prstGeom prst="rect">
            <a:avLst/>
          </a:prstGeom>
          <a:noFill/>
          <a:ln w="9525">
            <a:noFill/>
            <a:miter lim="800000"/>
            <a:headEnd/>
            <a:tailEnd/>
          </a:ln>
        </p:spPr>
      </p:pic>
      <p:sp>
        <p:nvSpPr>
          <p:cNvPr id="19" name="TextBox 18"/>
          <p:cNvSpPr txBox="1"/>
          <p:nvPr/>
        </p:nvSpPr>
        <p:spPr>
          <a:xfrm>
            <a:off x="1149717" y="5173762"/>
            <a:ext cx="1434908" cy="528350"/>
          </a:xfrm>
          <a:prstGeom prst="rect">
            <a:avLst/>
          </a:prstGeom>
          <a:noFill/>
        </p:spPr>
        <p:txBody>
          <a:bodyPr wrap="square" rtlCol="0">
            <a:spAutoFit/>
          </a:bodyPr>
          <a:lstStyle/>
          <a:p>
            <a:pPr algn="ctr" defTabSz="914181">
              <a:lnSpc>
                <a:spcPts val="1700"/>
              </a:lnSpc>
            </a:pPr>
            <a:r>
              <a:rPr lang="en-US" sz="1400" b="1" dirty="0">
                <a:solidFill>
                  <a:prstClr val="black"/>
                </a:solidFill>
              </a:rPr>
              <a:t>Exchange </a:t>
            </a:r>
            <a:r>
              <a:rPr lang="en-US" sz="1400" b="1" dirty="0" smtClean="0">
                <a:solidFill>
                  <a:prstClr val="black"/>
                </a:solidFill>
              </a:rPr>
              <a:t>2007/20037</a:t>
            </a:r>
            <a:endParaRPr lang="en-US" sz="1400" b="1" dirty="0">
              <a:solidFill>
                <a:prstClr val="black"/>
              </a:solidFill>
            </a:endParaRPr>
          </a:p>
        </p:txBody>
      </p:sp>
      <p:cxnSp>
        <p:nvCxnSpPr>
          <p:cNvPr id="38" name="Straight Connector 37"/>
          <p:cNvCxnSpPr/>
          <p:nvPr/>
        </p:nvCxnSpPr>
        <p:spPr>
          <a:xfrm flipV="1">
            <a:off x="1802553" y="4169560"/>
            <a:ext cx="0" cy="393702"/>
          </a:xfrm>
          <a:prstGeom prst="line">
            <a:avLst/>
          </a:prstGeom>
          <a:ln w="31750">
            <a:solidFill>
              <a:schemeClr val="tx2"/>
            </a:solidFill>
            <a:prstDash val="solid"/>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339579" y="2572294"/>
            <a:ext cx="3251668" cy="1096390"/>
          </a:xfrm>
          <a:prstGeom prst="line">
            <a:avLst/>
          </a:prstGeom>
          <a:ln w="31750">
            <a:solidFill>
              <a:schemeClr val="tx2"/>
            </a:solidFill>
            <a:prstDash val="solid"/>
            <a:headEnd type="stealth" w="med" len="med"/>
            <a:tailEnd type="triangle" w="lg" len="med"/>
          </a:ln>
        </p:spPr>
        <p:style>
          <a:lnRef idx="1">
            <a:schemeClr val="accent1"/>
          </a:lnRef>
          <a:fillRef idx="0">
            <a:schemeClr val="accent1"/>
          </a:fillRef>
          <a:effectRef idx="0">
            <a:schemeClr val="accent1"/>
          </a:effectRef>
          <a:fontRef idx="minor">
            <a:schemeClr val="tx1"/>
          </a:fontRef>
        </p:style>
      </p:cxnSp>
      <p:pic>
        <p:nvPicPr>
          <p:cNvPr id="45" name="Picture 3" descr="C:\Program Files\Microsoft Resource DVD Artwork\DVD_ART\Artwork_Imagery\HARDWARE_IMAGERY\Illustration - Misc Hardware\eHome icons\application server.png"/>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1540611" y="3736533"/>
            <a:ext cx="457200" cy="625393"/>
          </a:xfrm>
          <a:prstGeom prst="rect">
            <a:avLst/>
          </a:prstGeom>
          <a:noFill/>
          <a:ln w="9525">
            <a:noFill/>
            <a:miter lim="800000"/>
            <a:headEnd/>
            <a:tailEnd/>
          </a:ln>
        </p:spPr>
      </p:pic>
      <p:sp>
        <p:nvSpPr>
          <p:cNvPr id="17" name="TextBox 16"/>
          <p:cNvSpPr txBox="1"/>
          <p:nvPr/>
        </p:nvSpPr>
        <p:spPr>
          <a:xfrm>
            <a:off x="1198843" y="3300306"/>
            <a:ext cx="1140736" cy="50295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defTabSz="914181">
              <a:lnSpc>
                <a:spcPts val="1600"/>
              </a:lnSpc>
            </a:pPr>
            <a:r>
              <a:rPr lang="en-US" sz="1600" b="1" dirty="0">
                <a:solidFill>
                  <a:prstClr val="black"/>
                </a:solidFill>
              </a:rPr>
              <a:t>Exchange 2010 SP1</a:t>
            </a:r>
          </a:p>
        </p:txBody>
      </p:sp>
      <p:sp>
        <p:nvSpPr>
          <p:cNvPr id="64" name="TextBox 63"/>
          <p:cNvSpPr txBox="1"/>
          <p:nvPr/>
        </p:nvSpPr>
        <p:spPr>
          <a:xfrm rot="20496217">
            <a:off x="2965588" y="2808700"/>
            <a:ext cx="1994777" cy="276999"/>
          </a:xfrm>
          <a:prstGeom prst="rect">
            <a:avLst/>
          </a:prstGeom>
          <a:noFill/>
        </p:spPr>
        <p:txBody>
          <a:bodyPr wrap="none" rtlCol="0">
            <a:spAutoFit/>
          </a:bodyPr>
          <a:lstStyle/>
          <a:p>
            <a:pPr defTabSz="914181"/>
            <a:r>
              <a:rPr lang="en-US" sz="1200" b="1" dirty="0">
                <a:solidFill>
                  <a:prstClr val="black"/>
                </a:solidFill>
              </a:rPr>
              <a:t>Rich coexistence capabilities</a:t>
            </a:r>
          </a:p>
        </p:txBody>
      </p:sp>
      <p:sp>
        <p:nvSpPr>
          <p:cNvPr id="4" name="Rectangle 3"/>
          <p:cNvSpPr/>
          <p:nvPr/>
        </p:nvSpPr>
        <p:spPr>
          <a:xfrm rot="20494807">
            <a:off x="2978200" y="2724401"/>
            <a:ext cx="4572000" cy="769441"/>
          </a:xfrm>
          <a:prstGeom prst="rect">
            <a:avLst/>
          </a:prstGeom>
        </p:spPr>
        <p:txBody>
          <a:bodyPr>
            <a:spAutoFit/>
          </a:bodyPr>
          <a:lstStyle/>
          <a:p>
            <a:pPr marL="285750" indent="-115888" defTabSz="914181">
              <a:buFont typeface="Arial" pitchFamily="34" charset="0"/>
              <a:buChar char="•"/>
            </a:pPr>
            <a:r>
              <a:rPr lang="en-US" sz="1100" dirty="0">
                <a:solidFill>
                  <a:prstClr val="black"/>
                </a:solidFill>
              </a:rPr>
              <a:t>Calendar free/busy sharing</a:t>
            </a:r>
          </a:p>
          <a:p>
            <a:pPr marL="285750" indent="-115888" defTabSz="914181">
              <a:buFont typeface="Arial" pitchFamily="34" charset="0"/>
              <a:buChar char="•"/>
            </a:pPr>
            <a:r>
              <a:rPr lang="en-US" sz="1100" dirty="0">
                <a:solidFill>
                  <a:prstClr val="black"/>
                </a:solidFill>
              </a:rPr>
              <a:t>Smooth migrations</a:t>
            </a:r>
          </a:p>
          <a:p>
            <a:pPr marL="285750" indent="-115888" defTabSz="914181">
              <a:buFont typeface="Arial" pitchFamily="34" charset="0"/>
              <a:buChar char="•"/>
            </a:pPr>
            <a:r>
              <a:rPr lang="en-US" sz="1100" dirty="0">
                <a:solidFill>
                  <a:prstClr val="black"/>
                </a:solidFill>
              </a:rPr>
              <a:t>Unified management</a:t>
            </a:r>
          </a:p>
          <a:p>
            <a:pPr marL="285750" indent="-115888" defTabSz="914181">
              <a:buFont typeface="Arial" pitchFamily="34" charset="0"/>
              <a:buChar char="•"/>
            </a:pPr>
            <a:r>
              <a:rPr lang="en-US" sz="1100" dirty="0">
                <a:solidFill>
                  <a:prstClr val="black"/>
                </a:solidFill>
              </a:rPr>
              <a:t>Easy </a:t>
            </a:r>
            <a:r>
              <a:rPr lang="en-US" sz="1100" dirty="0" smtClean="0">
                <a:solidFill>
                  <a:prstClr val="black"/>
                </a:solidFill>
              </a:rPr>
              <a:t>offboarding</a:t>
            </a:r>
            <a:endParaRPr lang="en-US" sz="1100" dirty="0">
              <a:solidFill>
                <a:prstClr val="black"/>
              </a:solidFill>
            </a:endParaRPr>
          </a:p>
        </p:txBody>
      </p:sp>
      <p:sp>
        <p:nvSpPr>
          <p:cNvPr id="15" name="Rectangle 14"/>
          <p:cNvSpPr/>
          <p:nvPr/>
        </p:nvSpPr>
        <p:spPr>
          <a:xfrm>
            <a:off x="4199066" y="4346561"/>
            <a:ext cx="4210882" cy="1577355"/>
          </a:xfrm>
          <a:prstGeom prst="rect">
            <a:avLst/>
          </a:prstGeom>
        </p:spPr>
        <p:txBody>
          <a:bodyPr wrap="square">
            <a:spAutoFit/>
          </a:bodyPr>
          <a:lstStyle/>
          <a:p>
            <a:pPr marL="290457" indent="-290457" defTabSz="914181" fontAlgn="base">
              <a:lnSpc>
                <a:spcPct val="70000"/>
              </a:lnSpc>
              <a:spcBef>
                <a:spcPts val="600"/>
              </a:spcBef>
              <a:spcAft>
                <a:spcPts val="600"/>
              </a:spcAft>
              <a:buClr>
                <a:srgbClr val="F69F1E"/>
              </a:buClr>
              <a:buSzPct val="90000"/>
              <a:buFont typeface="Arial" pitchFamily="34" charset="0"/>
              <a:buChar char="•"/>
            </a:pPr>
            <a:r>
              <a:rPr lang="en-US" sz="1900" dirty="0">
                <a:solidFill>
                  <a:schemeClr val="tx2">
                    <a:alpha val="99000"/>
                  </a:schemeClr>
                </a:solidFill>
              </a:rPr>
              <a:t>Low-risk pilot deployments</a:t>
            </a:r>
          </a:p>
          <a:p>
            <a:pPr marL="290457" indent="-290457" defTabSz="914181" fontAlgn="base">
              <a:lnSpc>
                <a:spcPct val="70000"/>
              </a:lnSpc>
              <a:spcBef>
                <a:spcPts val="600"/>
              </a:spcBef>
              <a:spcAft>
                <a:spcPts val="600"/>
              </a:spcAft>
              <a:buClr>
                <a:srgbClr val="F69F1E"/>
              </a:buClr>
              <a:buSzPct val="90000"/>
              <a:buFont typeface="Arial" pitchFamily="34" charset="0"/>
              <a:buChar char="•"/>
            </a:pPr>
            <a:r>
              <a:rPr lang="en-US" sz="1900" dirty="0">
                <a:solidFill>
                  <a:schemeClr val="tx2">
                    <a:alpha val="99000"/>
                  </a:schemeClr>
                </a:solidFill>
              </a:rPr>
              <a:t>Gradual migration over time</a:t>
            </a:r>
          </a:p>
          <a:p>
            <a:pPr marL="290457" indent="-290457" defTabSz="914181" fontAlgn="base">
              <a:lnSpc>
                <a:spcPct val="70000"/>
              </a:lnSpc>
              <a:spcBef>
                <a:spcPts val="600"/>
              </a:spcBef>
              <a:spcAft>
                <a:spcPts val="600"/>
              </a:spcAft>
              <a:buClr>
                <a:srgbClr val="F69F1E"/>
              </a:buClr>
              <a:buSzPct val="90000"/>
              <a:buFont typeface="Arial" pitchFamily="34" charset="0"/>
              <a:buChar char="•"/>
            </a:pPr>
            <a:r>
              <a:rPr lang="en-US" sz="1900" dirty="0">
                <a:solidFill>
                  <a:schemeClr val="tx2">
                    <a:alpha val="99000"/>
                  </a:schemeClr>
                </a:solidFill>
              </a:rPr>
              <a:t>Regulatory or legal issues require that some users stay on premises</a:t>
            </a:r>
          </a:p>
          <a:p>
            <a:pPr marL="290457" indent="-290457" defTabSz="914181" fontAlgn="base">
              <a:lnSpc>
                <a:spcPct val="70000"/>
              </a:lnSpc>
              <a:spcBef>
                <a:spcPts val="600"/>
              </a:spcBef>
              <a:spcAft>
                <a:spcPts val="600"/>
              </a:spcAft>
              <a:buClr>
                <a:srgbClr val="F69F1E"/>
              </a:buClr>
              <a:buSzPct val="90000"/>
              <a:buFont typeface="Arial" pitchFamily="34" charset="0"/>
              <a:buChar char="•"/>
            </a:pPr>
            <a:r>
              <a:rPr lang="en-US" sz="1900" dirty="0">
                <a:solidFill>
                  <a:schemeClr val="tx2">
                    <a:alpha val="99000"/>
                  </a:schemeClr>
                </a:solidFill>
              </a:rPr>
              <a:t>Mergers and acquisitions</a:t>
            </a:r>
          </a:p>
        </p:txBody>
      </p:sp>
      <p:pic>
        <p:nvPicPr>
          <p:cNvPr id="65" name="Cloud" descr="C:\Users\aglick\Desktop\Mesh\Internet Cloud\cloud illustration icon.png"/>
          <p:cNvPicPr>
            <a:picLocks noChangeAspect="1" noChangeArrowheads="1"/>
          </p:cNvPicPr>
          <p:nvPr/>
        </p:nvPicPr>
        <p:blipFill>
          <a:blip r:embed="rId4" cstate="print"/>
          <a:srcRect/>
          <a:stretch>
            <a:fillRect/>
          </a:stretch>
        </p:blipFill>
        <p:spPr bwMode="auto">
          <a:xfrm>
            <a:off x="5316964" y="1227370"/>
            <a:ext cx="3092984" cy="2324415"/>
          </a:xfrm>
          <a:prstGeom prst="rect">
            <a:avLst/>
          </a:prstGeom>
          <a:noFill/>
        </p:spPr>
      </p:pic>
      <p:pic>
        <p:nvPicPr>
          <p:cNvPr id="62" name="Picture 61"/>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779093" y="2149298"/>
            <a:ext cx="2168725" cy="422995"/>
          </a:xfrm>
          <a:prstGeom prst="rect">
            <a:avLst/>
          </a:prstGeom>
          <a:noFill/>
          <a:ln w="9525">
            <a:noFill/>
            <a:miter lim="800000"/>
            <a:headEnd/>
            <a:tailEnd/>
          </a:ln>
        </p:spPr>
      </p:pic>
    </p:spTree>
    <p:extLst>
      <p:ext uri="{BB962C8B-B14F-4D97-AF65-F5344CB8AC3E}">
        <p14:creationId xmlns:p14="http://schemas.microsoft.com/office/powerpoint/2010/main" val="3333067369"/>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493366" y="448774"/>
            <a:ext cx="8229600" cy="443198"/>
          </a:xfrm>
        </p:spPr>
        <p:txBody>
          <a:bodyPr/>
          <a:lstStyle/>
          <a:p>
            <a:r>
              <a:rPr lang="en-US" dirty="0" smtClean="0"/>
              <a:t>Coexistence and Rich Coexistence</a:t>
            </a:r>
            <a:endParaRPr lang="en-US" dirty="0">
              <a:solidFill>
                <a:schemeClr val="accent1"/>
              </a:solidFill>
            </a:endParaRPr>
          </a:p>
        </p:txBody>
      </p:sp>
      <p:graphicFrame>
        <p:nvGraphicFramePr>
          <p:cNvPr id="30" name="Table 29"/>
          <p:cNvGraphicFramePr>
            <a:graphicFrameLocks noGrp="1"/>
          </p:cNvGraphicFramePr>
          <p:nvPr>
            <p:extLst>
              <p:ext uri="{D42A27DB-BD31-4B8C-83A1-F6EECF244321}">
                <p14:modId xmlns:p14="http://schemas.microsoft.com/office/powerpoint/2010/main" val="3883115600"/>
              </p:ext>
            </p:extLst>
          </p:nvPr>
        </p:nvGraphicFramePr>
        <p:xfrm>
          <a:off x="507869" y="1603169"/>
          <a:ext cx="8422374" cy="3870960"/>
        </p:xfrm>
        <a:graphic>
          <a:graphicData uri="http://schemas.openxmlformats.org/drawingml/2006/table">
            <a:tbl>
              <a:tblPr firstRow="1" bandRow="1">
                <a:tableStyleId>{5C22544A-7EE6-4342-B048-85BDC9FD1C3A}</a:tableStyleId>
              </a:tblPr>
              <a:tblGrid>
                <a:gridCol w="6221934"/>
                <a:gridCol w="1138158"/>
                <a:gridCol w="1062282"/>
              </a:tblGrid>
              <a:tr h="231678">
                <a:tc>
                  <a:txBody>
                    <a:bodyPr/>
                    <a:lstStyle/>
                    <a:p>
                      <a:r>
                        <a:rPr lang="en-US" sz="1400" dirty="0" smtClean="0">
                          <a:solidFill>
                            <a:schemeClr val="tx1"/>
                          </a:solidFill>
                        </a:rPr>
                        <a:t>Feature</a:t>
                      </a:r>
                      <a:endParaRPr lang="en-US" sz="1400" dirty="0">
                        <a:solidFill>
                          <a:schemeClr val="tx1"/>
                        </a:solidFill>
                      </a:endParaRPr>
                    </a:p>
                  </a:txBody>
                  <a:tcPr marL="121888" marR="12188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r>
                        <a:rPr lang="en-US" sz="1400" dirty="0" smtClean="0">
                          <a:solidFill>
                            <a:schemeClr val="tx1"/>
                          </a:solidFill>
                        </a:rPr>
                        <a:t>Simple</a:t>
                      </a:r>
                      <a:endParaRPr lang="en-US" sz="1400" dirty="0">
                        <a:solidFill>
                          <a:schemeClr val="tx1"/>
                        </a:solidFill>
                      </a:endParaRPr>
                    </a:p>
                  </a:txBody>
                  <a:tcPr marL="121888" marR="12188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r>
                        <a:rPr lang="en-US" sz="1400" dirty="0" smtClean="0">
                          <a:solidFill>
                            <a:schemeClr val="tx1"/>
                          </a:solidFill>
                        </a:rPr>
                        <a:t>Rich*</a:t>
                      </a:r>
                      <a:endParaRPr lang="en-US" sz="1400" dirty="0">
                        <a:solidFill>
                          <a:schemeClr val="tx1"/>
                        </a:solidFill>
                      </a:endParaRPr>
                    </a:p>
                  </a:txBody>
                  <a:tcPr marL="121888" marR="12188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r>
              <a:tr h="231678">
                <a:tc>
                  <a:txBody>
                    <a:bodyPr/>
                    <a:lstStyle/>
                    <a:p>
                      <a:r>
                        <a:rPr lang="en-US" sz="1200" b="0" dirty="0" smtClean="0"/>
                        <a:t>Mail</a:t>
                      </a:r>
                      <a:r>
                        <a:rPr lang="en-US" sz="1200" b="0" baseline="0" dirty="0" smtClean="0"/>
                        <a:t> routing between on-premises and cloud (recipients on either side)</a:t>
                      </a:r>
                      <a:endParaRPr lang="en-US" sz="1200" b="0" dirty="0"/>
                    </a:p>
                  </a:txBody>
                  <a:tcPr marL="121888" marR="12188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100" dirty="0" smtClean="0">
                          <a:sym typeface="Webdings"/>
                        </a:rPr>
                        <a:t></a:t>
                      </a:r>
                      <a:endParaRPr lang="en-US" sz="1100" dirty="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100" dirty="0" smtClean="0">
                          <a:sym typeface="Webdings"/>
                        </a:rPr>
                        <a:t></a:t>
                      </a:r>
                      <a:endParaRPr lang="en-US" sz="1100" dirty="0" smtClean="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r>
              <a:tr h="199575">
                <a:tc>
                  <a:txBody>
                    <a:bodyPr/>
                    <a:lstStyle/>
                    <a:p>
                      <a:r>
                        <a:rPr lang="en-US" sz="1200" b="0" dirty="0" smtClean="0"/>
                        <a:t>Mail</a:t>
                      </a:r>
                      <a:r>
                        <a:rPr lang="en-US" sz="1200" b="0" baseline="0" dirty="0" smtClean="0"/>
                        <a:t> routing with shared namespace (if desired; </a:t>
                      </a:r>
                      <a:r>
                        <a:rPr lang="en-US" sz="1200" b="0" i="1" baseline="0" dirty="0" smtClean="0"/>
                        <a:t>@company.com </a:t>
                      </a:r>
                      <a:r>
                        <a:rPr lang="en-US" sz="1200" b="0" i="0" baseline="0" dirty="0" smtClean="0"/>
                        <a:t>on both sides)</a:t>
                      </a:r>
                      <a:endParaRPr lang="en-US" sz="1200" b="0" i="0" dirty="0"/>
                    </a:p>
                  </a:txBody>
                  <a:tcPr marL="121888" marR="12188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196"/>
                      </a:srgbClr>
                    </a:solidFill>
                  </a:tcPr>
                </a:tc>
                <a:tc>
                  <a:txBody>
                    <a:bodyPr/>
                    <a:lstStyle/>
                    <a:p>
                      <a:pPr algn="ctr"/>
                      <a:r>
                        <a:rPr lang="en-US" sz="1100" dirty="0" smtClean="0">
                          <a:sym typeface="Webdings"/>
                        </a:rPr>
                        <a:t></a:t>
                      </a:r>
                      <a:endParaRPr lang="en-US" sz="1100" dirty="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196"/>
                      </a:srgb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100" dirty="0" smtClean="0">
                          <a:sym typeface="Webdings"/>
                        </a:rPr>
                        <a:t></a:t>
                      </a:r>
                      <a:endParaRPr lang="en-US" sz="1100" dirty="0" smtClean="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196"/>
                      </a:srgbClr>
                    </a:solidFill>
                  </a:tcPr>
                </a:tc>
              </a:tr>
              <a:tr h="199575">
                <a:tc>
                  <a:txBody>
                    <a:bodyPr/>
                    <a:lstStyle/>
                    <a:p>
                      <a:r>
                        <a:rPr lang="en-US" sz="1200" b="0" dirty="0" smtClean="0"/>
                        <a:t>Unified global</a:t>
                      </a:r>
                      <a:r>
                        <a:rPr lang="en-US" sz="1200" b="0" baseline="0" dirty="0" smtClean="0"/>
                        <a:t> address list (GAL)</a:t>
                      </a:r>
                      <a:endParaRPr lang="en-US" sz="1200" b="0" dirty="0"/>
                    </a:p>
                  </a:txBody>
                  <a:tcPr marL="121888" marR="12188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100" dirty="0" smtClean="0">
                          <a:sym typeface="Webdings"/>
                        </a:rPr>
                        <a:t></a:t>
                      </a:r>
                      <a:endParaRPr lang="en-US" sz="1100" dirty="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100" dirty="0" smtClean="0">
                          <a:sym typeface="Webdings"/>
                        </a:rPr>
                        <a:t></a:t>
                      </a:r>
                      <a:endParaRPr lang="en-US" sz="1100" dirty="0" smtClean="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r>
              <a:tr h="231678">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200" b="0" dirty="0" smtClean="0"/>
                        <a:t>Free</a:t>
                      </a:r>
                      <a:r>
                        <a:rPr lang="en-US" sz="1200" b="0" baseline="0" dirty="0" smtClean="0"/>
                        <a:t>/Busy information and calendar sharing across premises</a:t>
                      </a:r>
                      <a:endParaRPr lang="en-US" sz="1200" b="0" dirty="0" smtClean="0"/>
                    </a:p>
                  </a:txBody>
                  <a:tcPr marL="121888" marR="12188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000"/>
                      </a:srgbClr>
                    </a:solidFill>
                  </a:tcPr>
                </a:tc>
                <a:tc>
                  <a:txBody>
                    <a:bodyPr/>
                    <a:lstStyle/>
                    <a:p>
                      <a:pPr algn="ctr"/>
                      <a:endParaRPr lang="en-US" sz="1100" dirty="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000"/>
                      </a:srgb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100" dirty="0" smtClean="0">
                          <a:sym typeface="Webdings"/>
                        </a:rPr>
                        <a:t></a:t>
                      </a:r>
                      <a:endParaRPr lang="en-US" sz="1100" dirty="0" smtClean="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000"/>
                      </a:srgbClr>
                    </a:solidFill>
                  </a:tcPr>
                </a:tc>
              </a:tr>
              <a:tr h="231678">
                <a:tc>
                  <a:txBody>
                    <a:bodyPr/>
                    <a:lstStyle/>
                    <a:p>
                      <a:r>
                        <a:rPr lang="en-US" sz="1200" b="0" dirty="0" smtClean="0"/>
                        <a:t>Out of Office notice understands that across-premises is internal to the organization</a:t>
                      </a:r>
                      <a:endParaRPr lang="en-US" sz="1200" b="0" dirty="0"/>
                    </a:p>
                  </a:txBody>
                  <a:tcPr marL="121888" marR="12188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endParaRPr lang="en-US" sz="1100" dirty="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100" dirty="0" smtClean="0">
                          <a:sym typeface="Webdings"/>
                        </a:rPr>
                        <a:t></a:t>
                      </a:r>
                      <a:endParaRPr lang="en-US" sz="1100" dirty="0" smtClean="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r>
              <a:tr h="231678">
                <a:tc>
                  <a:txBody>
                    <a:bodyPr/>
                    <a:lstStyle/>
                    <a:p>
                      <a:r>
                        <a:rPr lang="en-US" sz="1200" b="0" dirty="0" smtClean="0"/>
                        <a:t>MailTips</a:t>
                      </a:r>
                      <a:r>
                        <a:rPr lang="en-US" sz="1200" b="0" baseline="0" dirty="0" smtClean="0"/>
                        <a:t>, messaging tracking, and mailbox search work across premises</a:t>
                      </a:r>
                      <a:endParaRPr lang="en-US" sz="1200" b="0" dirty="0"/>
                    </a:p>
                  </a:txBody>
                  <a:tcPr marL="121888" marR="12188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196"/>
                      </a:srgbClr>
                    </a:solidFill>
                  </a:tcPr>
                </a:tc>
                <a:tc>
                  <a:txBody>
                    <a:bodyPr/>
                    <a:lstStyle/>
                    <a:p>
                      <a:pPr algn="ctr"/>
                      <a:endParaRPr lang="en-US" sz="1100" dirty="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196"/>
                      </a:srgb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100" dirty="0" smtClean="0">
                          <a:sym typeface="Webdings"/>
                        </a:rPr>
                        <a:t></a:t>
                      </a:r>
                      <a:endParaRPr lang="en-US" sz="1100" dirty="0" smtClean="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196"/>
                      </a:srgbClr>
                    </a:solidFill>
                  </a:tcPr>
                </a:tc>
              </a:tr>
              <a:tr h="231678">
                <a:tc>
                  <a:txBody>
                    <a:bodyPr/>
                    <a:lstStyle/>
                    <a:p>
                      <a:r>
                        <a:rPr lang="en-US" sz="1200" b="0" dirty="0" smtClean="0"/>
                        <a:t>Outlook Web App Redirection across premises (single </a:t>
                      </a:r>
                      <a:r>
                        <a:rPr lang="en-US" sz="1200" b="0" baseline="0" dirty="0" smtClean="0"/>
                        <a:t>URL for </a:t>
                      </a:r>
                      <a:r>
                        <a:rPr lang="en-US" sz="1200" b="0" dirty="0" smtClean="0"/>
                        <a:t>Outlook Web</a:t>
                      </a:r>
                      <a:r>
                        <a:rPr lang="en-US" sz="1200" b="0" baseline="0" dirty="0" smtClean="0"/>
                        <a:t> App both on premises and in the cloud)</a:t>
                      </a:r>
                      <a:endParaRPr lang="en-US" sz="1200" b="0" dirty="0"/>
                    </a:p>
                  </a:txBody>
                  <a:tcPr marL="121888" marR="12188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endParaRPr lang="en-US" sz="1100" dirty="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100" dirty="0" smtClean="0">
                          <a:sym typeface="Webdings"/>
                        </a:rPr>
                        <a:t></a:t>
                      </a:r>
                      <a:endParaRPr lang="en-US" sz="1100" dirty="0" smtClean="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r>
              <a:tr h="199575">
                <a:tc>
                  <a:txBody>
                    <a:bodyPr/>
                    <a:lstStyle/>
                    <a:p>
                      <a:r>
                        <a:rPr lang="en-US" sz="1200" b="0" dirty="0" smtClean="0"/>
                        <a:t>Preserve Auth</a:t>
                      </a:r>
                      <a:r>
                        <a:rPr lang="en-US" sz="1200" b="0" baseline="0" dirty="0" smtClean="0"/>
                        <a:t> header (that is, ensure internal email is not marked as spam, resolve against GAL)</a:t>
                      </a:r>
                      <a:endParaRPr lang="en-US" sz="1200" b="0" dirty="0"/>
                    </a:p>
                  </a:txBody>
                  <a:tcPr marL="121888" marR="12188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000"/>
                      </a:srgbClr>
                    </a:solidFill>
                  </a:tcPr>
                </a:tc>
                <a:tc>
                  <a:txBody>
                    <a:bodyPr/>
                    <a:lstStyle/>
                    <a:p>
                      <a:pPr algn="ctr"/>
                      <a:endParaRPr lang="en-US" sz="1100" dirty="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000"/>
                      </a:srgb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100" dirty="0" smtClean="0">
                          <a:sym typeface="Webdings"/>
                        </a:rPr>
                        <a:t></a:t>
                      </a:r>
                      <a:endParaRPr lang="en-US" sz="1100" dirty="0" smtClean="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000"/>
                      </a:srgbClr>
                    </a:solidFill>
                  </a:tcPr>
                </a:tc>
              </a:tr>
              <a:tr h="231678">
                <a:tc>
                  <a:txBody>
                    <a:bodyPr/>
                    <a:lstStyle/>
                    <a:p>
                      <a:r>
                        <a:rPr lang="en-US" sz="1200" b="0" dirty="0" smtClean="0"/>
                        <a:t>Exchange Management Console</a:t>
                      </a:r>
                      <a:r>
                        <a:rPr lang="en-US" sz="1200" b="0" baseline="0" dirty="0" smtClean="0"/>
                        <a:t> </a:t>
                      </a:r>
                      <a:r>
                        <a:rPr lang="en-US" sz="1200" b="0" dirty="0" smtClean="0"/>
                        <a:t>on</a:t>
                      </a:r>
                      <a:r>
                        <a:rPr lang="en-US" sz="1200" b="0" baseline="0" dirty="0" smtClean="0"/>
                        <a:t> </a:t>
                      </a:r>
                      <a:r>
                        <a:rPr lang="en-US" sz="1200" b="0" dirty="0" smtClean="0"/>
                        <a:t>premises is used to manage </a:t>
                      </a:r>
                      <a:r>
                        <a:rPr lang="en-US" sz="1200" b="0" baseline="0" dirty="0" smtClean="0"/>
                        <a:t>cross-premises mailbox migrations</a:t>
                      </a:r>
                      <a:endParaRPr lang="en-US" sz="1200" b="0" dirty="0"/>
                    </a:p>
                  </a:txBody>
                  <a:tcPr marL="121888" marR="12188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endParaRPr lang="en-US" sz="1100" dirty="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100" dirty="0" smtClean="0">
                          <a:sym typeface="Webdings"/>
                        </a:rPr>
                        <a:t></a:t>
                      </a:r>
                      <a:endParaRPr lang="en-US" sz="1100" dirty="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r>
              <a:tr h="231678">
                <a:tc>
                  <a:txBody>
                    <a:bodyPr/>
                    <a:lstStyle/>
                    <a:p>
                      <a:r>
                        <a:rPr lang="en-US" sz="1200" b="0" dirty="0" smtClean="0"/>
                        <a:t>Mailbox moves support both onboarding</a:t>
                      </a:r>
                      <a:r>
                        <a:rPr lang="en-US" sz="1200" b="0" baseline="0" dirty="0" smtClean="0"/>
                        <a:t> and offboarding</a:t>
                      </a:r>
                      <a:endParaRPr lang="en-US" sz="1200" b="0" dirty="0"/>
                    </a:p>
                  </a:txBody>
                  <a:tcPr marL="121888" marR="12188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000"/>
                      </a:srgbClr>
                    </a:solidFill>
                  </a:tcPr>
                </a:tc>
                <a:tc>
                  <a:txBody>
                    <a:bodyPr/>
                    <a:lstStyle/>
                    <a:p>
                      <a:pPr algn="ctr"/>
                      <a:endParaRPr lang="en-US" sz="1100" dirty="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000"/>
                      </a:srgb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100" dirty="0" smtClean="0">
                          <a:sym typeface="Webdings"/>
                        </a:rPr>
                        <a:t></a:t>
                      </a:r>
                      <a:endParaRPr lang="en-US" sz="1100" dirty="0" smtClean="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000"/>
                      </a:srgbClr>
                    </a:solidFill>
                  </a:tcPr>
                </a:tc>
              </a:tr>
              <a:tr h="231678">
                <a:tc>
                  <a:txBody>
                    <a:bodyPr/>
                    <a:lstStyle/>
                    <a:p>
                      <a:r>
                        <a:rPr lang="en-US" sz="1200" b="0" dirty="0" smtClean="0"/>
                        <a:t>No Outlook reconfiguration</a:t>
                      </a:r>
                      <a:r>
                        <a:rPr lang="en-US" sz="1200" b="0" baseline="0" dirty="0" smtClean="0"/>
                        <a:t> or </a:t>
                      </a:r>
                      <a:r>
                        <a:rPr lang="en-US" sz="1200" b="0" dirty="0" smtClean="0"/>
                        <a:t>OST resynchronization</a:t>
                      </a:r>
                      <a:r>
                        <a:rPr lang="en-US" sz="1200" b="0" baseline="0" dirty="0" smtClean="0"/>
                        <a:t> required after mailbox migration</a:t>
                      </a:r>
                      <a:endParaRPr lang="en-US" sz="1200" b="0" dirty="0"/>
                    </a:p>
                  </a:txBody>
                  <a:tcPr marL="121888" marR="12188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endParaRPr lang="en-US" sz="1100" dirty="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100" dirty="0" smtClean="0">
                          <a:sym typeface="Webdings"/>
                        </a:rPr>
                        <a:t></a:t>
                      </a:r>
                      <a:endParaRPr lang="en-US" sz="1100" dirty="0" smtClean="0"/>
                    </a:p>
                  </a:txBody>
                  <a:tcPr marL="121888" marR="12188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r>
            </a:tbl>
          </a:graphicData>
        </a:graphic>
      </p:graphicFrame>
      <p:sp>
        <p:nvSpPr>
          <p:cNvPr id="31" name="TextBox 30"/>
          <p:cNvSpPr txBox="1"/>
          <p:nvPr/>
        </p:nvSpPr>
        <p:spPr>
          <a:xfrm>
            <a:off x="507869" y="5696635"/>
            <a:ext cx="8279872" cy="323165"/>
          </a:xfrm>
          <a:prstGeom prst="rect">
            <a:avLst/>
          </a:prstGeom>
          <a:noFill/>
        </p:spPr>
        <p:txBody>
          <a:bodyPr wrap="square" lIns="0" tIns="0" rIns="0" bIns="0" rtlCol="0">
            <a:spAutoFit/>
          </a:bodyPr>
          <a:lstStyle/>
          <a:p>
            <a:pPr defTabSz="914181"/>
            <a:r>
              <a:rPr lang="en-US" sz="1050" dirty="0">
                <a:gradFill>
                  <a:gsLst>
                    <a:gs pos="0">
                      <a:prstClr val="black"/>
                    </a:gs>
                    <a:gs pos="86000">
                      <a:prstClr val="black"/>
                    </a:gs>
                  </a:gsLst>
                  <a:lin ang="5400000" scaled="0"/>
                </a:gradFill>
              </a:rPr>
              <a:t>*Rich Coexistence </a:t>
            </a:r>
            <a:r>
              <a:rPr lang="en-US" sz="1050" dirty="0" smtClean="0">
                <a:gradFill>
                  <a:gsLst>
                    <a:gs pos="0">
                      <a:prstClr val="black"/>
                    </a:gs>
                    <a:gs pos="86000">
                      <a:prstClr val="black"/>
                    </a:gs>
                  </a:gsLst>
                  <a:lin ang="5400000" scaled="0"/>
                </a:gradFill>
              </a:rPr>
              <a:t>feature set </a:t>
            </a:r>
            <a:r>
              <a:rPr lang="en-US" sz="1050" dirty="0">
                <a:gradFill>
                  <a:gsLst>
                    <a:gs pos="0">
                      <a:prstClr val="black"/>
                    </a:gs>
                    <a:gs pos="86000">
                      <a:prstClr val="black"/>
                    </a:gs>
                  </a:gsLst>
                  <a:lin ang="5400000" scaled="0"/>
                </a:gradFill>
              </a:rPr>
              <a:t>r</a:t>
            </a:r>
            <a:r>
              <a:rPr lang="en-US" sz="1050" dirty="0">
                <a:solidFill>
                  <a:prstClr val="black"/>
                </a:solidFill>
              </a:rPr>
              <a:t>equires Exchange 2010 SP1 HT+CAS </a:t>
            </a:r>
            <a:r>
              <a:rPr lang="en-US" sz="1050" dirty="0" smtClean="0">
                <a:solidFill>
                  <a:prstClr val="black"/>
                </a:solidFill>
              </a:rPr>
              <a:t>on premises </a:t>
            </a:r>
            <a:r>
              <a:rPr lang="en-US" sz="1050" dirty="0">
                <a:solidFill>
                  <a:prstClr val="black"/>
                </a:solidFill>
              </a:rPr>
              <a:t>and requires supplemental configuration steps (both </a:t>
            </a:r>
            <a:r>
              <a:rPr lang="en-US" sz="1050" dirty="0" smtClean="0">
                <a:solidFill>
                  <a:prstClr val="black"/>
                </a:solidFill>
              </a:rPr>
              <a:t>on premises </a:t>
            </a:r>
            <a:r>
              <a:rPr lang="en-US" sz="1050" dirty="0">
                <a:solidFill>
                  <a:prstClr val="black"/>
                </a:solidFill>
              </a:rPr>
              <a:t>and in the cloud)</a:t>
            </a:r>
            <a:r>
              <a:rPr lang="en-US" sz="1050" dirty="0">
                <a:gradFill>
                  <a:gsLst>
                    <a:gs pos="0">
                      <a:prstClr val="black"/>
                    </a:gs>
                    <a:gs pos="86000">
                      <a:prstClr val="black"/>
                    </a:gs>
                  </a:gsLst>
                  <a:lin ang="5400000" scaled="0"/>
                </a:gradFill>
              </a:rPr>
              <a:t> </a:t>
            </a:r>
          </a:p>
        </p:txBody>
      </p:sp>
    </p:spTree>
    <p:extLst>
      <p:ext uri="{BB962C8B-B14F-4D97-AF65-F5344CB8AC3E}">
        <p14:creationId xmlns:p14="http://schemas.microsoft.com/office/powerpoint/2010/main" val="1200016481"/>
      </p:ext>
    </p:extLst>
  </p:cSld>
  <p:clrMapOvr>
    <a:masterClrMapping/>
  </p:clrMapOvr>
  <p:transition spd="slow" advTm="78421">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531813" y="1135063"/>
            <a:ext cx="8340811" cy="5410880"/>
          </a:xfrm>
          <a:prstGeom prst="roundRect">
            <a:avLst>
              <a:gd name="adj" fmla="val 2668"/>
            </a:avLst>
          </a:prstGeom>
          <a:solidFill>
            <a:schemeClr val="bg1">
              <a:lumMod val="95000"/>
              <a:alpha val="58000"/>
            </a:schemeClr>
          </a:solidFill>
          <a:ln w="12700" cap="rnd">
            <a:gradFill>
              <a:gsLst>
                <a:gs pos="0">
                  <a:srgbClr val="F37A1F"/>
                </a:gs>
                <a:gs pos="50000">
                  <a:schemeClr val="accent1"/>
                </a:gs>
                <a:gs pos="100000">
                  <a:schemeClr val="accent1"/>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kern="0" dirty="0">
              <a:ln>
                <a:solidFill>
                  <a:prstClr val="white">
                    <a:alpha val="0"/>
                  </a:prstClr>
                </a:solidFill>
              </a:ln>
              <a:solidFill>
                <a:sysClr val="window" lastClr="FFFFFF"/>
              </a:solidFill>
            </a:endParaRPr>
          </a:p>
        </p:txBody>
      </p:sp>
      <p:sp>
        <p:nvSpPr>
          <p:cNvPr id="2" name="Title 1"/>
          <p:cNvSpPr>
            <a:spLocks noGrp="1"/>
          </p:cNvSpPr>
          <p:nvPr>
            <p:ph type="title"/>
          </p:nvPr>
        </p:nvSpPr>
        <p:spPr>
          <a:xfrm>
            <a:off x="485409" y="446086"/>
            <a:ext cx="8363938" cy="664797"/>
          </a:xfrm>
        </p:spPr>
        <p:txBody>
          <a:bodyPr/>
          <a:lstStyle/>
          <a:p>
            <a:r>
              <a:rPr lang="en-US" dirty="0" smtClean="0"/>
              <a:t>Key Customer Choices</a:t>
            </a:r>
            <a:endParaRPr lang="en-US" dirty="0"/>
          </a:p>
        </p:txBody>
      </p:sp>
      <p:sp>
        <p:nvSpPr>
          <p:cNvPr id="3" name="Content Placeholder 2"/>
          <p:cNvSpPr>
            <a:spLocks noGrp="1"/>
          </p:cNvSpPr>
          <p:nvPr>
            <p:ph idx="1"/>
          </p:nvPr>
        </p:nvSpPr>
        <p:spPr>
          <a:xfrm>
            <a:off x="640904" y="1282450"/>
            <a:ext cx="8285377" cy="5570756"/>
          </a:xfrm>
        </p:spPr>
        <p:txBody>
          <a:bodyPr/>
          <a:lstStyle/>
          <a:p>
            <a:pPr>
              <a:spcBef>
                <a:spcPts val="500"/>
              </a:spcBef>
            </a:pPr>
            <a:r>
              <a:rPr lang="en-US" sz="2000" dirty="0" smtClean="0"/>
              <a:t>Simple Coexistence</a:t>
            </a:r>
          </a:p>
          <a:p>
            <a:pPr lvl="1">
              <a:spcBef>
                <a:spcPts val="500"/>
              </a:spcBef>
            </a:pPr>
            <a:r>
              <a:rPr lang="en-US" sz="1800" dirty="0" smtClean="0"/>
              <a:t>DirSync synchronizes identities.</a:t>
            </a:r>
          </a:p>
          <a:p>
            <a:pPr lvl="1">
              <a:spcBef>
                <a:spcPts val="500"/>
              </a:spcBef>
            </a:pPr>
            <a:r>
              <a:rPr lang="en-US" dirty="0" smtClean="0"/>
              <a:t>No </a:t>
            </a:r>
            <a:r>
              <a:rPr lang="en-US" sz="1800" dirty="0" smtClean="0"/>
              <a:t>on-premises Exchange Server 2010 Client Access server exists.</a:t>
            </a:r>
          </a:p>
          <a:p>
            <a:pPr>
              <a:spcBef>
                <a:spcPts val="500"/>
              </a:spcBef>
            </a:pPr>
            <a:r>
              <a:rPr lang="en-US" sz="2000" dirty="0" smtClean="0"/>
              <a:t>Rich Coexistence</a:t>
            </a:r>
          </a:p>
          <a:p>
            <a:pPr lvl="1">
              <a:spcBef>
                <a:spcPts val="500"/>
              </a:spcBef>
            </a:pPr>
            <a:r>
              <a:rPr lang="en-US" sz="1800" dirty="0" smtClean="0"/>
              <a:t>DirSync synchronizes identities.</a:t>
            </a:r>
          </a:p>
          <a:p>
            <a:pPr lvl="1">
              <a:spcBef>
                <a:spcPts val="500"/>
              </a:spcBef>
            </a:pPr>
            <a:r>
              <a:rPr lang="en-US" sz="1800" dirty="0" smtClean="0"/>
              <a:t>Customer has </a:t>
            </a:r>
            <a:r>
              <a:rPr lang="en-US" sz="1800" dirty="0"/>
              <a:t>Exchange Server </a:t>
            </a:r>
            <a:r>
              <a:rPr lang="en-US" sz="1800" dirty="0" smtClean="0"/>
              <a:t>2010 Client Access server on premises.</a:t>
            </a:r>
          </a:p>
          <a:p>
            <a:pPr lvl="1">
              <a:spcBef>
                <a:spcPts val="500"/>
              </a:spcBef>
            </a:pPr>
            <a:r>
              <a:rPr lang="en-US" sz="1800" dirty="0" smtClean="0"/>
              <a:t>Customer has enabled rich coexistence features in DirSync.</a:t>
            </a:r>
          </a:p>
          <a:p>
            <a:pPr lvl="1">
              <a:spcBef>
                <a:spcPts val="500"/>
              </a:spcBef>
            </a:pPr>
            <a:r>
              <a:rPr lang="en-US" sz="1800" dirty="0" smtClean="0"/>
              <a:t>DirSync </a:t>
            </a:r>
            <a:r>
              <a:rPr lang="en-US" sz="1800" dirty="0"/>
              <a:t>enables some new Exchange </a:t>
            </a:r>
            <a:r>
              <a:rPr lang="en-US" sz="1800" dirty="0" smtClean="0"/>
              <a:t>rich coexistence features (Filtering Coexistence, Cloud Archive).</a:t>
            </a:r>
            <a:endParaRPr lang="en-US" sz="1800" dirty="0"/>
          </a:p>
          <a:p>
            <a:pPr lvl="3">
              <a:spcBef>
                <a:spcPts val="500"/>
              </a:spcBef>
            </a:pPr>
            <a:r>
              <a:rPr lang="en-US" sz="1600" dirty="0"/>
              <a:t>Filtering Coexistence: Is the customer already using an existing filtering solution?</a:t>
            </a:r>
          </a:p>
          <a:p>
            <a:pPr lvl="3">
              <a:spcBef>
                <a:spcPts val="500"/>
              </a:spcBef>
            </a:pPr>
            <a:r>
              <a:rPr lang="en-US" sz="1600" dirty="0"/>
              <a:t>Cloud </a:t>
            </a:r>
            <a:r>
              <a:rPr lang="en-US" sz="1600" dirty="0" smtClean="0"/>
              <a:t>Archive</a:t>
            </a:r>
          </a:p>
          <a:p>
            <a:pPr lvl="4">
              <a:spcBef>
                <a:spcPts val="500"/>
              </a:spcBef>
            </a:pPr>
            <a:r>
              <a:rPr lang="en-US" sz="1600" dirty="0" smtClean="0"/>
              <a:t>Enables </a:t>
            </a:r>
            <a:r>
              <a:rPr lang="en-US" sz="1600" dirty="0"/>
              <a:t>the </a:t>
            </a:r>
            <a:r>
              <a:rPr lang="en-US" sz="1600" dirty="0" smtClean="0"/>
              <a:t>on-premises Exchange administrator </a:t>
            </a:r>
            <a:r>
              <a:rPr lang="en-US" sz="1600" dirty="0"/>
              <a:t>to specify who </a:t>
            </a:r>
            <a:r>
              <a:rPr lang="en-US" sz="1600" dirty="0" smtClean="0"/>
              <a:t>receives cloud archives.</a:t>
            </a:r>
          </a:p>
          <a:p>
            <a:pPr lvl="4">
              <a:spcBef>
                <a:spcPts val="500"/>
              </a:spcBef>
            </a:pPr>
            <a:r>
              <a:rPr lang="en-US" sz="1600" dirty="0" smtClean="0"/>
              <a:t>Requires </a:t>
            </a:r>
            <a:r>
              <a:rPr lang="en-US" sz="1600" dirty="0"/>
              <a:t>Exchange Server 2010 </a:t>
            </a:r>
            <a:r>
              <a:rPr lang="en-US" sz="1600" dirty="0" smtClean="0"/>
              <a:t>Client Access server on premises.</a:t>
            </a:r>
            <a:endParaRPr lang="en-US" sz="1600" dirty="0"/>
          </a:p>
          <a:p>
            <a:pPr lvl="2">
              <a:spcBef>
                <a:spcPts val="500"/>
              </a:spcBef>
            </a:pPr>
            <a:endParaRPr lang="en-US" sz="1800" dirty="0" smtClean="0"/>
          </a:p>
        </p:txBody>
      </p:sp>
    </p:spTree>
    <p:extLst>
      <p:ext uri="{BB962C8B-B14F-4D97-AF65-F5344CB8AC3E}">
        <p14:creationId xmlns:p14="http://schemas.microsoft.com/office/powerpoint/2010/main" val="1498748422"/>
      </p:ext>
    </p:extLst>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Issues….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51204552"/>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292" y="451027"/>
            <a:ext cx="8363938" cy="443198"/>
          </a:xfrm>
        </p:spPr>
        <p:txBody>
          <a:bodyPr/>
          <a:lstStyle/>
          <a:p>
            <a:r>
              <a:rPr lang="en-US" dirty="0" smtClean="0"/>
              <a:t>Exchange Online—What’s Not Available?</a:t>
            </a:r>
            <a:endParaRPr lang="en-US" dirty="0"/>
          </a:p>
        </p:txBody>
      </p:sp>
      <p:sp>
        <p:nvSpPr>
          <p:cNvPr id="10" name="Rectangle 9"/>
          <p:cNvSpPr/>
          <p:nvPr/>
        </p:nvSpPr>
        <p:spPr bwMode="auto">
          <a:xfrm>
            <a:off x="0" y="186092"/>
            <a:ext cx="6859786" cy="1075572"/>
          </a:xfrm>
          <a:prstGeom prst="rect">
            <a:avLst/>
          </a:prstGeom>
          <a:noFill/>
          <a:ln>
            <a:no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t" anchorCtr="0" compatLnSpc="1">
            <a:prstTxWarp prst="textNoShape">
              <a:avLst/>
            </a:prstTxWarp>
          </a:bodyPr>
          <a:lstStyle/>
          <a:p>
            <a:pPr defTabSz="914181">
              <a:defRPr/>
            </a:pPr>
            <a:endParaRPr lang="en-US" dirty="0">
              <a:solidFill>
                <a:prstClr val="white"/>
              </a:solidFill>
              <a:effectLst>
                <a:outerShdw blurRad="38100" dist="38100" dir="2700000" algn="tl">
                  <a:srgbClr val="000000">
                    <a:alpha val="43137"/>
                  </a:srgbClr>
                </a:outerShdw>
              </a:effectLst>
              <a:cs typeface="Segoe UI" pitchFamily="34" charset="0"/>
            </a:endParaRPr>
          </a:p>
        </p:txBody>
      </p:sp>
      <p:sp>
        <p:nvSpPr>
          <p:cNvPr id="14" name="Rectangle 13"/>
          <p:cNvSpPr/>
          <p:nvPr/>
        </p:nvSpPr>
        <p:spPr bwMode="auto">
          <a:xfrm>
            <a:off x="1534418" y="3458663"/>
            <a:ext cx="2752356" cy="461663"/>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90488" indent="-90488" defTabSz="914099" fontAlgn="base">
              <a:spcBef>
                <a:spcPts val="100"/>
              </a:spcBef>
              <a:spcAft>
                <a:spcPts val="100"/>
              </a:spcAft>
              <a:buFont typeface="Arial" pitchFamily="34" charset="0"/>
              <a:buChar char="•"/>
            </a:pPr>
            <a:r>
              <a:rPr lang="en-US" sz="1200" dirty="0">
                <a:solidFill>
                  <a:prstClr val="black"/>
                </a:solidFill>
                <a:cs typeface="Segoe UI" pitchFamily="34" charset="0"/>
              </a:rPr>
              <a:t>Speech-enablement of directory and auto-attendant</a:t>
            </a:r>
          </a:p>
        </p:txBody>
      </p:sp>
      <p:sp>
        <p:nvSpPr>
          <p:cNvPr id="13" name="Rectangle 12"/>
          <p:cNvSpPr/>
          <p:nvPr/>
        </p:nvSpPr>
        <p:spPr bwMode="auto">
          <a:xfrm>
            <a:off x="6078254" y="4549030"/>
            <a:ext cx="2802308" cy="487311"/>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90488" indent="-90488" defTabSz="914099" fontAlgn="base">
              <a:spcBef>
                <a:spcPts val="100"/>
              </a:spcBef>
              <a:spcAft>
                <a:spcPts val="100"/>
              </a:spcAft>
              <a:buFont typeface="Arial" pitchFamily="34" charset="0"/>
              <a:buChar char="•"/>
            </a:pPr>
            <a:r>
              <a:rPr lang="en-US" sz="1200" dirty="0">
                <a:solidFill>
                  <a:prstClr val="black"/>
                </a:solidFill>
                <a:cs typeface="Segoe UI" pitchFamily="34" charset="0"/>
              </a:rPr>
              <a:t>S/MIME in </a:t>
            </a:r>
            <a:r>
              <a:rPr lang="en-US" sz="1200" dirty="0" smtClean="0">
                <a:solidFill>
                  <a:prstClr val="black"/>
                </a:solidFill>
                <a:cs typeface="Segoe UI" pitchFamily="34" charset="0"/>
              </a:rPr>
              <a:t>Outlook Web App</a:t>
            </a:r>
            <a:endParaRPr lang="en-US" sz="1200" dirty="0">
              <a:solidFill>
                <a:prstClr val="black"/>
              </a:solidFill>
              <a:cs typeface="Segoe UI" pitchFamily="34" charset="0"/>
            </a:endParaRPr>
          </a:p>
          <a:p>
            <a:pPr marL="90488" indent="-90488" defTabSz="914099" fontAlgn="base">
              <a:spcBef>
                <a:spcPts val="100"/>
              </a:spcBef>
              <a:spcAft>
                <a:spcPts val="100"/>
              </a:spcAft>
              <a:buFont typeface="Arial" pitchFamily="34" charset="0"/>
              <a:buChar char="•"/>
            </a:pPr>
            <a:r>
              <a:rPr lang="en-US" sz="1200" dirty="0">
                <a:solidFill>
                  <a:prstClr val="black"/>
                </a:solidFill>
                <a:cs typeface="Segoe UI" pitchFamily="34" charset="0"/>
              </a:rPr>
              <a:t>S/MIME certificate </a:t>
            </a:r>
            <a:r>
              <a:rPr lang="en-US" sz="1200" dirty="0" smtClean="0">
                <a:solidFill>
                  <a:prstClr val="black"/>
                </a:solidFill>
                <a:cs typeface="Segoe UI" pitchFamily="34" charset="0"/>
              </a:rPr>
              <a:t>synchronization</a:t>
            </a:r>
            <a:endParaRPr lang="en-US" sz="1200" dirty="0">
              <a:solidFill>
                <a:prstClr val="black"/>
              </a:solidFill>
              <a:cs typeface="Segoe UI" pitchFamily="34" charset="0"/>
            </a:endParaRPr>
          </a:p>
        </p:txBody>
      </p:sp>
      <p:sp>
        <p:nvSpPr>
          <p:cNvPr id="31" name="Rectangle 30"/>
          <p:cNvSpPr/>
          <p:nvPr/>
        </p:nvSpPr>
        <p:spPr bwMode="auto">
          <a:xfrm>
            <a:off x="1524755" y="4030494"/>
            <a:ext cx="2762019" cy="1302918"/>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90488" indent="-90488" defTabSz="914099" fontAlgn="base">
              <a:spcBef>
                <a:spcPts val="100"/>
              </a:spcBef>
              <a:spcAft>
                <a:spcPts val="100"/>
              </a:spcAft>
              <a:buFont typeface="Arial" pitchFamily="34" charset="0"/>
              <a:buChar char="•"/>
            </a:pPr>
            <a:r>
              <a:rPr lang="en-US" sz="1200" dirty="0">
                <a:solidFill>
                  <a:prstClr val="black"/>
                </a:solidFill>
                <a:cs typeface="Segoe UI" pitchFamily="34" charset="0"/>
              </a:rPr>
              <a:t>MAPI/CDO access</a:t>
            </a:r>
          </a:p>
          <a:p>
            <a:pPr marL="90488" indent="-90488" defTabSz="914099" fontAlgn="base">
              <a:spcBef>
                <a:spcPts val="100"/>
              </a:spcBef>
              <a:spcAft>
                <a:spcPts val="100"/>
              </a:spcAft>
              <a:buFont typeface="Arial" pitchFamily="34" charset="0"/>
              <a:buChar char="•"/>
            </a:pPr>
            <a:r>
              <a:rPr lang="en-US" sz="1200" dirty="0">
                <a:solidFill>
                  <a:prstClr val="black"/>
                </a:solidFill>
                <a:cs typeface="Segoe UI" pitchFamily="34" charset="0"/>
              </a:rPr>
              <a:t>Server-side code, .dlls, transport agents</a:t>
            </a:r>
          </a:p>
          <a:p>
            <a:pPr marL="90488" indent="-90488" defTabSz="914099" fontAlgn="base">
              <a:spcBef>
                <a:spcPts val="100"/>
              </a:spcBef>
              <a:spcAft>
                <a:spcPts val="100"/>
              </a:spcAft>
              <a:buFont typeface="Arial" pitchFamily="34" charset="0"/>
              <a:buChar char="•"/>
            </a:pPr>
            <a:r>
              <a:rPr lang="en-US" sz="1200" dirty="0">
                <a:solidFill>
                  <a:prstClr val="black"/>
                </a:solidFill>
                <a:cs typeface="Segoe UI" pitchFamily="34" charset="0"/>
              </a:rPr>
              <a:t>Custom </a:t>
            </a:r>
            <a:r>
              <a:rPr lang="en-US" sz="1200" dirty="0" smtClean="0">
                <a:solidFill>
                  <a:prstClr val="black"/>
                </a:solidFill>
                <a:cs typeface="Segoe UI" pitchFamily="34" charset="0"/>
              </a:rPr>
              <a:t>Outlook Web App themes</a:t>
            </a:r>
            <a:r>
              <a:rPr lang="en-US" sz="1200" dirty="0">
                <a:solidFill>
                  <a:prstClr val="black"/>
                </a:solidFill>
                <a:cs typeface="Segoe UI" pitchFamily="34" charset="0"/>
              </a:rPr>
              <a:t>, logos, add-ins</a:t>
            </a:r>
          </a:p>
          <a:p>
            <a:pPr marL="90488" indent="-90488" defTabSz="914099" fontAlgn="base">
              <a:spcBef>
                <a:spcPts val="100"/>
              </a:spcBef>
              <a:spcAft>
                <a:spcPts val="100"/>
              </a:spcAft>
              <a:buFont typeface="Arial" pitchFamily="34" charset="0"/>
              <a:buChar char="•"/>
            </a:pPr>
            <a:r>
              <a:rPr lang="en-US" sz="1200" dirty="0">
                <a:solidFill>
                  <a:prstClr val="black"/>
                </a:solidFill>
                <a:cs typeface="Segoe UI" pitchFamily="34" charset="0"/>
              </a:rPr>
              <a:t>Public folders</a:t>
            </a:r>
          </a:p>
        </p:txBody>
      </p:sp>
      <p:sp>
        <p:nvSpPr>
          <p:cNvPr id="38" name="Rectangle 37"/>
          <p:cNvSpPr/>
          <p:nvPr/>
        </p:nvSpPr>
        <p:spPr bwMode="auto">
          <a:xfrm>
            <a:off x="1534417" y="2840392"/>
            <a:ext cx="2752358" cy="487311"/>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90488" indent="-90488" defTabSz="914099" fontAlgn="base">
              <a:spcBef>
                <a:spcPts val="100"/>
              </a:spcBef>
              <a:spcAft>
                <a:spcPts val="100"/>
              </a:spcAft>
              <a:buFont typeface="Arial" pitchFamily="34" charset="0"/>
              <a:buChar char="•"/>
            </a:pPr>
            <a:r>
              <a:rPr lang="en-US" sz="1200" dirty="0">
                <a:solidFill>
                  <a:prstClr val="black"/>
                </a:solidFill>
                <a:cs typeface="Segoe UI" pitchFamily="34" charset="0"/>
              </a:rPr>
              <a:t>Hierarchical address book</a:t>
            </a:r>
          </a:p>
          <a:p>
            <a:pPr marL="90488" indent="-90488" defTabSz="914099" fontAlgn="base">
              <a:spcBef>
                <a:spcPts val="100"/>
              </a:spcBef>
              <a:spcAft>
                <a:spcPts val="100"/>
              </a:spcAft>
              <a:buFont typeface="Arial" pitchFamily="34" charset="0"/>
              <a:buChar char="•"/>
            </a:pPr>
            <a:r>
              <a:rPr lang="en-US" sz="1200" dirty="0">
                <a:solidFill>
                  <a:prstClr val="black"/>
                </a:solidFill>
                <a:cs typeface="Segoe UI" pitchFamily="34" charset="0"/>
              </a:rPr>
              <a:t>Global Address List segmentation</a:t>
            </a:r>
          </a:p>
        </p:txBody>
      </p:sp>
      <p:grpSp>
        <p:nvGrpSpPr>
          <p:cNvPr id="3" name="Group 2"/>
          <p:cNvGrpSpPr/>
          <p:nvPr/>
        </p:nvGrpSpPr>
        <p:grpSpPr>
          <a:xfrm>
            <a:off x="243282" y="1496564"/>
            <a:ext cx="4043492" cy="1234440"/>
            <a:chOff x="243282" y="1496566"/>
            <a:chExt cx="4043492" cy="1066958"/>
          </a:xfrm>
        </p:grpSpPr>
        <p:sp>
          <p:nvSpPr>
            <p:cNvPr id="35" name="Rectangle 34"/>
            <p:cNvSpPr/>
            <p:nvPr/>
          </p:nvSpPr>
          <p:spPr bwMode="auto">
            <a:xfrm>
              <a:off x="1517213" y="1496567"/>
              <a:ext cx="2769561" cy="1066957"/>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90488" indent="-90488" defTabSz="914099" fontAlgn="base">
                <a:spcBef>
                  <a:spcPts val="100"/>
                </a:spcBef>
                <a:spcAft>
                  <a:spcPts val="100"/>
                </a:spcAft>
                <a:buFont typeface="Arial" pitchFamily="34" charset="0"/>
                <a:buChar char="•"/>
              </a:pPr>
              <a:r>
                <a:rPr lang="en-US" sz="1200" dirty="0">
                  <a:solidFill>
                    <a:prstClr val="black"/>
                  </a:solidFill>
                  <a:cs typeface="Segoe UI" pitchFamily="34" charset="0"/>
                </a:rPr>
                <a:t>Outlook 2003 support</a:t>
              </a:r>
            </a:p>
            <a:p>
              <a:pPr marL="90488" indent="-90488" defTabSz="914099" fontAlgn="base">
                <a:spcBef>
                  <a:spcPts val="100"/>
                </a:spcBef>
                <a:spcAft>
                  <a:spcPts val="100"/>
                </a:spcAft>
                <a:buFont typeface="Arial" pitchFamily="34" charset="0"/>
                <a:buChar char="•"/>
              </a:pPr>
              <a:r>
                <a:rPr lang="en-US" sz="1200" dirty="0" smtClean="0">
                  <a:solidFill>
                    <a:prstClr val="black"/>
                  </a:solidFill>
                  <a:cs typeface="Segoe UI" pitchFamily="34" charset="0"/>
                </a:rPr>
                <a:t>Outlook Web App login</a:t>
              </a:r>
              <a:r>
                <a:rPr lang="en-US" sz="1200" dirty="0">
                  <a:solidFill>
                    <a:prstClr val="black"/>
                  </a:solidFill>
                  <a:cs typeface="Segoe UI" pitchFamily="34" charset="0"/>
                </a:rPr>
                <a:t>: public/private </a:t>
              </a:r>
              <a:r>
                <a:rPr lang="en-US" sz="1200" dirty="0" smtClean="0">
                  <a:solidFill>
                    <a:prstClr val="black"/>
                  </a:solidFill>
                  <a:cs typeface="Segoe UI" pitchFamily="34" charset="0"/>
                </a:rPr>
                <a:t>buttons</a:t>
              </a:r>
              <a:endParaRPr lang="en-US" sz="1200" dirty="0">
                <a:solidFill>
                  <a:prstClr val="black"/>
                </a:solidFill>
                <a:cs typeface="Segoe UI" pitchFamily="34" charset="0"/>
              </a:endParaRPr>
            </a:p>
            <a:p>
              <a:pPr marL="90488" indent="-90488" defTabSz="914099" fontAlgn="base">
                <a:spcBef>
                  <a:spcPts val="100"/>
                </a:spcBef>
                <a:spcAft>
                  <a:spcPts val="100"/>
                </a:spcAft>
                <a:buFont typeface="Arial" pitchFamily="34" charset="0"/>
                <a:buChar char="•"/>
              </a:pPr>
              <a:r>
                <a:rPr lang="en-US" sz="1200" dirty="0">
                  <a:solidFill>
                    <a:prstClr val="black"/>
                  </a:solidFill>
                  <a:cs typeface="Segoe UI" pitchFamily="34" charset="0"/>
                </a:rPr>
                <a:t>Blackberry application push; advanced settings</a:t>
              </a:r>
            </a:p>
          </p:txBody>
        </p:sp>
        <p:sp>
          <p:nvSpPr>
            <p:cNvPr id="20" name="Rectangle 19"/>
            <p:cNvSpPr/>
            <p:nvPr/>
          </p:nvSpPr>
          <p:spPr>
            <a:xfrm>
              <a:off x="243282" y="1496566"/>
              <a:ext cx="1281474" cy="1066958"/>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defTabSz="914181"/>
              <a:r>
                <a:rPr lang="en-US" sz="1400" b="1" dirty="0">
                  <a:ln>
                    <a:solidFill>
                      <a:prstClr val="white">
                        <a:alpha val="0"/>
                      </a:prstClr>
                    </a:solidFill>
                  </a:ln>
                  <a:solidFill>
                    <a:srgbClr val="F37A1F"/>
                  </a:solidFill>
                </a:rPr>
                <a:t>Client Access</a:t>
              </a:r>
            </a:p>
          </p:txBody>
        </p:sp>
      </p:grpSp>
      <p:sp>
        <p:nvSpPr>
          <p:cNvPr id="22" name="Rectangle 21"/>
          <p:cNvSpPr/>
          <p:nvPr/>
        </p:nvSpPr>
        <p:spPr>
          <a:xfrm>
            <a:off x="243282" y="2840392"/>
            <a:ext cx="1281473" cy="487311"/>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defTabSz="914181"/>
            <a:r>
              <a:rPr lang="en-US" sz="1400" b="1" dirty="0">
                <a:ln>
                  <a:solidFill>
                    <a:prstClr val="white">
                      <a:alpha val="0"/>
                    </a:prstClr>
                  </a:solidFill>
                </a:ln>
                <a:solidFill>
                  <a:srgbClr val="F37A1F"/>
                </a:solidFill>
              </a:rPr>
              <a:t>Directory</a:t>
            </a:r>
          </a:p>
        </p:txBody>
      </p:sp>
      <p:sp>
        <p:nvSpPr>
          <p:cNvPr id="23" name="Rectangle 22"/>
          <p:cNvSpPr/>
          <p:nvPr/>
        </p:nvSpPr>
        <p:spPr>
          <a:xfrm>
            <a:off x="251672" y="3455858"/>
            <a:ext cx="1281473" cy="456079"/>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defTabSz="914181"/>
            <a:r>
              <a:rPr lang="en-US" sz="1400" b="1" dirty="0">
                <a:ln>
                  <a:solidFill>
                    <a:prstClr val="white">
                      <a:alpha val="0"/>
                    </a:prstClr>
                  </a:solidFill>
                </a:ln>
                <a:solidFill>
                  <a:srgbClr val="F37A1F"/>
                </a:solidFill>
              </a:rPr>
              <a:t>Voice mail</a:t>
            </a:r>
          </a:p>
        </p:txBody>
      </p:sp>
      <p:sp>
        <p:nvSpPr>
          <p:cNvPr id="26" name="Rectangle 25"/>
          <p:cNvSpPr/>
          <p:nvPr/>
        </p:nvSpPr>
        <p:spPr>
          <a:xfrm>
            <a:off x="243281" y="4027469"/>
            <a:ext cx="1291136" cy="1305943"/>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defTabSz="914181"/>
            <a:r>
              <a:rPr lang="en-US" sz="1400" b="1" dirty="0">
                <a:ln>
                  <a:solidFill>
                    <a:prstClr val="white">
                      <a:alpha val="0"/>
                    </a:prstClr>
                  </a:solidFill>
                </a:ln>
                <a:solidFill>
                  <a:srgbClr val="F37A1F"/>
                </a:solidFill>
              </a:rPr>
              <a:t>Applications/ Developer</a:t>
            </a:r>
          </a:p>
        </p:txBody>
      </p:sp>
      <p:grpSp>
        <p:nvGrpSpPr>
          <p:cNvPr id="4" name="Group 3"/>
          <p:cNvGrpSpPr/>
          <p:nvPr/>
        </p:nvGrpSpPr>
        <p:grpSpPr>
          <a:xfrm>
            <a:off x="4580389" y="1512287"/>
            <a:ext cx="4330450" cy="1234440"/>
            <a:chOff x="4580389" y="1512287"/>
            <a:chExt cx="4330450" cy="1092606"/>
          </a:xfrm>
        </p:grpSpPr>
        <p:sp>
          <p:nvSpPr>
            <p:cNvPr id="29" name="Rectangle 28"/>
            <p:cNvSpPr/>
            <p:nvPr/>
          </p:nvSpPr>
          <p:spPr bwMode="auto">
            <a:xfrm>
              <a:off x="6078254" y="1512288"/>
              <a:ext cx="2832585" cy="1092605"/>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90488" indent="-90488" defTabSz="914099" fontAlgn="base">
                <a:spcBef>
                  <a:spcPts val="100"/>
                </a:spcBef>
                <a:spcAft>
                  <a:spcPts val="100"/>
                </a:spcAft>
                <a:buFont typeface="Arial" pitchFamily="34" charset="0"/>
                <a:buChar char="•"/>
              </a:pPr>
              <a:r>
                <a:rPr lang="en-US" sz="1200" dirty="0" smtClean="0">
                  <a:solidFill>
                    <a:prstClr val="black"/>
                  </a:solidFill>
                  <a:cs typeface="Segoe UI" pitchFamily="34" charset="0"/>
                </a:rPr>
                <a:t>.pst file </a:t>
              </a:r>
              <a:r>
                <a:rPr lang="en-US" sz="1200" dirty="0">
                  <a:solidFill>
                    <a:prstClr val="black"/>
                  </a:solidFill>
                  <a:cs typeface="Segoe UI" pitchFamily="34" charset="0"/>
                </a:rPr>
                <a:t>import and export</a:t>
              </a:r>
            </a:p>
            <a:p>
              <a:pPr marL="90488" indent="-90488" defTabSz="914099" fontAlgn="base">
                <a:spcBef>
                  <a:spcPts val="100"/>
                </a:spcBef>
                <a:spcAft>
                  <a:spcPts val="100"/>
                </a:spcAft>
                <a:buFont typeface="Arial" pitchFamily="34" charset="0"/>
                <a:buChar char="•"/>
              </a:pPr>
              <a:r>
                <a:rPr lang="en-US" sz="1200" dirty="0" smtClean="0">
                  <a:solidFill>
                    <a:prstClr val="black"/>
                  </a:solidFill>
                  <a:cs typeface="Segoe UI" pitchFamily="34" charset="0"/>
                </a:rPr>
                <a:t>Provisioning of </a:t>
              </a:r>
              <a:r>
                <a:rPr lang="en-US" sz="1200" dirty="0">
                  <a:solidFill>
                    <a:prstClr val="black"/>
                  </a:solidFill>
                  <a:cs typeface="Segoe UI" pitchFamily="34" charset="0"/>
                </a:rPr>
                <a:t>users in multiple </a:t>
              </a:r>
              <a:r>
                <a:rPr lang="en-US" sz="1200" dirty="0" smtClean="0">
                  <a:solidFill>
                    <a:prstClr val="black"/>
                  </a:solidFill>
                  <a:cs typeface="Segoe UI" pitchFamily="34" charset="0"/>
                </a:rPr>
                <a:t>data centers</a:t>
              </a:r>
              <a:endParaRPr lang="en-US" sz="1200" dirty="0">
                <a:solidFill>
                  <a:prstClr val="black"/>
                </a:solidFill>
                <a:cs typeface="Segoe UI" pitchFamily="34" charset="0"/>
              </a:endParaRPr>
            </a:p>
            <a:p>
              <a:pPr marL="90488" indent="-90488" defTabSz="914099" fontAlgn="base">
                <a:spcBef>
                  <a:spcPts val="100"/>
                </a:spcBef>
                <a:spcAft>
                  <a:spcPts val="100"/>
                </a:spcAft>
                <a:buFont typeface="Arial" pitchFamily="34" charset="0"/>
                <a:buChar char="•"/>
              </a:pPr>
              <a:r>
                <a:rPr lang="en-US" sz="1200" dirty="0">
                  <a:solidFill>
                    <a:prstClr val="black"/>
                  </a:solidFill>
                  <a:cs typeface="Segoe UI" pitchFamily="34" charset="0"/>
                </a:rPr>
                <a:t>Multiple on-premises </a:t>
              </a:r>
              <a:r>
                <a:rPr lang="en-US" sz="1200" dirty="0" smtClean="0">
                  <a:solidFill>
                    <a:prstClr val="black"/>
                  </a:solidFill>
                  <a:cs typeface="Segoe UI" pitchFamily="34" charset="0"/>
                </a:rPr>
                <a:t>Active Directory forests </a:t>
              </a:r>
              <a:endParaRPr lang="en-US" sz="1200" dirty="0">
                <a:solidFill>
                  <a:prstClr val="black"/>
                </a:solidFill>
                <a:cs typeface="Segoe UI" pitchFamily="34" charset="0"/>
              </a:endParaRPr>
            </a:p>
            <a:p>
              <a:pPr marL="90488" indent="-90488" defTabSz="914099" fontAlgn="base">
                <a:spcBef>
                  <a:spcPts val="100"/>
                </a:spcBef>
                <a:spcAft>
                  <a:spcPts val="100"/>
                </a:spcAft>
                <a:buFont typeface="Arial" pitchFamily="34" charset="0"/>
                <a:buChar char="•"/>
              </a:pPr>
              <a:r>
                <a:rPr lang="en-US" sz="1200" dirty="0">
                  <a:solidFill>
                    <a:prstClr val="black"/>
                  </a:solidFill>
                  <a:cs typeface="Segoe UI" pitchFamily="34" charset="0"/>
                </a:rPr>
                <a:t>Resource forest topologies</a:t>
              </a:r>
            </a:p>
          </p:txBody>
        </p:sp>
        <p:sp>
          <p:nvSpPr>
            <p:cNvPr id="27" name="Rectangle 26"/>
            <p:cNvSpPr/>
            <p:nvPr/>
          </p:nvSpPr>
          <p:spPr>
            <a:xfrm>
              <a:off x="4580389" y="1512287"/>
              <a:ext cx="1497865" cy="1092606"/>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defTabSz="914181"/>
              <a:r>
                <a:rPr lang="en-US" sz="1400" b="1" dirty="0">
                  <a:ln>
                    <a:solidFill>
                      <a:prstClr val="white">
                        <a:alpha val="0"/>
                      </a:prstClr>
                    </a:solidFill>
                  </a:ln>
                  <a:solidFill>
                    <a:srgbClr val="F37A1F"/>
                  </a:solidFill>
                </a:rPr>
                <a:t>Administration</a:t>
              </a:r>
            </a:p>
          </p:txBody>
        </p:sp>
      </p:grpSp>
      <p:grpSp>
        <p:nvGrpSpPr>
          <p:cNvPr id="5" name="Group 4"/>
          <p:cNvGrpSpPr/>
          <p:nvPr/>
        </p:nvGrpSpPr>
        <p:grpSpPr>
          <a:xfrm>
            <a:off x="4580389" y="2882522"/>
            <a:ext cx="4330450" cy="1508760"/>
            <a:chOff x="4580389" y="2882523"/>
            <a:chExt cx="4330450" cy="1270027"/>
          </a:xfrm>
        </p:grpSpPr>
        <p:sp>
          <p:nvSpPr>
            <p:cNvPr id="36" name="Rectangle 35"/>
            <p:cNvSpPr/>
            <p:nvPr/>
          </p:nvSpPr>
          <p:spPr bwMode="auto">
            <a:xfrm>
              <a:off x="6078254" y="2882523"/>
              <a:ext cx="2832585" cy="1270027"/>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90488" indent="-90488" defTabSz="914099" fontAlgn="base">
                <a:spcBef>
                  <a:spcPts val="100"/>
                </a:spcBef>
                <a:spcAft>
                  <a:spcPts val="100"/>
                </a:spcAft>
                <a:buFont typeface="Arial" pitchFamily="34" charset="0"/>
                <a:buChar char="•"/>
              </a:pPr>
              <a:r>
                <a:rPr lang="en-US" sz="1200" dirty="0">
                  <a:solidFill>
                    <a:prstClr val="black"/>
                  </a:solidFill>
                  <a:cs typeface="Segoe UI" pitchFamily="34" charset="0"/>
                </a:rPr>
                <a:t>Managed </a:t>
              </a:r>
              <a:r>
                <a:rPr lang="en-US" sz="1200" dirty="0" smtClean="0">
                  <a:solidFill>
                    <a:prstClr val="black"/>
                  </a:solidFill>
                  <a:cs typeface="Segoe UI" pitchFamily="34" charset="0"/>
                </a:rPr>
                <a:t>folders similar to those in Exchange </a:t>
              </a:r>
              <a:r>
                <a:rPr lang="en-US" sz="1200" dirty="0">
                  <a:solidFill>
                    <a:prstClr val="black"/>
                  </a:solidFill>
                  <a:cs typeface="Segoe UI" pitchFamily="34" charset="0"/>
                </a:rPr>
                <a:t>2007</a:t>
              </a:r>
            </a:p>
            <a:p>
              <a:pPr marL="90488" indent="-90488" defTabSz="914099" fontAlgn="base">
                <a:spcBef>
                  <a:spcPts val="100"/>
                </a:spcBef>
                <a:spcAft>
                  <a:spcPts val="100"/>
                </a:spcAft>
                <a:buFont typeface="Arial" pitchFamily="34" charset="0"/>
                <a:buChar char="•"/>
              </a:pPr>
              <a:r>
                <a:rPr lang="en-US" sz="1200" dirty="0" smtClean="0">
                  <a:solidFill>
                    <a:prstClr val="black"/>
                  </a:solidFill>
                  <a:cs typeface="Segoe UI" pitchFamily="34" charset="0"/>
                </a:rPr>
                <a:t>Graphical user interface </a:t>
              </a:r>
              <a:r>
                <a:rPr lang="en-US" sz="1200" dirty="0">
                  <a:solidFill>
                    <a:prstClr val="black"/>
                  </a:solidFill>
                  <a:cs typeface="Segoe UI" pitchFamily="34" charset="0"/>
                </a:rPr>
                <a:t>for creating </a:t>
              </a:r>
              <a:r>
                <a:rPr lang="en-US" sz="1200" dirty="0" smtClean="0">
                  <a:solidFill>
                    <a:prstClr val="black"/>
                  </a:solidFill>
                  <a:cs typeface="Segoe UI" pitchFamily="34" charset="0"/>
                </a:rPr>
                <a:t>retention policies</a:t>
              </a:r>
              <a:endParaRPr lang="en-US" sz="1200" dirty="0">
                <a:solidFill>
                  <a:prstClr val="black"/>
                </a:solidFill>
                <a:cs typeface="Segoe UI" pitchFamily="34" charset="0"/>
              </a:endParaRPr>
            </a:p>
            <a:p>
              <a:pPr marL="90488" indent="-90488" defTabSz="914099" fontAlgn="base">
                <a:spcBef>
                  <a:spcPts val="100"/>
                </a:spcBef>
                <a:spcAft>
                  <a:spcPts val="100"/>
                </a:spcAft>
                <a:buFont typeface="Arial" pitchFamily="34" charset="0"/>
                <a:buChar char="•"/>
              </a:pPr>
              <a:r>
                <a:rPr lang="en-US" sz="1200" dirty="0">
                  <a:solidFill>
                    <a:prstClr val="black"/>
                  </a:solidFill>
                  <a:cs typeface="Segoe UI" pitchFamily="34" charset="0"/>
                </a:rPr>
                <a:t>Multi-mailbox search: export to </a:t>
              </a:r>
              <a:r>
                <a:rPr lang="en-US" sz="1200" dirty="0" smtClean="0">
                  <a:solidFill>
                    <a:prstClr val="black"/>
                  </a:solidFill>
                  <a:cs typeface="Segoe UI" pitchFamily="34" charset="0"/>
                </a:rPr>
                <a:t>.pst files</a:t>
              </a:r>
              <a:endParaRPr lang="en-US" sz="1200" dirty="0">
                <a:solidFill>
                  <a:prstClr val="black"/>
                </a:solidFill>
                <a:cs typeface="Segoe UI" pitchFamily="34" charset="0"/>
              </a:endParaRPr>
            </a:p>
            <a:p>
              <a:pPr marL="90488" indent="-90488" defTabSz="914099" fontAlgn="base">
                <a:spcBef>
                  <a:spcPts val="100"/>
                </a:spcBef>
                <a:spcAft>
                  <a:spcPts val="100"/>
                </a:spcAft>
                <a:buFont typeface="Arial" pitchFamily="34" charset="0"/>
                <a:buChar char="•"/>
              </a:pPr>
              <a:r>
                <a:rPr lang="en-US" sz="1200" dirty="0">
                  <a:solidFill>
                    <a:prstClr val="black"/>
                  </a:solidFill>
                  <a:cs typeface="Segoe UI" pitchFamily="34" charset="0"/>
                </a:rPr>
                <a:t>Third-party add-ins for transport rules</a:t>
              </a:r>
            </a:p>
          </p:txBody>
        </p:sp>
        <p:sp>
          <p:nvSpPr>
            <p:cNvPr id="25" name="Rectangle 24"/>
            <p:cNvSpPr/>
            <p:nvPr/>
          </p:nvSpPr>
          <p:spPr>
            <a:xfrm>
              <a:off x="4580389" y="2882523"/>
              <a:ext cx="1497865" cy="1270027"/>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defTabSz="914181"/>
              <a:r>
                <a:rPr lang="en-US" sz="1400" b="1" dirty="0">
                  <a:ln>
                    <a:solidFill>
                      <a:prstClr val="white">
                        <a:alpha val="0"/>
                      </a:prstClr>
                    </a:solidFill>
                  </a:ln>
                  <a:solidFill>
                    <a:srgbClr val="F37A1F"/>
                  </a:solidFill>
                </a:rPr>
                <a:t>Compliance/</a:t>
              </a:r>
              <a:br>
                <a:rPr lang="en-US" sz="1400" b="1" dirty="0">
                  <a:ln>
                    <a:solidFill>
                      <a:prstClr val="white">
                        <a:alpha val="0"/>
                      </a:prstClr>
                    </a:solidFill>
                  </a:ln>
                  <a:solidFill>
                    <a:srgbClr val="F37A1F"/>
                  </a:solidFill>
                </a:rPr>
              </a:br>
              <a:r>
                <a:rPr lang="en-US" sz="1400" b="1" dirty="0">
                  <a:ln>
                    <a:solidFill>
                      <a:prstClr val="white">
                        <a:alpha val="0"/>
                      </a:prstClr>
                    </a:solidFill>
                  </a:ln>
                  <a:solidFill>
                    <a:srgbClr val="F37A1F"/>
                  </a:solidFill>
                </a:rPr>
                <a:t>Archiving</a:t>
              </a:r>
            </a:p>
          </p:txBody>
        </p:sp>
      </p:grpSp>
      <p:sp>
        <p:nvSpPr>
          <p:cNvPr id="24" name="Rectangle 23"/>
          <p:cNvSpPr/>
          <p:nvPr/>
        </p:nvSpPr>
        <p:spPr>
          <a:xfrm>
            <a:off x="4580389" y="4549032"/>
            <a:ext cx="1497865" cy="487309"/>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defTabSz="914181"/>
            <a:r>
              <a:rPr lang="en-US" sz="1400" b="1" dirty="0">
                <a:ln>
                  <a:solidFill>
                    <a:prstClr val="white">
                      <a:alpha val="0"/>
                    </a:prstClr>
                  </a:solidFill>
                </a:ln>
                <a:solidFill>
                  <a:srgbClr val="F37A1F"/>
                </a:solidFill>
              </a:rPr>
              <a:t>Security</a:t>
            </a:r>
          </a:p>
        </p:txBody>
      </p:sp>
    </p:spTree>
    <p:extLst>
      <p:ext uri="{BB962C8B-B14F-4D97-AF65-F5344CB8AC3E}">
        <p14:creationId xmlns:p14="http://schemas.microsoft.com/office/powerpoint/2010/main" val="3214293995"/>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944" y="448923"/>
            <a:ext cx="8550914" cy="443198"/>
          </a:xfrm>
        </p:spPr>
        <p:txBody>
          <a:bodyPr/>
          <a:lstStyle/>
          <a:p>
            <a:r>
              <a:rPr lang="en-US" dirty="0"/>
              <a:t>Exchange Online Message Limits</a:t>
            </a:r>
          </a:p>
        </p:txBody>
      </p:sp>
      <p:graphicFrame>
        <p:nvGraphicFramePr>
          <p:cNvPr id="5" name="Table 4"/>
          <p:cNvGraphicFramePr>
            <a:graphicFrameLocks noGrp="1"/>
          </p:cNvGraphicFramePr>
          <p:nvPr>
            <p:extLst>
              <p:ext uri="{D42A27DB-BD31-4B8C-83A1-F6EECF244321}">
                <p14:modId xmlns:p14="http://schemas.microsoft.com/office/powerpoint/2010/main" val="3483218626"/>
              </p:ext>
            </p:extLst>
          </p:nvPr>
        </p:nvGraphicFramePr>
        <p:xfrm>
          <a:off x="531814" y="2510182"/>
          <a:ext cx="8350929" cy="2687320"/>
        </p:xfrm>
        <a:graphic>
          <a:graphicData uri="http://schemas.openxmlformats.org/drawingml/2006/table">
            <a:tbl>
              <a:tblPr firstRow="1" bandRow="1">
                <a:tableStyleId>{5C22544A-7EE6-4342-B048-85BDC9FD1C3A}</a:tableStyleId>
              </a:tblPr>
              <a:tblGrid>
                <a:gridCol w="2783643"/>
                <a:gridCol w="1417006"/>
                <a:gridCol w="4150280"/>
              </a:tblGrid>
              <a:tr h="370840">
                <a:tc>
                  <a:txBody>
                    <a:bodyPr/>
                    <a:lstStyle/>
                    <a:p>
                      <a:r>
                        <a:rPr lang="en-US" dirty="0" smtClean="0">
                          <a:solidFill>
                            <a:schemeClr val="tx1"/>
                          </a:solidFill>
                        </a:rPr>
                        <a:t>Rule</a:t>
                      </a:r>
                      <a:endParaRPr lang="en-US"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r>
                        <a:rPr lang="en-US" dirty="0" smtClean="0">
                          <a:solidFill>
                            <a:schemeClr val="tx1"/>
                          </a:solidFill>
                        </a:rPr>
                        <a:t>Limit</a:t>
                      </a:r>
                      <a:endParaRPr lang="en-US"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r>
                        <a:rPr lang="en-US" dirty="0" smtClean="0">
                          <a:solidFill>
                            <a:schemeClr val="tx1"/>
                          </a:solidFill>
                        </a:rPr>
                        <a:t>Comment</a:t>
                      </a:r>
                      <a:endParaRPr lang="en-US" dirty="0">
                        <a:solidFill>
                          <a:schemeClr val="tx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r>
              <a:tr h="370840">
                <a:tc>
                  <a:txBody>
                    <a:bodyPr/>
                    <a:lstStyle/>
                    <a:p>
                      <a:r>
                        <a:rPr lang="en-US" sz="1600" dirty="0" smtClean="0"/>
                        <a:t>Message Size Limit </a:t>
                      </a:r>
                      <a:endParaRPr lang="en-US"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US" sz="1600" dirty="0" smtClean="0"/>
                        <a:t>25 MB </a:t>
                      </a:r>
                      <a:endParaRPr lang="en-US"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US" sz="1600" dirty="0" smtClean="0"/>
                        <a:t>Includes</a:t>
                      </a:r>
                      <a:r>
                        <a:rPr lang="en-US" sz="1600" baseline="0" dirty="0" smtClean="0"/>
                        <a:t> attachments.</a:t>
                      </a:r>
                      <a:br>
                        <a:rPr lang="en-US" sz="1600" baseline="0" dirty="0" smtClean="0"/>
                      </a:br>
                      <a:r>
                        <a:rPr lang="en-US" sz="1600" baseline="0" dirty="0" smtClean="0"/>
                        <a:t>Attachment size can be restricted by policy.</a:t>
                      </a:r>
                      <a:endParaRPr lang="en-US"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r>
              <a:tr h="370840">
                <a:tc>
                  <a:txBody>
                    <a:bodyPr/>
                    <a:lstStyle/>
                    <a:p>
                      <a:r>
                        <a:rPr lang="en-US" sz="1600" dirty="0" smtClean="0"/>
                        <a:t>Number of recipients</a:t>
                      </a:r>
                      <a:r>
                        <a:rPr lang="en-US" sz="1600" baseline="0" dirty="0" smtClean="0"/>
                        <a:t> per message</a:t>
                      </a:r>
                      <a:endParaRPr lang="en-US"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49804"/>
                      </a:srgbClr>
                    </a:solidFill>
                  </a:tcPr>
                </a:tc>
                <a:tc>
                  <a:txBody>
                    <a:bodyPr/>
                    <a:lstStyle/>
                    <a:p>
                      <a:r>
                        <a:rPr lang="en-US" sz="1600" dirty="0" smtClean="0"/>
                        <a:t>100</a:t>
                      </a:r>
                      <a:endParaRPr lang="en-US"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49804"/>
                      </a:srgbClr>
                    </a:solidFill>
                  </a:tcPr>
                </a:tc>
                <a:tc>
                  <a:txBody>
                    <a:bodyPr/>
                    <a:lstStyle/>
                    <a:p>
                      <a:r>
                        <a:rPr lang="en-US" sz="1600" dirty="0" smtClean="0"/>
                        <a:t>A distribution</a:t>
                      </a:r>
                      <a:r>
                        <a:rPr lang="en-US" sz="1600" baseline="0" dirty="0" smtClean="0"/>
                        <a:t> list counts as one recipient.</a:t>
                      </a:r>
                      <a:endParaRPr lang="en-US"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49804"/>
                      </a:srgbClr>
                    </a:solidFill>
                  </a:tcPr>
                </a:tc>
              </a:tr>
              <a:tr h="370840">
                <a:tc>
                  <a:txBody>
                    <a:bodyPr/>
                    <a:lstStyle/>
                    <a:p>
                      <a:r>
                        <a:rPr lang="en-US" sz="1600" dirty="0" smtClean="0"/>
                        <a:t>Number</a:t>
                      </a:r>
                      <a:r>
                        <a:rPr lang="en-US" sz="1600" baseline="0" dirty="0" smtClean="0"/>
                        <a:t> of recipients per day per account</a:t>
                      </a:r>
                      <a:endParaRPr lang="en-US"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US" sz="1600" dirty="0" smtClean="0"/>
                        <a:t>500</a:t>
                      </a:r>
                      <a:endParaRPr lang="en-US"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181" rtl="0" eaLnBrk="1" fontAlgn="auto" latinLnBrk="0" hangingPunct="1">
                        <a:lnSpc>
                          <a:spcPct val="100000"/>
                        </a:lnSpc>
                        <a:spcBef>
                          <a:spcPts val="0"/>
                        </a:spcBef>
                        <a:spcAft>
                          <a:spcPts val="0"/>
                        </a:spcAft>
                        <a:buClrTx/>
                        <a:buSzTx/>
                        <a:buFontTx/>
                        <a:buNone/>
                        <a:tabLst/>
                        <a:defRPr/>
                      </a:pPr>
                      <a:r>
                        <a:rPr lang="en-US" sz="1600" dirty="0" smtClean="0"/>
                        <a:t>A distribution</a:t>
                      </a:r>
                      <a:r>
                        <a:rPr lang="en-US" sz="1600" baseline="0" dirty="0" smtClean="0"/>
                        <a:t> list counts as one recipient.</a:t>
                      </a:r>
                      <a:endParaRPr lang="en-US" sz="1600" dirty="0" smtClean="0"/>
                    </a:p>
                    <a:p>
                      <a:endParaRPr lang="en-US"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r>
              <a:tr h="370840">
                <a:tc>
                  <a:txBody>
                    <a:bodyPr/>
                    <a:lstStyle/>
                    <a:p>
                      <a:r>
                        <a:rPr lang="en-US" sz="1600" dirty="0" smtClean="0"/>
                        <a:t>Message</a:t>
                      </a:r>
                      <a:r>
                        <a:rPr lang="en-US" sz="1600" baseline="0" dirty="0" smtClean="0"/>
                        <a:t> send rate</a:t>
                      </a:r>
                      <a:endParaRPr lang="en-US"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196"/>
                      </a:srgbClr>
                    </a:solidFill>
                  </a:tcPr>
                </a:tc>
                <a:tc>
                  <a:txBody>
                    <a:bodyPr/>
                    <a:lstStyle/>
                    <a:p>
                      <a:r>
                        <a:rPr lang="en-US" sz="1600" dirty="0" smtClean="0"/>
                        <a:t>30 per minute</a:t>
                      </a:r>
                      <a:endParaRPr lang="en-US"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196"/>
                      </a:srgbClr>
                    </a:solidFill>
                  </a:tcPr>
                </a:tc>
                <a:tc>
                  <a:txBody>
                    <a:bodyPr/>
                    <a:lstStyle/>
                    <a:p>
                      <a:r>
                        <a:rPr lang="en-US" sz="1600" dirty="0" smtClean="0"/>
                        <a:t>Messages are queued if necessary.</a:t>
                      </a:r>
                      <a:endParaRPr lang="en-US" sz="16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2F2F2">
                        <a:alpha val="50196"/>
                      </a:srgbClr>
                    </a:solidFill>
                  </a:tcPr>
                </a:tc>
              </a:tr>
            </a:tbl>
          </a:graphicData>
        </a:graphic>
      </p:graphicFrame>
      <p:sp>
        <p:nvSpPr>
          <p:cNvPr id="6" name="Rounded Rectangle 5"/>
          <p:cNvSpPr/>
          <p:nvPr/>
        </p:nvSpPr>
        <p:spPr bwMode="auto">
          <a:xfrm>
            <a:off x="531813" y="1135063"/>
            <a:ext cx="8340811" cy="1172708"/>
          </a:xfrm>
          <a:prstGeom prst="roundRect">
            <a:avLst>
              <a:gd name="adj" fmla="val 2668"/>
            </a:avLst>
          </a:prstGeom>
          <a:solidFill>
            <a:schemeClr val="bg1">
              <a:lumMod val="95000"/>
              <a:alpha val="58000"/>
            </a:schemeClr>
          </a:solidFill>
          <a:ln w="12700" cap="rnd">
            <a:gradFill>
              <a:gsLst>
                <a:gs pos="0">
                  <a:srgbClr val="F37A1F"/>
                </a:gs>
                <a:gs pos="50000">
                  <a:schemeClr val="accent1"/>
                </a:gs>
                <a:gs pos="100000">
                  <a:schemeClr val="accent1"/>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kern="0" dirty="0">
              <a:ln>
                <a:solidFill>
                  <a:prstClr val="white">
                    <a:alpha val="0"/>
                  </a:prstClr>
                </a:solidFill>
              </a:ln>
              <a:solidFill>
                <a:sysClr val="window" lastClr="FFFFFF"/>
              </a:solidFill>
            </a:endParaRPr>
          </a:p>
        </p:txBody>
      </p:sp>
      <p:sp>
        <p:nvSpPr>
          <p:cNvPr id="7" name="TextBox 6"/>
          <p:cNvSpPr txBox="1"/>
          <p:nvPr/>
        </p:nvSpPr>
        <p:spPr>
          <a:xfrm>
            <a:off x="708992" y="1322694"/>
            <a:ext cx="8014094" cy="553998"/>
          </a:xfrm>
          <a:prstGeom prst="rect">
            <a:avLst/>
          </a:prstGeom>
          <a:noFill/>
        </p:spPr>
        <p:txBody>
          <a:bodyPr wrap="square" lIns="0" tIns="0" rIns="0" bIns="0" rtlCol="0">
            <a:spAutoFit/>
          </a:bodyPr>
          <a:lstStyle/>
          <a:p>
            <a:pPr defTabSz="914181">
              <a:lnSpc>
                <a:spcPct val="90000"/>
              </a:lnSpc>
              <a:spcBef>
                <a:spcPts val="500"/>
              </a:spcBef>
              <a:spcAft>
                <a:spcPts val="600"/>
              </a:spcAft>
              <a:buClr>
                <a:srgbClr val="F69F1E"/>
              </a:buClr>
              <a:buSzPct val="90000"/>
            </a:pPr>
            <a:r>
              <a:rPr lang="en-US" sz="2000" dirty="0">
                <a:solidFill>
                  <a:schemeClr val="tx2">
                    <a:alpha val="99000"/>
                  </a:schemeClr>
                </a:solidFill>
              </a:rPr>
              <a:t>The following limits </a:t>
            </a:r>
            <a:r>
              <a:rPr lang="en-US" sz="2000" dirty="0" smtClean="0">
                <a:solidFill>
                  <a:schemeClr val="tx2">
                    <a:alpha val="99000"/>
                  </a:schemeClr>
                </a:solidFill>
              </a:rPr>
              <a:t>help </a:t>
            </a:r>
            <a:r>
              <a:rPr lang="en-US" sz="2000" dirty="0">
                <a:solidFill>
                  <a:schemeClr val="tx2">
                    <a:alpha val="99000"/>
                  </a:schemeClr>
                </a:solidFill>
              </a:rPr>
              <a:t>protect against spam and malicious </a:t>
            </a:r>
            <a:r>
              <a:rPr lang="en-US" sz="2000" dirty="0" smtClean="0">
                <a:solidFill>
                  <a:schemeClr val="tx2">
                    <a:alpha val="99000"/>
                  </a:schemeClr>
                </a:solidFill>
              </a:rPr>
              <a:t>users </a:t>
            </a:r>
            <a:r>
              <a:rPr lang="en-US" sz="2000" dirty="0">
                <a:solidFill>
                  <a:schemeClr val="tx2">
                    <a:alpha val="99000"/>
                  </a:schemeClr>
                </a:solidFill>
              </a:rPr>
              <a:t>and </a:t>
            </a:r>
            <a:r>
              <a:rPr lang="en-US" sz="2000" dirty="0" smtClean="0">
                <a:solidFill>
                  <a:schemeClr val="tx2">
                    <a:alpha val="99000"/>
                  </a:schemeClr>
                </a:solidFill>
              </a:rPr>
              <a:t>help prevent </a:t>
            </a:r>
            <a:r>
              <a:rPr lang="en-US" sz="2000" dirty="0">
                <a:solidFill>
                  <a:schemeClr val="tx2">
                    <a:alpha val="99000"/>
                  </a:schemeClr>
                </a:solidFill>
              </a:rPr>
              <a:t>overconsumption of resources.</a:t>
            </a:r>
          </a:p>
        </p:txBody>
      </p:sp>
    </p:spTree>
    <p:extLst>
      <p:ext uri="{BB962C8B-B14F-4D97-AF65-F5344CB8AC3E}">
        <p14:creationId xmlns:p14="http://schemas.microsoft.com/office/powerpoint/2010/main" val="277529593"/>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Exchange Server and Exchange Online</a:t>
            </a:r>
          </a:p>
        </p:txBody>
      </p:sp>
      <p:grpSp>
        <p:nvGrpSpPr>
          <p:cNvPr id="11" name="Group 10"/>
          <p:cNvGrpSpPr/>
          <p:nvPr/>
        </p:nvGrpSpPr>
        <p:grpSpPr>
          <a:xfrm>
            <a:off x="3665256" y="1600200"/>
            <a:ext cx="1610847" cy="3962400"/>
            <a:chOff x="3908871" y="1595882"/>
            <a:chExt cx="2548540" cy="3062791"/>
          </a:xfrm>
        </p:grpSpPr>
        <p:sp>
          <p:nvSpPr>
            <p:cNvPr id="12" name="Rounded Rectangle 11"/>
            <p:cNvSpPr/>
            <p:nvPr/>
          </p:nvSpPr>
          <p:spPr bwMode="auto">
            <a:xfrm>
              <a:off x="3908871" y="1595882"/>
              <a:ext cx="2548540" cy="3062791"/>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15" name="Text Box 4"/>
            <p:cNvSpPr txBox="1">
              <a:spLocks noChangeArrowheads="1"/>
            </p:cNvSpPr>
            <p:nvPr/>
          </p:nvSpPr>
          <p:spPr bwMode="auto">
            <a:xfrm>
              <a:off x="3916464" y="2410600"/>
              <a:ext cx="2533360" cy="337818"/>
            </a:xfrm>
            <a:prstGeom prst="rect">
              <a:avLst/>
            </a:prstGeom>
            <a:noFill/>
            <a:ln w="12700" algn="ctr">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n-US"/>
              </a:defPPr>
              <a:lvl1pPr algn="ctr" defTabSz="1097418" fontAlgn="base">
                <a:lnSpc>
                  <a:spcPct val="80000"/>
                </a:lnSpc>
                <a:spcBef>
                  <a:spcPct val="0"/>
                </a:spcBef>
                <a:spcAft>
                  <a:spcPct val="0"/>
                </a:spcAft>
                <a:defRPr sz="1600">
                  <a:solidFill>
                    <a:schemeClr val="tx1">
                      <a:alpha val="99000"/>
                    </a:schemeClr>
                  </a:soli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400" dirty="0"/>
                <a:t>Mobile </a:t>
              </a:r>
              <a:br>
                <a:rPr lang="en-US" sz="1400" dirty="0"/>
              </a:br>
              <a:r>
                <a:rPr lang="en-US" sz="1400" dirty="0"/>
                <a:t>Collaboration</a:t>
              </a:r>
            </a:p>
          </p:txBody>
        </p:sp>
        <p:pic>
          <p:nvPicPr>
            <p:cNvPr id="18" name="Picture 17" descr="11675539043P6q14.png"/>
            <p:cNvPicPr>
              <a:picLocks noChangeAspect="1"/>
            </p:cNvPicPr>
            <p:nvPr/>
          </p:nvPicPr>
          <p:blipFill>
            <a:blip r:embed="rId3" cstate="print">
              <a:duotone>
                <a:prstClr val="black"/>
                <a:schemeClr val="accent4">
                  <a:tint val="45000"/>
                  <a:satMod val="400000"/>
                </a:schemeClr>
              </a:duotone>
            </a:blip>
            <a:stretch>
              <a:fillRect/>
            </a:stretch>
          </p:blipFill>
          <p:spPr>
            <a:xfrm>
              <a:off x="5014956" y="1620878"/>
              <a:ext cx="336371" cy="716036"/>
            </a:xfrm>
            <a:prstGeom prst="rect">
              <a:avLst/>
            </a:prstGeom>
            <a:noFill/>
            <a:ln>
              <a:noFill/>
            </a:ln>
            <a:effectLst>
              <a:outerShdw blurRad="50800" dist="12700" dir="2700000" algn="t" rotWithShape="0">
                <a:prstClr val="black">
                  <a:alpha val="40000"/>
                </a:prstClr>
              </a:outerShdw>
            </a:effectLst>
          </p:spPr>
        </p:pic>
      </p:grpSp>
      <p:sp>
        <p:nvSpPr>
          <p:cNvPr id="4" name="Rounded Rectangle 3"/>
          <p:cNvSpPr/>
          <p:nvPr/>
        </p:nvSpPr>
        <p:spPr bwMode="auto">
          <a:xfrm>
            <a:off x="1807507" y="1600200"/>
            <a:ext cx="1610847" cy="3962400"/>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433707"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7" name="Text Box 4"/>
          <p:cNvSpPr txBox="1">
            <a:spLocks noChangeArrowheads="1"/>
          </p:cNvSpPr>
          <p:nvPr/>
        </p:nvSpPr>
        <p:spPr bwMode="auto">
          <a:xfrm>
            <a:off x="1811383" y="2648677"/>
            <a:ext cx="1601250" cy="448118"/>
          </a:xfrm>
          <a:prstGeom prst="rect">
            <a:avLst/>
          </a:prstGeom>
          <a:noFill/>
          <a:ln w="12700" algn="ctr">
            <a:noFill/>
            <a:miter lim="800000"/>
            <a:headEnd/>
            <a:tailEnd/>
          </a:ln>
          <a:effectLst/>
        </p:spPr>
        <p:txBody>
          <a:bodyPr vert="horz" wrap="square" lIns="102408" tIns="51204" rIns="102408" bIns="51204"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29047" fontAlgn="base">
              <a:lnSpc>
                <a:spcPct val="80000"/>
              </a:lnSpc>
              <a:spcBef>
                <a:spcPct val="0"/>
              </a:spcBef>
              <a:spcAft>
                <a:spcPct val="0"/>
              </a:spcAft>
              <a:defRPr/>
            </a:pPr>
            <a:r>
              <a:rPr lang="en-US" sz="1400" dirty="0">
                <a:solidFill>
                  <a:schemeClr val="tx1">
                    <a:alpha val="99000"/>
                  </a:schemeClr>
                </a:solidFill>
              </a:rPr>
              <a:t>Email and</a:t>
            </a:r>
          </a:p>
          <a:p>
            <a:pPr algn="ctr" defTabSz="1229047" fontAlgn="base">
              <a:lnSpc>
                <a:spcPct val="80000"/>
              </a:lnSpc>
              <a:spcBef>
                <a:spcPct val="0"/>
              </a:spcBef>
              <a:spcAft>
                <a:spcPct val="0"/>
              </a:spcAft>
              <a:defRPr/>
            </a:pPr>
            <a:r>
              <a:rPr lang="en-US" sz="1400" dirty="0">
                <a:solidFill>
                  <a:schemeClr val="tx1">
                    <a:alpha val="99000"/>
                  </a:schemeClr>
                </a:solidFill>
              </a:rPr>
              <a:t>Calendar</a:t>
            </a:r>
          </a:p>
        </p:txBody>
      </p:sp>
      <p:pic>
        <p:nvPicPr>
          <p:cNvPr id="10" name="Picture 9" descr="763394-xs.png"/>
          <p:cNvPicPr>
            <a:picLocks noChangeAspect="1"/>
          </p:cNvPicPr>
          <p:nvPr/>
        </p:nvPicPr>
        <p:blipFill>
          <a:blip r:embed="rId4" cstate="print">
            <a:duotone>
              <a:prstClr val="black"/>
              <a:schemeClr val="accent4">
                <a:tint val="45000"/>
                <a:satMod val="400000"/>
              </a:schemeClr>
            </a:duotone>
          </a:blip>
          <a:stretch>
            <a:fillRect/>
          </a:stretch>
        </p:blipFill>
        <p:spPr>
          <a:xfrm rot="20464167">
            <a:off x="2044936" y="1826127"/>
            <a:ext cx="398826" cy="609862"/>
          </a:xfrm>
          <a:prstGeom prst="rect">
            <a:avLst/>
          </a:prstGeom>
          <a:noFill/>
          <a:ln>
            <a:noFill/>
          </a:ln>
          <a:effectLst>
            <a:outerShdw blurRad="50800" dist="12700" dir="2700000" algn="t" rotWithShape="0">
              <a:prstClr val="black">
                <a:alpha val="40000"/>
              </a:prstClr>
            </a:outerShdw>
          </a:effectLst>
        </p:spPr>
      </p:pic>
      <p:pic>
        <p:nvPicPr>
          <p:cNvPr id="1028" name="Picture 4"/>
          <p:cNvPicPr>
            <a:picLocks noChangeAspect="1" noChangeArrowheads="1"/>
          </p:cNvPicPr>
          <p:nvPr/>
        </p:nvPicPr>
        <p:blipFill>
          <a:blip r:embed="rId5" cstate="screen">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rot="883278">
            <a:off x="2570303" y="1734083"/>
            <a:ext cx="422381" cy="726793"/>
          </a:xfrm>
          <a:prstGeom prst="rect">
            <a:avLst/>
          </a:prstGeom>
          <a:noFill/>
          <a:ln>
            <a:noFill/>
          </a:ln>
          <a:effectLst>
            <a:outerShdw blurRad="50800" dist="12700" dir="2700000" algn="t" rotWithShape="0">
              <a:prstClr val="black">
                <a:alpha val="40000"/>
              </a:prstClr>
            </a:outerShdw>
          </a:effectLst>
        </p:spPr>
      </p:pic>
      <p:sp>
        <p:nvSpPr>
          <p:cNvPr id="20" name="Rounded Rectangle 19"/>
          <p:cNvSpPr/>
          <p:nvPr/>
        </p:nvSpPr>
        <p:spPr bwMode="auto">
          <a:xfrm>
            <a:off x="5523005" y="1600200"/>
            <a:ext cx="1610847" cy="3962400"/>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433707"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23" name="Text Box 4"/>
          <p:cNvSpPr txBox="1">
            <a:spLocks noChangeArrowheads="1"/>
          </p:cNvSpPr>
          <p:nvPr/>
        </p:nvSpPr>
        <p:spPr bwMode="auto">
          <a:xfrm>
            <a:off x="5585687" y="2648676"/>
            <a:ext cx="1455682" cy="448118"/>
          </a:xfrm>
          <a:prstGeom prst="rect">
            <a:avLst/>
          </a:prstGeom>
          <a:noFill/>
          <a:ln w="12700" algn="ctr">
            <a:noFill/>
            <a:miter lim="800000"/>
            <a:headEnd/>
            <a:tailEnd/>
          </a:ln>
          <a:effectLst/>
        </p:spPr>
        <p:txBody>
          <a:bodyPr vert="horz" wrap="square" lIns="102408" tIns="51204" rIns="102408" bIns="51204" numCol="1" anchor="ctr" anchorCtr="0" compatLnSpc="1">
            <a:prstTxWarp prst="textNoShape">
              <a:avLst/>
            </a:prstTxWarp>
            <a:spAutoFit/>
          </a:bodyPr>
          <a:lstStyle>
            <a:defPPr>
              <a:defRPr lang="en-US"/>
            </a:defPPr>
            <a:lvl1pPr algn="ctr" defTabSz="1097418" fontAlgn="base">
              <a:lnSpc>
                <a:spcPct val="80000"/>
              </a:lnSpc>
              <a:spcBef>
                <a:spcPct val="0"/>
              </a:spcBef>
              <a:spcAft>
                <a:spcPct val="0"/>
              </a:spcAft>
              <a:defRPr sz="1600">
                <a:solidFill>
                  <a:schemeClr val="tx1">
                    <a:alpha val="99000"/>
                  </a:schemeClr>
                </a:soli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400" dirty="0"/>
              <a:t>Voicemail in </a:t>
            </a:r>
          </a:p>
          <a:p>
            <a:r>
              <a:rPr lang="en-US" sz="1400" dirty="0"/>
              <a:t>Your Inbox</a:t>
            </a:r>
          </a:p>
        </p:txBody>
      </p:sp>
      <p:pic>
        <p:nvPicPr>
          <p:cNvPr id="49" name="Picture 48" descr="763394-xs.png"/>
          <p:cNvPicPr>
            <a:picLocks noChangeAspect="1"/>
          </p:cNvPicPr>
          <p:nvPr/>
        </p:nvPicPr>
        <p:blipFill>
          <a:blip r:embed="rId6"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0610701">
            <a:off x="6145577" y="1980641"/>
            <a:ext cx="345932" cy="347036"/>
          </a:xfrm>
          <a:prstGeom prst="rect">
            <a:avLst/>
          </a:prstGeom>
          <a:noFill/>
          <a:ln>
            <a:noFill/>
          </a:ln>
          <a:effectLst>
            <a:outerShdw blurRad="50800" dist="12700" dir="2700000" algn="t" rotWithShape="0">
              <a:prstClr val="black">
                <a:alpha val="40000"/>
              </a:prstClr>
            </a:outerShdw>
          </a:effectLst>
        </p:spPr>
      </p:pic>
      <p:sp>
        <p:nvSpPr>
          <p:cNvPr id="50" name="Freeform 7"/>
          <p:cNvSpPr>
            <a:spLocks/>
          </p:cNvSpPr>
          <p:nvPr/>
        </p:nvSpPr>
        <p:spPr bwMode="auto">
          <a:xfrm rot="19051501">
            <a:off x="5793114" y="1658826"/>
            <a:ext cx="527819" cy="403827"/>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chemeClr val="bg2">
              <a:lumMod val="75000"/>
            </a:schemeClr>
          </a:solidFill>
          <a:ln w="9525">
            <a:noFill/>
            <a:round/>
            <a:headEnd/>
            <a:tailEnd/>
          </a:ln>
        </p:spPr>
        <p:txBody>
          <a:bodyPr vert="horz" wrap="square" lIns="102408" tIns="51204" rIns="102408" bIns="51204" numCol="1" anchor="t" anchorCtr="0" compatLnSpc="1">
            <a:prstTxWarp prst="textNoShape">
              <a:avLst/>
            </a:prstTxWarp>
          </a:bodyPr>
          <a:lstStyle/>
          <a:p>
            <a:endParaRPr lang="en-US" dirty="0"/>
          </a:p>
        </p:txBody>
      </p:sp>
      <p:sp>
        <p:nvSpPr>
          <p:cNvPr id="31" name="Rounded Rectangle 30"/>
          <p:cNvSpPr/>
          <p:nvPr/>
        </p:nvSpPr>
        <p:spPr bwMode="auto">
          <a:xfrm>
            <a:off x="7380754" y="1600200"/>
            <a:ext cx="1610847" cy="3962400"/>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433707"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34" name="Text Box 4"/>
          <p:cNvSpPr txBox="1">
            <a:spLocks noChangeArrowheads="1"/>
          </p:cNvSpPr>
          <p:nvPr/>
        </p:nvSpPr>
        <p:spPr bwMode="auto">
          <a:xfrm>
            <a:off x="7443435" y="2648681"/>
            <a:ext cx="1455682" cy="448118"/>
          </a:xfrm>
          <a:prstGeom prst="rect">
            <a:avLst/>
          </a:prstGeom>
          <a:noFill/>
          <a:ln w="12700" algn="ctr">
            <a:noFill/>
            <a:miter lim="800000"/>
            <a:headEnd/>
            <a:tailEnd/>
          </a:ln>
          <a:effectLst/>
        </p:spPr>
        <p:txBody>
          <a:bodyPr vert="horz" wrap="square" lIns="102408" tIns="51204" rIns="102408" bIns="51204" numCol="1" anchor="ctr" anchorCtr="0" compatLnSpc="1">
            <a:prstTxWarp prst="textNoShape">
              <a:avLst/>
            </a:prstTxWarp>
            <a:spAutoFit/>
          </a:bodyPr>
          <a:lstStyle>
            <a:defPPr>
              <a:defRPr lang="en-US"/>
            </a:defPPr>
            <a:lvl1pPr algn="ctr" defTabSz="1097418" fontAlgn="base">
              <a:lnSpc>
                <a:spcPct val="80000"/>
              </a:lnSpc>
              <a:spcBef>
                <a:spcPct val="0"/>
              </a:spcBef>
              <a:spcAft>
                <a:spcPct val="0"/>
              </a:spcAft>
              <a:defRPr sz="1600">
                <a:solidFill>
                  <a:schemeClr val="tx1">
                    <a:alpha val="99000"/>
                  </a:schemeClr>
                </a:soli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400" dirty="0"/>
              <a:t>Email </a:t>
            </a:r>
          </a:p>
          <a:p>
            <a:r>
              <a:rPr lang="en-US" sz="1400" dirty="0"/>
              <a:t>Archiving</a:t>
            </a:r>
          </a:p>
        </p:txBody>
      </p:sp>
      <p:sp>
        <p:nvSpPr>
          <p:cNvPr id="36" name="AutoShape 58"/>
          <p:cNvSpPr>
            <a:spLocks noChangeAspect="1" noChangeArrowheads="1" noTextEdit="1"/>
          </p:cNvSpPr>
          <p:nvPr/>
        </p:nvSpPr>
        <p:spPr bwMode="auto">
          <a:xfrm>
            <a:off x="7617196" y="2009746"/>
            <a:ext cx="712856" cy="573011"/>
          </a:xfrm>
          <a:prstGeom prst="rect">
            <a:avLst/>
          </a:prstGeom>
          <a:noFill/>
          <a:ln w="9525">
            <a:noFill/>
            <a:miter lim="800000"/>
            <a:headEnd/>
            <a:tailEnd/>
          </a:ln>
        </p:spPr>
        <p:txBody>
          <a:bodyPr vert="horz" wrap="square" lIns="102408" tIns="51204" rIns="102408" bIns="51204" numCol="1" anchor="t" anchorCtr="0" compatLnSpc="1">
            <a:prstTxWarp prst="textNoShape">
              <a:avLst/>
            </a:prstTxWarp>
          </a:bodyPr>
          <a:lstStyle/>
          <a:p>
            <a:endParaRPr lang="en-US" dirty="0"/>
          </a:p>
        </p:txBody>
      </p:sp>
      <p:sp>
        <p:nvSpPr>
          <p:cNvPr id="1033" name="Freeform 9"/>
          <p:cNvSpPr>
            <a:spLocks noEditPoints="1"/>
          </p:cNvSpPr>
          <p:nvPr/>
        </p:nvSpPr>
        <p:spPr bwMode="auto">
          <a:xfrm>
            <a:off x="8367788" y="1761487"/>
            <a:ext cx="322740" cy="866193"/>
          </a:xfrm>
          <a:custGeom>
            <a:avLst/>
            <a:gdLst/>
            <a:ahLst/>
            <a:cxnLst>
              <a:cxn ang="0">
                <a:pos x="396" y="0"/>
              </a:cxn>
              <a:cxn ang="0">
                <a:pos x="0" y="176"/>
              </a:cxn>
              <a:cxn ang="0">
                <a:pos x="0" y="828"/>
              </a:cxn>
              <a:cxn ang="0">
                <a:pos x="312" y="960"/>
              </a:cxn>
              <a:cxn ang="0">
                <a:pos x="660" y="752"/>
              </a:cxn>
              <a:cxn ang="0">
                <a:pos x="660" y="100"/>
              </a:cxn>
              <a:cxn ang="0">
                <a:pos x="396" y="0"/>
              </a:cxn>
              <a:cxn ang="0">
                <a:pos x="159" y="820"/>
              </a:cxn>
              <a:cxn ang="0">
                <a:pos x="142" y="803"/>
              </a:cxn>
              <a:cxn ang="0">
                <a:pos x="159" y="786"/>
              </a:cxn>
              <a:cxn ang="0">
                <a:pos x="176" y="803"/>
              </a:cxn>
              <a:cxn ang="0">
                <a:pos x="159" y="820"/>
              </a:cxn>
              <a:cxn ang="0">
                <a:pos x="252" y="778"/>
              </a:cxn>
              <a:cxn ang="0">
                <a:pos x="64" y="698"/>
              </a:cxn>
              <a:cxn ang="0">
                <a:pos x="68" y="630"/>
              </a:cxn>
              <a:cxn ang="0">
                <a:pos x="256" y="706"/>
              </a:cxn>
              <a:cxn ang="0">
                <a:pos x="252" y="778"/>
              </a:cxn>
              <a:cxn ang="0">
                <a:pos x="288" y="636"/>
              </a:cxn>
              <a:cxn ang="0">
                <a:pos x="20" y="530"/>
              </a:cxn>
              <a:cxn ang="0">
                <a:pos x="20" y="464"/>
              </a:cxn>
              <a:cxn ang="0">
                <a:pos x="288" y="568"/>
              </a:cxn>
              <a:cxn ang="0">
                <a:pos x="288" y="636"/>
              </a:cxn>
              <a:cxn ang="0">
                <a:pos x="288" y="550"/>
              </a:cxn>
              <a:cxn ang="0">
                <a:pos x="20" y="448"/>
              </a:cxn>
              <a:cxn ang="0">
                <a:pos x="20" y="392"/>
              </a:cxn>
              <a:cxn ang="0">
                <a:pos x="288" y="490"/>
              </a:cxn>
              <a:cxn ang="0">
                <a:pos x="288" y="550"/>
              </a:cxn>
              <a:cxn ang="0">
                <a:pos x="288" y="471"/>
              </a:cxn>
              <a:cxn ang="0">
                <a:pos x="20" y="357"/>
              </a:cxn>
              <a:cxn ang="0">
                <a:pos x="20" y="306"/>
              </a:cxn>
              <a:cxn ang="0">
                <a:pos x="288" y="408"/>
              </a:cxn>
              <a:cxn ang="0">
                <a:pos x="288" y="471"/>
              </a:cxn>
              <a:cxn ang="0">
                <a:pos x="288" y="392"/>
              </a:cxn>
              <a:cxn ang="0">
                <a:pos x="20" y="296"/>
              </a:cxn>
              <a:cxn ang="0">
                <a:pos x="20" y="220"/>
              </a:cxn>
              <a:cxn ang="0">
                <a:pos x="288" y="328"/>
              </a:cxn>
              <a:cxn ang="0">
                <a:pos x="288" y="392"/>
              </a:cxn>
            </a:cxnLst>
            <a:rect l="0" t="0" r="r" b="b"/>
            <a:pathLst>
              <a:path w="660" h="960">
                <a:moveTo>
                  <a:pt x="396" y="0"/>
                </a:moveTo>
                <a:cubicBezTo>
                  <a:pt x="0" y="176"/>
                  <a:pt x="0" y="176"/>
                  <a:pt x="0" y="176"/>
                </a:cubicBezTo>
                <a:cubicBezTo>
                  <a:pt x="0" y="828"/>
                  <a:pt x="0" y="828"/>
                  <a:pt x="0" y="828"/>
                </a:cubicBezTo>
                <a:cubicBezTo>
                  <a:pt x="312" y="960"/>
                  <a:pt x="312" y="960"/>
                  <a:pt x="312" y="960"/>
                </a:cubicBezTo>
                <a:cubicBezTo>
                  <a:pt x="660" y="752"/>
                  <a:pt x="660" y="752"/>
                  <a:pt x="660" y="752"/>
                </a:cubicBezTo>
                <a:cubicBezTo>
                  <a:pt x="660" y="100"/>
                  <a:pt x="660" y="100"/>
                  <a:pt x="660" y="100"/>
                </a:cubicBezTo>
                <a:lnTo>
                  <a:pt x="396" y="0"/>
                </a:lnTo>
                <a:close/>
                <a:moveTo>
                  <a:pt x="159" y="820"/>
                </a:moveTo>
                <a:cubicBezTo>
                  <a:pt x="150" y="820"/>
                  <a:pt x="142" y="813"/>
                  <a:pt x="142" y="803"/>
                </a:cubicBezTo>
                <a:cubicBezTo>
                  <a:pt x="142" y="794"/>
                  <a:pt x="150" y="786"/>
                  <a:pt x="159" y="786"/>
                </a:cubicBezTo>
                <a:cubicBezTo>
                  <a:pt x="168" y="786"/>
                  <a:pt x="176" y="794"/>
                  <a:pt x="176" y="803"/>
                </a:cubicBezTo>
                <a:cubicBezTo>
                  <a:pt x="176" y="813"/>
                  <a:pt x="168" y="820"/>
                  <a:pt x="159" y="820"/>
                </a:cubicBezTo>
                <a:close/>
                <a:moveTo>
                  <a:pt x="252" y="778"/>
                </a:moveTo>
                <a:cubicBezTo>
                  <a:pt x="64" y="698"/>
                  <a:pt x="64" y="698"/>
                  <a:pt x="64" y="698"/>
                </a:cubicBezTo>
                <a:cubicBezTo>
                  <a:pt x="68" y="630"/>
                  <a:pt x="68" y="630"/>
                  <a:pt x="68" y="630"/>
                </a:cubicBezTo>
                <a:cubicBezTo>
                  <a:pt x="256" y="706"/>
                  <a:pt x="256" y="706"/>
                  <a:pt x="256" y="706"/>
                </a:cubicBezTo>
                <a:lnTo>
                  <a:pt x="252" y="778"/>
                </a:lnTo>
                <a:close/>
                <a:moveTo>
                  <a:pt x="288" y="636"/>
                </a:moveTo>
                <a:cubicBezTo>
                  <a:pt x="20" y="530"/>
                  <a:pt x="20" y="530"/>
                  <a:pt x="20" y="530"/>
                </a:cubicBezTo>
                <a:cubicBezTo>
                  <a:pt x="20" y="464"/>
                  <a:pt x="20" y="464"/>
                  <a:pt x="20" y="464"/>
                </a:cubicBezTo>
                <a:cubicBezTo>
                  <a:pt x="288" y="568"/>
                  <a:pt x="288" y="568"/>
                  <a:pt x="288" y="568"/>
                </a:cubicBezTo>
                <a:lnTo>
                  <a:pt x="288" y="636"/>
                </a:lnTo>
                <a:close/>
                <a:moveTo>
                  <a:pt x="288" y="550"/>
                </a:moveTo>
                <a:cubicBezTo>
                  <a:pt x="20" y="448"/>
                  <a:pt x="20" y="448"/>
                  <a:pt x="20" y="448"/>
                </a:cubicBezTo>
                <a:cubicBezTo>
                  <a:pt x="20" y="392"/>
                  <a:pt x="20" y="392"/>
                  <a:pt x="20" y="392"/>
                </a:cubicBezTo>
                <a:cubicBezTo>
                  <a:pt x="288" y="490"/>
                  <a:pt x="288" y="490"/>
                  <a:pt x="288" y="490"/>
                </a:cubicBezTo>
                <a:lnTo>
                  <a:pt x="288" y="550"/>
                </a:lnTo>
                <a:close/>
                <a:moveTo>
                  <a:pt x="288" y="471"/>
                </a:moveTo>
                <a:cubicBezTo>
                  <a:pt x="20" y="357"/>
                  <a:pt x="20" y="357"/>
                  <a:pt x="20" y="357"/>
                </a:cubicBezTo>
                <a:cubicBezTo>
                  <a:pt x="20" y="306"/>
                  <a:pt x="20" y="306"/>
                  <a:pt x="20" y="306"/>
                </a:cubicBezTo>
                <a:cubicBezTo>
                  <a:pt x="288" y="408"/>
                  <a:pt x="288" y="408"/>
                  <a:pt x="288" y="408"/>
                </a:cubicBezTo>
                <a:lnTo>
                  <a:pt x="288" y="471"/>
                </a:lnTo>
                <a:close/>
                <a:moveTo>
                  <a:pt x="288" y="392"/>
                </a:moveTo>
                <a:cubicBezTo>
                  <a:pt x="20" y="296"/>
                  <a:pt x="20" y="296"/>
                  <a:pt x="20" y="296"/>
                </a:cubicBezTo>
                <a:cubicBezTo>
                  <a:pt x="20" y="220"/>
                  <a:pt x="20" y="220"/>
                  <a:pt x="20" y="220"/>
                </a:cubicBezTo>
                <a:cubicBezTo>
                  <a:pt x="288" y="328"/>
                  <a:pt x="288" y="328"/>
                  <a:pt x="288" y="328"/>
                </a:cubicBezTo>
                <a:lnTo>
                  <a:pt x="288" y="392"/>
                </a:lnTo>
                <a:close/>
              </a:path>
            </a:pathLst>
          </a:custGeom>
          <a:solidFill>
            <a:schemeClr val="bg2">
              <a:lumMod val="75000"/>
            </a:schemeClr>
          </a:solidFill>
          <a:ln w="9525">
            <a:noFill/>
            <a:round/>
            <a:headEnd/>
            <a:tailEnd/>
          </a:ln>
        </p:spPr>
        <p:txBody>
          <a:bodyPr vert="horz" wrap="square" lIns="102408" tIns="51204" rIns="102408" bIns="51204" numCol="1" anchor="t" anchorCtr="0" compatLnSpc="1">
            <a:prstTxWarp prst="textNoShape">
              <a:avLst/>
            </a:prstTxWarp>
          </a:bodyPr>
          <a:lstStyle/>
          <a:p>
            <a:endParaRPr lang="en-US" dirty="0"/>
          </a:p>
        </p:txBody>
      </p:sp>
      <p:pic>
        <p:nvPicPr>
          <p:cNvPr id="55" name="Picture 54" descr="763394-xs.png"/>
          <p:cNvPicPr>
            <a:picLocks noChangeAspect="1"/>
          </p:cNvPicPr>
          <p:nvPr/>
        </p:nvPicPr>
        <p:blipFill>
          <a:blip r:embed="rId7"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0464167">
            <a:off x="7442032" y="2147436"/>
            <a:ext cx="224287" cy="342967"/>
          </a:xfrm>
          <a:prstGeom prst="rect">
            <a:avLst/>
          </a:prstGeom>
          <a:noFill/>
          <a:ln>
            <a:noFill/>
          </a:ln>
          <a:effectLst>
            <a:outerShdw blurRad="50800" dist="12700" dir="2700000" algn="t" rotWithShape="0">
              <a:prstClr val="black">
                <a:alpha val="40000"/>
              </a:prstClr>
            </a:outerShdw>
          </a:effectLst>
        </p:spPr>
      </p:pic>
      <p:pic>
        <p:nvPicPr>
          <p:cNvPr id="56" name="Picture 55" descr="763394-xs.png"/>
          <p:cNvPicPr>
            <a:picLocks noChangeAspect="1"/>
          </p:cNvPicPr>
          <p:nvPr/>
        </p:nvPicPr>
        <p:blipFill>
          <a:blip r:embed="rId8"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414972">
            <a:off x="7728650" y="1807824"/>
            <a:ext cx="277086" cy="423703"/>
          </a:xfrm>
          <a:prstGeom prst="rect">
            <a:avLst/>
          </a:prstGeom>
          <a:noFill/>
          <a:ln>
            <a:noFill/>
          </a:ln>
          <a:effectLst>
            <a:outerShdw blurRad="50800" dist="12700" dir="2700000" algn="t" rotWithShape="0">
              <a:prstClr val="black">
                <a:alpha val="40000"/>
              </a:prstClr>
            </a:outerShdw>
          </a:effectLst>
        </p:spPr>
      </p:pic>
      <p:pic>
        <p:nvPicPr>
          <p:cNvPr id="57" name="Picture 56" descr="763394-xs.png"/>
          <p:cNvPicPr>
            <a:picLocks noChangeAspect="1"/>
          </p:cNvPicPr>
          <p:nvPr/>
        </p:nvPicPr>
        <p:blipFill>
          <a:blip r:embed="rId9"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072810">
            <a:off x="8074869" y="2171698"/>
            <a:ext cx="193736" cy="296248"/>
          </a:xfrm>
          <a:prstGeom prst="rect">
            <a:avLst/>
          </a:prstGeom>
          <a:noFill/>
          <a:ln>
            <a:noFill/>
          </a:ln>
          <a:effectLst>
            <a:outerShdw blurRad="50800" dist="12700" dir="2700000" algn="t" rotWithShape="0">
              <a:prstClr val="black">
                <a:alpha val="40000"/>
              </a:prstClr>
            </a:outerShdw>
          </a:effectLst>
        </p:spPr>
      </p:pic>
      <p:sp>
        <p:nvSpPr>
          <p:cNvPr id="41" name="Rounded Rectangle 40"/>
          <p:cNvSpPr/>
          <p:nvPr/>
        </p:nvSpPr>
        <p:spPr bwMode="auto">
          <a:xfrm>
            <a:off x="381000" y="3356128"/>
            <a:ext cx="8610600" cy="87376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08" tIns="0" rIns="102408" bIns="0" rtlCol="0" anchor="ctr"/>
          <a:lstStyle/>
          <a:p>
            <a:pPr marL="0" lvl="1" defTabSz="1024036"/>
            <a:r>
              <a:rPr lang="en-US" sz="2200" b="1" dirty="0">
                <a:ln>
                  <a:solidFill>
                    <a:schemeClr val="bg1">
                      <a:alpha val="0"/>
                    </a:schemeClr>
                  </a:solidFill>
                </a:ln>
                <a:solidFill>
                  <a:srgbClr val="F37A1F"/>
                </a:solidFill>
              </a:rPr>
              <a:t>ON-PREMISES</a:t>
            </a:r>
          </a:p>
        </p:txBody>
      </p:sp>
      <p:sp>
        <p:nvSpPr>
          <p:cNvPr id="45" name="Rounded Rectangle 44"/>
          <p:cNvSpPr/>
          <p:nvPr/>
        </p:nvSpPr>
        <p:spPr bwMode="auto">
          <a:xfrm>
            <a:off x="381000" y="4514368"/>
            <a:ext cx="8610600" cy="87376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08" tIns="0" rIns="102408" bIns="0" rtlCol="0" anchor="ctr"/>
          <a:lstStyle/>
          <a:p>
            <a:pPr marL="0" lvl="1" defTabSz="1024036"/>
            <a:r>
              <a:rPr lang="en-US" sz="2200" b="1" cap="all" dirty="0">
                <a:ln>
                  <a:solidFill>
                    <a:schemeClr val="bg1">
                      <a:alpha val="0"/>
                    </a:schemeClr>
                  </a:solidFill>
                </a:ln>
                <a:solidFill>
                  <a:srgbClr val="F37A1F"/>
                </a:solidFill>
              </a:rPr>
              <a:t>Office 365</a:t>
            </a:r>
          </a:p>
        </p:txBody>
      </p:sp>
      <p:sp>
        <p:nvSpPr>
          <p:cNvPr id="46" name="TextBox 45"/>
          <p:cNvSpPr txBox="1"/>
          <p:nvPr/>
        </p:nvSpPr>
        <p:spPr>
          <a:xfrm>
            <a:off x="2464628"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47" name="TextBox 46"/>
          <p:cNvSpPr txBox="1"/>
          <p:nvPr/>
        </p:nvSpPr>
        <p:spPr>
          <a:xfrm>
            <a:off x="2464628"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48" name="TextBox 47"/>
          <p:cNvSpPr txBox="1"/>
          <p:nvPr/>
        </p:nvSpPr>
        <p:spPr>
          <a:xfrm>
            <a:off x="4364375"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1" name="TextBox 50"/>
          <p:cNvSpPr txBox="1"/>
          <p:nvPr/>
        </p:nvSpPr>
        <p:spPr>
          <a:xfrm>
            <a:off x="4364375"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2" name="TextBox 51"/>
          <p:cNvSpPr txBox="1"/>
          <p:nvPr/>
        </p:nvSpPr>
        <p:spPr>
          <a:xfrm>
            <a:off x="6181046"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3" name="TextBox 52"/>
          <p:cNvSpPr txBox="1"/>
          <p:nvPr/>
        </p:nvSpPr>
        <p:spPr>
          <a:xfrm>
            <a:off x="6181046"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4" name="TextBox 53"/>
          <p:cNvSpPr txBox="1"/>
          <p:nvPr/>
        </p:nvSpPr>
        <p:spPr>
          <a:xfrm>
            <a:off x="8043063"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8" name="TextBox 57"/>
          <p:cNvSpPr txBox="1"/>
          <p:nvPr/>
        </p:nvSpPr>
        <p:spPr>
          <a:xfrm>
            <a:off x="8043063"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Tree>
    <p:extLst>
      <p:ext uri="{BB962C8B-B14F-4D97-AF65-F5344CB8AC3E}">
        <p14:creationId xmlns:p14="http://schemas.microsoft.com/office/powerpoint/2010/main" val="3608156317"/>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Exchange Server and Exchange Online</a:t>
            </a:r>
          </a:p>
        </p:txBody>
      </p:sp>
      <p:grpSp>
        <p:nvGrpSpPr>
          <p:cNvPr id="11" name="Group 10"/>
          <p:cNvGrpSpPr/>
          <p:nvPr/>
        </p:nvGrpSpPr>
        <p:grpSpPr>
          <a:xfrm>
            <a:off x="3665256" y="1600200"/>
            <a:ext cx="1610847" cy="3962400"/>
            <a:chOff x="3908871" y="1595882"/>
            <a:chExt cx="2548540" cy="3062791"/>
          </a:xfrm>
        </p:grpSpPr>
        <p:sp>
          <p:nvSpPr>
            <p:cNvPr id="12" name="Rounded Rectangle 11"/>
            <p:cNvSpPr/>
            <p:nvPr/>
          </p:nvSpPr>
          <p:spPr bwMode="auto">
            <a:xfrm>
              <a:off x="3908871" y="1595882"/>
              <a:ext cx="2548540" cy="3062791"/>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15" name="Text Box 4"/>
            <p:cNvSpPr txBox="1">
              <a:spLocks noChangeArrowheads="1"/>
            </p:cNvSpPr>
            <p:nvPr/>
          </p:nvSpPr>
          <p:spPr bwMode="auto">
            <a:xfrm>
              <a:off x="3916464" y="2410600"/>
              <a:ext cx="2533360" cy="337818"/>
            </a:xfrm>
            <a:prstGeom prst="rect">
              <a:avLst/>
            </a:prstGeom>
            <a:noFill/>
            <a:ln w="12700" algn="ctr">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n-US"/>
              </a:defPPr>
              <a:lvl1pPr algn="ctr" defTabSz="1097418" fontAlgn="base">
                <a:lnSpc>
                  <a:spcPct val="80000"/>
                </a:lnSpc>
                <a:spcBef>
                  <a:spcPct val="0"/>
                </a:spcBef>
                <a:spcAft>
                  <a:spcPct val="0"/>
                </a:spcAft>
                <a:defRPr sz="1600">
                  <a:solidFill>
                    <a:schemeClr val="tx1">
                      <a:alpha val="99000"/>
                    </a:schemeClr>
                  </a:soli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400" dirty="0"/>
                <a:t>Mobile </a:t>
              </a:r>
              <a:br>
                <a:rPr lang="en-US" sz="1400" dirty="0"/>
              </a:br>
              <a:r>
                <a:rPr lang="en-US" sz="1400" dirty="0"/>
                <a:t>Collaboration</a:t>
              </a:r>
            </a:p>
          </p:txBody>
        </p:sp>
        <p:pic>
          <p:nvPicPr>
            <p:cNvPr id="18" name="Picture 17" descr="11675539043P6q14.png"/>
            <p:cNvPicPr>
              <a:picLocks noChangeAspect="1"/>
            </p:cNvPicPr>
            <p:nvPr/>
          </p:nvPicPr>
          <p:blipFill>
            <a:blip r:embed="rId3" cstate="print">
              <a:duotone>
                <a:prstClr val="black"/>
                <a:schemeClr val="accent4">
                  <a:tint val="45000"/>
                  <a:satMod val="400000"/>
                </a:schemeClr>
              </a:duotone>
            </a:blip>
            <a:stretch>
              <a:fillRect/>
            </a:stretch>
          </p:blipFill>
          <p:spPr>
            <a:xfrm>
              <a:off x="5014956" y="1620878"/>
              <a:ext cx="336371" cy="716036"/>
            </a:xfrm>
            <a:prstGeom prst="rect">
              <a:avLst/>
            </a:prstGeom>
            <a:noFill/>
            <a:ln>
              <a:noFill/>
            </a:ln>
            <a:effectLst>
              <a:outerShdw blurRad="50800" dist="12700" dir="2700000" algn="t" rotWithShape="0">
                <a:prstClr val="black">
                  <a:alpha val="40000"/>
                </a:prstClr>
              </a:outerShdw>
            </a:effectLst>
          </p:spPr>
        </p:pic>
      </p:grpSp>
      <p:sp>
        <p:nvSpPr>
          <p:cNvPr id="4" name="Rounded Rectangle 3"/>
          <p:cNvSpPr/>
          <p:nvPr/>
        </p:nvSpPr>
        <p:spPr bwMode="auto">
          <a:xfrm>
            <a:off x="1807507" y="1600200"/>
            <a:ext cx="1610847" cy="3962400"/>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433707"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7" name="Text Box 4"/>
          <p:cNvSpPr txBox="1">
            <a:spLocks noChangeArrowheads="1"/>
          </p:cNvSpPr>
          <p:nvPr/>
        </p:nvSpPr>
        <p:spPr bwMode="auto">
          <a:xfrm>
            <a:off x="1811383" y="2648677"/>
            <a:ext cx="1601250" cy="448118"/>
          </a:xfrm>
          <a:prstGeom prst="rect">
            <a:avLst/>
          </a:prstGeom>
          <a:noFill/>
          <a:ln w="12700" algn="ctr">
            <a:noFill/>
            <a:miter lim="800000"/>
            <a:headEnd/>
            <a:tailEnd/>
          </a:ln>
          <a:effectLst/>
        </p:spPr>
        <p:txBody>
          <a:bodyPr vert="horz" wrap="square" lIns="102408" tIns="51204" rIns="102408" bIns="51204"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29047" fontAlgn="base">
              <a:lnSpc>
                <a:spcPct val="80000"/>
              </a:lnSpc>
              <a:spcBef>
                <a:spcPct val="0"/>
              </a:spcBef>
              <a:spcAft>
                <a:spcPct val="0"/>
              </a:spcAft>
              <a:defRPr/>
            </a:pPr>
            <a:r>
              <a:rPr lang="en-US" sz="1400" dirty="0">
                <a:solidFill>
                  <a:schemeClr val="tx1">
                    <a:alpha val="99000"/>
                  </a:schemeClr>
                </a:solidFill>
              </a:rPr>
              <a:t>Email and</a:t>
            </a:r>
          </a:p>
          <a:p>
            <a:pPr algn="ctr" defTabSz="1229047" fontAlgn="base">
              <a:lnSpc>
                <a:spcPct val="80000"/>
              </a:lnSpc>
              <a:spcBef>
                <a:spcPct val="0"/>
              </a:spcBef>
              <a:spcAft>
                <a:spcPct val="0"/>
              </a:spcAft>
              <a:defRPr/>
            </a:pPr>
            <a:r>
              <a:rPr lang="en-US" sz="1400" dirty="0">
                <a:solidFill>
                  <a:schemeClr val="tx1">
                    <a:alpha val="99000"/>
                  </a:schemeClr>
                </a:solidFill>
              </a:rPr>
              <a:t>Calendar</a:t>
            </a:r>
          </a:p>
        </p:txBody>
      </p:sp>
      <p:pic>
        <p:nvPicPr>
          <p:cNvPr id="10" name="Picture 9" descr="763394-xs.png"/>
          <p:cNvPicPr>
            <a:picLocks noChangeAspect="1"/>
          </p:cNvPicPr>
          <p:nvPr/>
        </p:nvPicPr>
        <p:blipFill>
          <a:blip r:embed="rId4" cstate="print">
            <a:duotone>
              <a:prstClr val="black"/>
              <a:schemeClr val="accent4">
                <a:tint val="45000"/>
                <a:satMod val="400000"/>
              </a:schemeClr>
            </a:duotone>
          </a:blip>
          <a:stretch>
            <a:fillRect/>
          </a:stretch>
        </p:blipFill>
        <p:spPr>
          <a:xfrm rot="20464167">
            <a:off x="2044936" y="1826127"/>
            <a:ext cx="398826" cy="609862"/>
          </a:xfrm>
          <a:prstGeom prst="rect">
            <a:avLst/>
          </a:prstGeom>
          <a:noFill/>
          <a:ln>
            <a:noFill/>
          </a:ln>
          <a:effectLst>
            <a:outerShdw blurRad="50800" dist="12700" dir="2700000" algn="t" rotWithShape="0">
              <a:prstClr val="black">
                <a:alpha val="40000"/>
              </a:prstClr>
            </a:outerShdw>
          </a:effectLst>
        </p:spPr>
      </p:pic>
      <p:pic>
        <p:nvPicPr>
          <p:cNvPr id="1028" name="Picture 4"/>
          <p:cNvPicPr>
            <a:picLocks noChangeAspect="1" noChangeArrowheads="1"/>
          </p:cNvPicPr>
          <p:nvPr/>
        </p:nvPicPr>
        <p:blipFill>
          <a:blip r:embed="rId5" cstate="screen">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rot="883278">
            <a:off x="2570303" y="1734083"/>
            <a:ext cx="422381" cy="726793"/>
          </a:xfrm>
          <a:prstGeom prst="rect">
            <a:avLst/>
          </a:prstGeom>
          <a:noFill/>
          <a:ln>
            <a:noFill/>
          </a:ln>
          <a:effectLst>
            <a:outerShdw blurRad="50800" dist="12700" dir="2700000" algn="t" rotWithShape="0">
              <a:prstClr val="black">
                <a:alpha val="40000"/>
              </a:prstClr>
            </a:outerShdw>
          </a:effectLst>
        </p:spPr>
      </p:pic>
      <p:sp>
        <p:nvSpPr>
          <p:cNvPr id="20" name="Rounded Rectangle 19"/>
          <p:cNvSpPr/>
          <p:nvPr/>
        </p:nvSpPr>
        <p:spPr bwMode="auto">
          <a:xfrm>
            <a:off x="5523005" y="1600200"/>
            <a:ext cx="1610847" cy="3962400"/>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433707"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23" name="Text Box 4"/>
          <p:cNvSpPr txBox="1">
            <a:spLocks noChangeArrowheads="1"/>
          </p:cNvSpPr>
          <p:nvPr/>
        </p:nvSpPr>
        <p:spPr bwMode="auto">
          <a:xfrm>
            <a:off x="5585687" y="2648676"/>
            <a:ext cx="1455682" cy="448118"/>
          </a:xfrm>
          <a:prstGeom prst="rect">
            <a:avLst/>
          </a:prstGeom>
          <a:noFill/>
          <a:ln w="12700" algn="ctr">
            <a:noFill/>
            <a:miter lim="800000"/>
            <a:headEnd/>
            <a:tailEnd/>
          </a:ln>
          <a:effectLst/>
        </p:spPr>
        <p:txBody>
          <a:bodyPr vert="horz" wrap="square" lIns="102408" tIns="51204" rIns="102408" bIns="51204" numCol="1" anchor="ctr" anchorCtr="0" compatLnSpc="1">
            <a:prstTxWarp prst="textNoShape">
              <a:avLst/>
            </a:prstTxWarp>
            <a:spAutoFit/>
          </a:bodyPr>
          <a:lstStyle>
            <a:defPPr>
              <a:defRPr lang="en-US"/>
            </a:defPPr>
            <a:lvl1pPr algn="ctr" defTabSz="1097418" fontAlgn="base">
              <a:lnSpc>
                <a:spcPct val="80000"/>
              </a:lnSpc>
              <a:spcBef>
                <a:spcPct val="0"/>
              </a:spcBef>
              <a:spcAft>
                <a:spcPct val="0"/>
              </a:spcAft>
              <a:defRPr sz="1600">
                <a:solidFill>
                  <a:schemeClr val="tx1">
                    <a:alpha val="99000"/>
                  </a:schemeClr>
                </a:soli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400" dirty="0"/>
              <a:t>Voicemail in </a:t>
            </a:r>
          </a:p>
          <a:p>
            <a:r>
              <a:rPr lang="en-US" sz="1400" dirty="0"/>
              <a:t>Your Inbox</a:t>
            </a:r>
          </a:p>
        </p:txBody>
      </p:sp>
      <p:pic>
        <p:nvPicPr>
          <p:cNvPr id="49" name="Picture 48" descr="763394-xs.png"/>
          <p:cNvPicPr>
            <a:picLocks noChangeAspect="1"/>
          </p:cNvPicPr>
          <p:nvPr/>
        </p:nvPicPr>
        <p:blipFill>
          <a:blip r:embed="rId6"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0610701">
            <a:off x="6145577" y="1980641"/>
            <a:ext cx="345932" cy="347036"/>
          </a:xfrm>
          <a:prstGeom prst="rect">
            <a:avLst/>
          </a:prstGeom>
          <a:noFill/>
          <a:ln>
            <a:noFill/>
          </a:ln>
          <a:effectLst>
            <a:outerShdw blurRad="50800" dist="12700" dir="2700000" algn="t" rotWithShape="0">
              <a:prstClr val="black">
                <a:alpha val="40000"/>
              </a:prstClr>
            </a:outerShdw>
          </a:effectLst>
        </p:spPr>
      </p:pic>
      <p:sp>
        <p:nvSpPr>
          <p:cNvPr id="50" name="Freeform 7"/>
          <p:cNvSpPr>
            <a:spLocks/>
          </p:cNvSpPr>
          <p:nvPr/>
        </p:nvSpPr>
        <p:spPr bwMode="auto">
          <a:xfrm rot="19051501">
            <a:off x="5793114" y="1658826"/>
            <a:ext cx="527819" cy="403827"/>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chemeClr val="bg2">
              <a:lumMod val="75000"/>
            </a:schemeClr>
          </a:solidFill>
          <a:ln w="9525">
            <a:noFill/>
            <a:round/>
            <a:headEnd/>
            <a:tailEnd/>
          </a:ln>
        </p:spPr>
        <p:txBody>
          <a:bodyPr vert="horz" wrap="square" lIns="102408" tIns="51204" rIns="102408" bIns="51204" numCol="1" anchor="t" anchorCtr="0" compatLnSpc="1">
            <a:prstTxWarp prst="textNoShape">
              <a:avLst/>
            </a:prstTxWarp>
          </a:bodyPr>
          <a:lstStyle/>
          <a:p>
            <a:endParaRPr lang="en-US" dirty="0"/>
          </a:p>
        </p:txBody>
      </p:sp>
      <p:sp>
        <p:nvSpPr>
          <p:cNvPr id="31" name="Rounded Rectangle 30"/>
          <p:cNvSpPr/>
          <p:nvPr/>
        </p:nvSpPr>
        <p:spPr bwMode="auto">
          <a:xfrm>
            <a:off x="7380754" y="1600200"/>
            <a:ext cx="1610847" cy="3962400"/>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433707"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34" name="Text Box 4"/>
          <p:cNvSpPr txBox="1">
            <a:spLocks noChangeArrowheads="1"/>
          </p:cNvSpPr>
          <p:nvPr/>
        </p:nvSpPr>
        <p:spPr bwMode="auto">
          <a:xfrm>
            <a:off x="7443435" y="2648681"/>
            <a:ext cx="1455682" cy="448118"/>
          </a:xfrm>
          <a:prstGeom prst="rect">
            <a:avLst/>
          </a:prstGeom>
          <a:noFill/>
          <a:ln w="12700" algn="ctr">
            <a:noFill/>
            <a:miter lim="800000"/>
            <a:headEnd/>
            <a:tailEnd/>
          </a:ln>
          <a:effectLst/>
        </p:spPr>
        <p:txBody>
          <a:bodyPr vert="horz" wrap="square" lIns="102408" tIns="51204" rIns="102408" bIns="51204" numCol="1" anchor="ctr" anchorCtr="0" compatLnSpc="1">
            <a:prstTxWarp prst="textNoShape">
              <a:avLst/>
            </a:prstTxWarp>
            <a:spAutoFit/>
          </a:bodyPr>
          <a:lstStyle>
            <a:defPPr>
              <a:defRPr lang="en-US"/>
            </a:defPPr>
            <a:lvl1pPr algn="ctr" defTabSz="1097418" fontAlgn="base">
              <a:lnSpc>
                <a:spcPct val="80000"/>
              </a:lnSpc>
              <a:spcBef>
                <a:spcPct val="0"/>
              </a:spcBef>
              <a:spcAft>
                <a:spcPct val="0"/>
              </a:spcAft>
              <a:defRPr sz="1600">
                <a:solidFill>
                  <a:schemeClr val="tx1">
                    <a:alpha val="99000"/>
                  </a:schemeClr>
                </a:soli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400" dirty="0"/>
              <a:t>Email </a:t>
            </a:r>
          </a:p>
          <a:p>
            <a:r>
              <a:rPr lang="en-US" sz="1400" dirty="0"/>
              <a:t>Archiving</a:t>
            </a:r>
          </a:p>
        </p:txBody>
      </p:sp>
      <p:sp>
        <p:nvSpPr>
          <p:cNvPr id="36" name="AutoShape 58"/>
          <p:cNvSpPr>
            <a:spLocks noChangeAspect="1" noChangeArrowheads="1" noTextEdit="1"/>
          </p:cNvSpPr>
          <p:nvPr/>
        </p:nvSpPr>
        <p:spPr bwMode="auto">
          <a:xfrm>
            <a:off x="7617196" y="2009746"/>
            <a:ext cx="712856" cy="573011"/>
          </a:xfrm>
          <a:prstGeom prst="rect">
            <a:avLst/>
          </a:prstGeom>
          <a:noFill/>
          <a:ln w="9525">
            <a:noFill/>
            <a:miter lim="800000"/>
            <a:headEnd/>
            <a:tailEnd/>
          </a:ln>
        </p:spPr>
        <p:txBody>
          <a:bodyPr vert="horz" wrap="square" lIns="102408" tIns="51204" rIns="102408" bIns="51204" numCol="1" anchor="t" anchorCtr="0" compatLnSpc="1">
            <a:prstTxWarp prst="textNoShape">
              <a:avLst/>
            </a:prstTxWarp>
          </a:bodyPr>
          <a:lstStyle/>
          <a:p>
            <a:endParaRPr lang="en-US" dirty="0"/>
          </a:p>
        </p:txBody>
      </p:sp>
      <p:sp>
        <p:nvSpPr>
          <p:cNvPr id="1033" name="Freeform 9"/>
          <p:cNvSpPr>
            <a:spLocks noEditPoints="1"/>
          </p:cNvSpPr>
          <p:nvPr/>
        </p:nvSpPr>
        <p:spPr bwMode="auto">
          <a:xfrm>
            <a:off x="8367788" y="1761487"/>
            <a:ext cx="322740" cy="866193"/>
          </a:xfrm>
          <a:custGeom>
            <a:avLst/>
            <a:gdLst/>
            <a:ahLst/>
            <a:cxnLst>
              <a:cxn ang="0">
                <a:pos x="396" y="0"/>
              </a:cxn>
              <a:cxn ang="0">
                <a:pos x="0" y="176"/>
              </a:cxn>
              <a:cxn ang="0">
                <a:pos x="0" y="828"/>
              </a:cxn>
              <a:cxn ang="0">
                <a:pos x="312" y="960"/>
              </a:cxn>
              <a:cxn ang="0">
                <a:pos x="660" y="752"/>
              </a:cxn>
              <a:cxn ang="0">
                <a:pos x="660" y="100"/>
              </a:cxn>
              <a:cxn ang="0">
                <a:pos x="396" y="0"/>
              </a:cxn>
              <a:cxn ang="0">
                <a:pos x="159" y="820"/>
              </a:cxn>
              <a:cxn ang="0">
                <a:pos x="142" y="803"/>
              </a:cxn>
              <a:cxn ang="0">
                <a:pos x="159" y="786"/>
              </a:cxn>
              <a:cxn ang="0">
                <a:pos x="176" y="803"/>
              </a:cxn>
              <a:cxn ang="0">
                <a:pos x="159" y="820"/>
              </a:cxn>
              <a:cxn ang="0">
                <a:pos x="252" y="778"/>
              </a:cxn>
              <a:cxn ang="0">
                <a:pos x="64" y="698"/>
              </a:cxn>
              <a:cxn ang="0">
                <a:pos x="68" y="630"/>
              </a:cxn>
              <a:cxn ang="0">
                <a:pos x="256" y="706"/>
              </a:cxn>
              <a:cxn ang="0">
                <a:pos x="252" y="778"/>
              </a:cxn>
              <a:cxn ang="0">
                <a:pos x="288" y="636"/>
              </a:cxn>
              <a:cxn ang="0">
                <a:pos x="20" y="530"/>
              </a:cxn>
              <a:cxn ang="0">
                <a:pos x="20" y="464"/>
              </a:cxn>
              <a:cxn ang="0">
                <a:pos x="288" y="568"/>
              </a:cxn>
              <a:cxn ang="0">
                <a:pos x="288" y="636"/>
              </a:cxn>
              <a:cxn ang="0">
                <a:pos x="288" y="550"/>
              </a:cxn>
              <a:cxn ang="0">
                <a:pos x="20" y="448"/>
              </a:cxn>
              <a:cxn ang="0">
                <a:pos x="20" y="392"/>
              </a:cxn>
              <a:cxn ang="0">
                <a:pos x="288" y="490"/>
              </a:cxn>
              <a:cxn ang="0">
                <a:pos x="288" y="550"/>
              </a:cxn>
              <a:cxn ang="0">
                <a:pos x="288" y="471"/>
              </a:cxn>
              <a:cxn ang="0">
                <a:pos x="20" y="357"/>
              </a:cxn>
              <a:cxn ang="0">
                <a:pos x="20" y="306"/>
              </a:cxn>
              <a:cxn ang="0">
                <a:pos x="288" y="408"/>
              </a:cxn>
              <a:cxn ang="0">
                <a:pos x="288" y="471"/>
              </a:cxn>
              <a:cxn ang="0">
                <a:pos x="288" y="392"/>
              </a:cxn>
              <a:cxn ang="0">
                <a:pos x="20" y="296"/>
              </a:cxn>
              <a:cxn ang="0">
                <a:pos x="20" y="220"/>
              </a:cxn>
              <a:cxn ang="0">
                <a:pos x="288" y="328"/>
              </a:cxn>
              <a:cxn ang="0">
                <a:pos x="288" y="392"/>
              </a:cxn>
            </a:cxnLst>
            <a:rect l="0" t="0" r="r" b="b"/>
            <a:pathLst>
              <a:path w="660" h="960">
                <a:moveTo>
                  <a:pt x="396" y="0"/>
                </a:moveTo>
                <a:cubicBezTo>
                  <a:pt x="0" y="176"/>
                  <a:pt x="0" y="176"/>
                  <a:pt x="0" y="176"/>
                </a:cubicBezTo>
                <a:cubicBezTo>
                  <a:pt x="0" y="828"/>
                  <a:pt x="0" y="828"/>
                  <a:pt x="0" y="828"/>
                </a:cubicBezTo>
                <a:cubicBezTo>
                  <a:pt x="312" y="960"/>
                  <a:pt x="312" y="960"/>
                  <a:pt x="312" y="960"/>
                </a:cubicBezTo>
                <a:cubicBezTo>
                  <a:pt x="660" y="752"/>
                  <a:pt x="660" y="752"/>
                  <a:pt x="660" y="752"/>
                </a:cubicBezTo>
                <a:cubicBezTo>
                  <a:pt x="660" y="100"/>
                  <a:pt x="660" y="100"/>
                  <a:pt x="660" y="100"/>
                </a:cubicBezTo>
                <a:lnTo>
                  <a:pt x="396" y="0"/>
                </a:lnTo>
                <a:close/>
                <a:moveTo>
                  <a:pt x="159" y="820"/>
                </a:moveTo>
                <a:cubicBezTo>
                  <a:pt x="150" y="820"/>
                  <a:pt x="142" y="813"/>
                  <a:pt x="142" y="803"/>
                </a:cubicBezTo>
                <a:cubicBezTo>
                  <a:pt x="142" y="794"/>
                  <a:pt x="150" y="786"/>
                  <a:pt x="159" y="786"/>
                </a:cubicBezTo>
                <a:cubicBezTo>
                  <a:pt x="168" y="786"/>
                  <a:pt x="176" y="794"/>
                  <a:pt x="176" y="803"/>
                </a:cubicBezTo>
                <a:cubicBezTo>
                  <a:pt x="176" y="813"/>
                  <a:pt x="168" y="820"/>
                  <a:pt x="159" y="820"/>
                </a:cubicBezTo>
                <a:close/>
                <a:moveTo>
                  <a:pt x="252" y="778"/>
                </a:moveTo>
                <a:cubicBezTo>
                  <a:pt x="64" y="698"/>
                  <a:pt x="64" y="698"/>
                  <a:pt x="64" y="698"/>
                </a:cubicBezTo>
                <a:cubicBezTo>
                  <a:pt x="68" y="630"/>
                  <a:pt x="68" y="630"/>
                  <a:pt x="68" y="630"/>
                </a:cubicBezTo>
                <a:cubicBezTo>
                  <a:pt x="256" y="706"/>
                  <a:pt x="256" y="706"/>
                  <a:pt x="256" y="706"/>
                </a:cubicBezTo>
                <a:lnTo>
                  <a:pt x="252" y="778"/>
                </a:lnTo>
                <a:close/>
                <a:moveTo>
                  <a:pt x="288" y="636"/>
                </a:moveTo>
                <a:cubicBezTo>
                  <a:pt x="20" y="530"/>
                  <a:pt x="20" y="530"/>
                  <a:pt x="20" y="530"/>
                </a:cubicBezTo>
                <a:cubicBezTo>
                  <a:pt x="20" y="464"/>
                  <a:pt x="20" y="464"/>
                  <a:pt x="20" y="464"/>
                </a:cubicBezTo>
                <a:cubicBezTo>
                  <a:pt x="288" y="568"/>
                  <a:pt x="288" y="568"/>
                  <a:pt x="288" y="568"/>
                </a:cubicBezTo>
                <a:lnTo>
                  <a:pt x="288" y="636"/>
                </a:lnTo>
                <a:close/>
                <a:moveTo>
                  <a:pt x="288" y="550"/>
                </a:moveTo>
                <a:cubicBezTo>
                  <a:pt x="20" y="448"/>
                  <a:pt x="20" y="448"/>
                  <a:pt x="20" y="448"/>
                </a:cubicBezTo>
                <a:cubicBezTo>
                  <a:pt x="20" y="392"/>
                  <a:pt x="20" y="392"/>
                  <a:pt x="20" y="392"/>
                </a:cubicBezTo>
                <a:cubicBezTo>
                  <a:pt x="288" y="490"/>
                  <a:pt x="288" y="490"/>
                  <a:pt x="288" y="490"/>
                </a:cubicBezTo>
                <a:lnTo>
                  <a:pt x="288" y="550"/>
                </a:lnTo>
                <a:close/>
                <a:moveTo>
                  <a:pt x="288" y="471"/>
                </a:moveTo>
                <a:cubicBezTo>
                  <a:pt x="20" y="357"/>
                  <a:pt x="20" y="357"/>
                  <a:pt x="20" y="357"/>
                </a:cubicBezTo>
                <a:cubicBezTo>
                  <a:pt x="20" y="306"/>
                  <a:pt x="20" y="306"/>
                  <a:pt x="20" y="306"/>
                </a:cubicBezTo>
                <a:cubicBezTo>
                  <a:pt x="288" y="408"/>
                  <a:pt x="288" y="408"/>
                  <a:pt x="288" y="408"/>
                </a:cubicBezTo>
                <a:lnTo>
                  <a:pt x="288" y="471"/>
                </a:lnTo>
                <a:close/>
                <a:moveTo>
                  <a:pt x="288" y="392"/>
                </a:moveTo>
                <a:cubicBezTo>
                  <a:pt x="20" y="296"/>
                  <a:pt x="20" y="296"/>
                  <a:pt x="20" y="296"/>
                </a:cubicBezTo>
                <a:cubicBezTo>
                  <a:pt x="20" y="220"/>
                  <a:pt x="20" y="220"/>
                  <a:pt x="20" y="220"/>
                </a:cubicBezTo>
                <a:cubicBezTo>
                  <a:pt x="288" y="328"/>
                  <a:pt x="288" y="328"/>
                  <a:pt x="288" y="328"/>
                </a:cubicBezTo>
                <a:lnTo>
                  <a:pt x="288" y="392"/>
                </a:lnTo>
                <a:close/>
              </a:path>
            </a:pathLst>
          </a:custGeom>
          <a:solidFill>
            <a:schemeClr val="bg2">
              <a:lumMod val="75000"/>
            </a:schemeClr>
          </a:solidFill>
          <a:ln w="9525">
            <a:noFill/>
            <a:round/>
            <a:headEnd/>
            <a:tailEnd/>
          </a:ln>
        </p:spPr>
        <p:txBody>
          <a:bodyPr vert="horz" wrap="square" lIns="102408" tIns="51204" rIns="102408" bIns="51204" numCol="1" anchor="t" anchorCtr="0" compatLnSpc="1">
            <a:prstTxWarp prst="textNoShape">
              <a:avLst/>
            </a:prstTxWarp>
          </a:bodyPr>
          <a:lstStyle/>
          <a:p>
            <a:endParaRPr lang="en-US" dirty="0"/>
          </a:p>
        </p:txBody>
      </p:sp>
      <p:pic>
        <p:nvPicPr>
          <p:cNvPr id="55" name="Picture 54" descr="763394-xs.png"/>
          <p:cNvPicPr>
            <a:picLocks noChangeAspect="1"/>
          </p:cNvPicPr>
          <p:nvPr/>
        </p:nvPicPr>
        <p:blipFill>
          <a:blip r:embed="rId7"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0464167">
            <a:off x="7442032" y="2147436"/>
            <a:ext cx="224287" cy="342967"/>
          </a:xfrm>
          <a:prstGeom prst="rect">
            <a:avLst/>
          </a:prstGeom>
          <a:noFill/>
          <a:ln>
            <a:noFill/>
          </a:ln>
          <a:effectLst>
            <a:outerShdw blurRad="50800" dist="12700" dir="2700000" algn="t" rotWithShape="0">
              <a:prstClr val="black">
                <a:alpha val="40000"/>
              </a:prstClr>
            </a:outerShdw>
          </a:effectLst>
        </p:spPr>
      </p:pic>
      <p:pic>
        <p:nvPicPr>
          <p:cNvPr id="56" name="Picture 55" descr="763394-xs.png"/>
          <p:cNvPicPr>
            <a:picLocks noChangeAspect="1"/>
          </p:cNvPicPr>
          <p:nvPr/>
        </p:nvPicPr>
        <p:blipFill>
          <a:blip r:embed="rId8"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414972">
            <a:off x="7728650" y="1807824"/>
            <a:ext cx="277086" cy="423703"/>
          </a:xfrm>
          <a:prstGeom prst="rect">
            <a:avLst/>
          </a:prstGeom>
          <a:noFill/>
          <a:ln>
            <a:noFill/>
          </a:ln>
          <a:effectLst>
            <a:outerShdw blurRad="50800" dist="12700" dir="2700000" algn="t" rotWithShape="0">
              <a:prstClr val="black">
                <a:alpha val="40000"/>
              </a:prstClr>
            </a:outerShdw>
          </a:effectLst>
        </p:spPr>
      </p:pic>
      <p:pic>
        <p:nvPicPr>
          <p:cNvPr id="57" name="Picture 56" descr="763394-xs.png"/>
          <p:cNvPicPr>
            <a:picLocks noChangeAspect="1"/>
          </p:cNvPicPr>
          <p:nvPr/>
        </p:nvPicPr>
        <p:blipFill>
          <a:blip r:embed="rId9"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072810">
            <a:off x="8074869" y="2171698"/>
            <a:ext cx="193736" cy="296248"/>
          </a:xfrm>
          <a:prstGeom prst="rect">
            <a:avLst/>
          </a:prstGeom>
          <a:noFill/>
          <a:ln>
            <a:noFill/>
          </a:ln>
          <a:effectLst>
            <a:outerShdw blurRad="50800" dist="12700" dir="2700000" algn="t" rotWithShape="0">
              <a:prstClr val="black">
                <a:alpha val="40000"/>
              </a:prstClr>
            </a:outerShdw>
          </a:effectLst>
        </p:spPr>
      </p:pic>
      <p:sp>
        <p:nvSpPr>
          <p:cNvPr id="41" name="Rounded Rectangle 40"/>
          <p:cNvSpPr/>
          <p:nvPr/>
        </p:nvSpPr>
        <p:spPr bwMode="auto">
          <a:xfrm>
            <a:off x="381000" y="3356128"/>
            <a:ext cx="8610600" cy="87376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08" tIns="0" rIns="102408" bIns="0" rtlCol="0" anchor="ctr"/>
          <a:lstStyle/>
          <a:p>
            <a:pPr marL="0" lvl="1" defTabSz="1024036"/>
            <a:r>
              <a:rPr lang="en-US" sz="2200" b="1" dirty="0">
                <a:ln>
                  <a:solidFill>
                    <a:schemeClr val="bg1">
                      <a:alpha val="0"/>
                    </a:schemeClr>
                  </a:solidFill>
                </a:ln>
                <a:solidFill>
                  <a:srgbClr val="F37A1F"/>
                </a:solidFill>
              </a:rPr>
              <a:t>ON-PREMISES</a:t>
            </a:r>
          </a:p>
        </p:txBody>
      </p:sp>
      <p:sp>
        <p:nvSpPr>
          <p:cNvPr id="45" name="Rounded Rectangle 44"/>
          <p:cNvSpPr/>
          <p:nvPr/>
        </p:nvSpPr>
        <p:spPr bwMode="auto">
          <a:xfrm>
            <a:off x="381000" y="4514368"/>
            <a:ext cx="8610600" cy="87376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08" tIns="0" rIns="102408" bIns="0" rtlCol="0" anchor="ctr"/>
          <a:lstStyle/>
          <a:p>
            <a:pPr marL="0" lvl="1" defTabSz="1024036"/>
            <a:r>
              <a:rPr lang="en-US" sz="2200" b="1" cap="all" dirty="0">
                <a:ln>
                  <a:solidFill>
                    <a:schemeClr val="bg1">
                      <a:alpha val="0"/>
                    </a:schemeClr>
                  </a:solidFill>
                </a:ln>
                <a:solidFill>
                  <a:srgbClr val="F37A1F"/>
                </a:solidFill>
              </a:rPr>
              <a:t>Office 365</a:t>
            </a:r>
          </a:p>
        </p:txBody>
      </p:sp>
      <p:sp>
        <p:nvSpPr>
          <p:cNvPr id="46" name="TextBox 45"/>
          <p:cNvSpPr txBox="1"/>
          <p:nvPr/>
        </p:nvSpPr>
        <p:spPr>
          <a:xfrm>
            <a:off x="2464628"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47" name="TextBox 46"/>
          <p:cNvSpPr txBox="1"/>
          <p:nvPr/>
        </p:nvSpPr>
        <p:spPr>
          <a:xfrm>
            <a:off x="2464628"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48" name="TextBox 47"/>
          <p:cNvSpPr txBox="1"/>
          <p:nvPr/>
        </p:nvSpPr>
        <p:spPr>
          <a:xfrm>
            <a:off x="4364375"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1" name="TextBox 50"/>
          <p:cNvSpPr txBox="1"/>
          <p:nvPr/>
        </p:nvSpPr>
        <p:spPr>
          <a:xfrm>
            <a:off x="4364375"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2" name="TextBox 51"/>
          <p:cNvSpPr txBox="1"/>
          <p:nvPr/>
        </p:nvSpPr>
        <p:spPr>
          <a:xfrm>
            <a:off x="6181046"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3" name="TextBox 52"/>
          <p:cNvSpPr txBox="1"/>
          <p:nvPr/>
        </p:nvSpPr>
        <p:spPr>
          <a:xfrm>
            <a:off x="6181046"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4" name="TextBox 53"/>
          <p:cNvSpPr txBox="1"/>
          <p:nvPr/>
        </p:nvSpPr>
        <p:spPr>
          <a:xfrm>
            <a:off x="8043063"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8" name="TextBox 57"/>
          <p:cNvSpPr txBox="1"/>
          <p:nvPr/>
        </p:nvSpPr>
        <p:spPr>
          <a:xfrm>
            <a:off x="8043063"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grpSp>
        <p:nvGrpSpPr>
          <p:cNvPr id="43" name="Group 42"/>
          <p:cNvGrpSpPr/>
          <p:nvPr/>
        </p:nvGrpSpPr>
        <p:grpSpPr>
          <a:xfrm>
            <a:off x="3854824" y="1217027"/>
            <a:ext cx="3108960" cy="4955172"/>
            <a:chOff x="-4671068" y="4698491"/>
            <a:chExt cx="4858162" cy="3133930"/>
          </a:xfrm>
        </p:grpSpPr>
        <p:sp>
          <p:nvSpPr>
            <p:cNvPr id="44" name="Freeform 169"/>
            <p:cNvSpPr>
              <a:spLocks/>
            </p:cNvSpPr>
            <p:nvPr/>
          </p:nvSpPr>
          <p:spPr bwMode="auto">
            <a:xfrm>
              <a:off x="-4671068" y="4698491"/>
              <a:ext cx="4858162" cy="3133930"/>
            </a:xfrm>
            <a:prstGeom prst="roundRect">
              <a:avLst>
                <a:gd name="adj" fmla="val 4946"/>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lvl="1"/>
              <a:endParaRPr lang="en-US" altLang="zh-CN" dirty="0">
                <a:solidFill>
                  <a:schemeClr val="tx1"/>
                </a:solidFill>
              </a:endParaRPr>
            </a:p>
          </p:txBody>
        </p:sp>
        <p:sp>
          <p:nvSpPr>
            <p:cNvPr id="59" name="Rectangle 58"/>
            <p:cNvSpPr/>
            <p:nvPr/>
          </p:nvSpPr>
          <p:spPr bwMode="auto">
            <a:xfrm>
              <a:off x="-4671068" y="4896666"/>
              <a:ext cx="4858162" cy="376072"/>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Rich client access via Outlook</a:t>
              </a:r>
            </a:p>
          </p:txBody>
        </p:sp>
        <p:sp>
          <p:nvSpPr>
            <p:cNvPr id="60" name="Rectangle 59"/>
            <p:cNvSpPr/>
            <p:nvPr/>
          </p:nvSpPr>
          <p:spPr bwMode="auto">
            <a:xfrm>
              <a:off x="-4671068" y="5366755"/>
              <a:ext cx="4858162" cy="376072"/>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Premium web experience via OWA</a:t>
              </a:r>
            </a:p>
          </p:txBody>
        </p:sp>
        <p:sp>
          <p:nvSpPr>
            <p:cNvPr id="61" name="Rectangle 60"/>
            <p:cNvSpPr/>
            <p:nvPr/>
          </p:nvSpPr>
          <p:spPr bwMode="auto">
            <a:xfrm>
              <a:off x="-4671068" y="5836845"/>
              <a:ext cx="4858162" cy="376072"/>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Large mailbox sizes (</a:t>
              </a:r>
              <a:r>
                <a:rPr lang="en-US" dirty="0" smtClean="0">
                  <a:solidFill>
                    <a:schemeClr val="tx1">
                      <a:alpha val="99000"/>
                    </a:schemeClr>
                  </a:solidFill>
                </a:rPr>
                <a:t>25 GB</a:t>
              </a:r>
              <a:r>
                <a:rPr lang="en-US" dirty="0">
                  <a:solidFill>
                    <a:schemeClr val="tx1">
                      <a:alpha val="99000"/>
                    </a:schemeClr>
                  </a:solidFill>
                </a:rPr>
                <a:t>)</a:t>
              </a:r>
            </a:p>
          </p:txBody>
        </p:sp>
        <p:sp>
          <p:nvSpPr>
            <p:cNvPr id="62" name="Rectangle 61"/>
            <p:cNvSpPr/>
            <p:nvPr/>
          </p:nvSpPr>
          <p:spPr bwMode="auto">
            <a:xfrm>
              <a:off x="-4671068" y="6306934"/>
              <a:ext cx="4858162" cy="376072"/>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Calendar sharing and publishing </a:t>
              </a:r>
            </a:p>
          </p:txBody>
        </p:sp>
        <p:sp>
          <p:nvSpPr>
            <p:cNvPr id="63" name="Rectangle 62"/>
            <p:cNvSpPr/>
            <p:nvPr/>
          </p:nvSpPr>
          <p:spPr bwMode="auto">
            <a:xfrm>
              <a:off x="-4671068" y="6777024"/>
              <a:ext cx="4858162" cy="376072"/>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Premium </a:t>
              </a:r>
              <a:r>
                <a:rPr lang="en-US" dirty="0" smtClean="0">
                  <a:solidFill>
                    <a:schemeClr val="tx1">
                      <a:alpha val="99000"/>
                    </a:schemeClr>
                  </a:solidFill>
                </a:rPr>
                <a:t>antispam and</a:t>
              </a:r>
              <a:br>
                <a:rPr lang="en-US" dirty="0" smtClean="0">
                  <a:solidFill>
                    <a:schemeClr val="tx1">
                      <a:alpha val="99000"/>
                    </a:schemeClr>
                  </a:solidFill>
                </a:rPr>
              </a:br>
              <a:r>
                <a:rPr lang="en-US" dirty="0" smtClean="0">
                  <a:solidFill>
                    <a:schemeClr val="tx1">
                      <a:alpha val="99000"/>
                    </a:schemeClr>
                  </a:solidFill>
                </a:rPr>
                <a:t>antivirus (Forefront)</a:t>
              </a:r>
              <a:endParaRPr lang="en-US" dirty="0">
                <a:solidFill>
                  <a:schemeClr val="tx1">
                    <a:alpha val="99000"/>
                  </a:schemeClr>
                </a:solidFill>
              </a:endParaRPr>
            </a:p>
          </p:txBody>
        </p:sp>
        <p:sp>
          <p:nvSpPr>
            <p:cNvPr id="64" name="Rectangle 63"/>
            <p:cNvSpPr/>
            <p:nvPr/>
          </p:nvSpPr>
          <p:spPr bwMode="auto">
            <a:xfrm>
              <a:off x="-4671068" y="7247113"/>
              <a:ext cx="4858162" cy="376072"/>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Information protection and </a:t>
              </a:r>
              <a:r>
                <a:rPr lang="en-US" dirty="0" smtClean="0">
                  <a:solidFill>
                    <a:schemeClr val="tx1">
                      <a:alpha val="99000"/>
                    </a:schemeClr>
                  </a:solidFill>
                </a:rPr>
                <a:t>control</a:t>
              </a:r>
              <a:endParaRPr lang="en-US" dirty="0">
                <a:solidFill>
                  <a:schemeClr val="tx1">
                    <a:alpha val="99000"/>
                  </a:schemeClr>
                </a:solidFill>
              </a:endParaRPr>
            </a:p>
          </p:txBody>
        </p:sp>
      </p:grpSp>
    </p:spTree>
    <p:extLst>
      <p:ext uri="{BB962C8B-B14F-4D97-AF65-F5344CB8AC3E}">
        <p14:creationId xmlns:p14="http://schemas.microsoft.com/office/powerpoint/2010/main" val="24613126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Exchange Server and Exchange Online</a:t>
            </a:r>
          </a:p>
        </p:txBody>
      </p:sp>
      <p:grpSp>
        <p:nvGrpSpPr>
          <p:cNvPr id="11" name="Group 10"/>
          <p:cNvGrpSpPr/>
          <p:nvPr/>
        </p:nvGrpSpPr>
        <p:grpSpPr>
          <a:xfrm>
            <a:off x="3665256" y="1600200"/>
            <a:ext cx="1610847" cy="3962400"/>
            <a:chOff x="3908871" y="1595882"/>
            <a:chExt cx="2548540" cy="3062791"/>
          </a:xfrm>
        </p:grpSpPr>
        <p:sp>
          <p:nvSpPr>
            <p:cNvPr id="12" name="Rounded Rectangle 11"/>
            <p:cNvSpPr/>
            <p:nvPr/>
          </p:nvSpPr>
          <p:spPr bwMode="auto">
            <a:xfrm>
              <a:off x="3908871" y="1595882"/>
              <a:ext cx="2548540" cy="3062791"/>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15" name="Text Box 4"/>
            <p:cNvSpPr txBox="1">
              <a:spLocks noChangeArrowheads="1"/>
            </p:cNvSpPr>
            <p:nvPr/>
          </p:nvSpPr>
          <p:spPr bwMode="auto">
            <a:xfrm>
              <a:off x="3916464" y="2410600"/>
              <a:ext cx="2533360" cy="337818"/>
            </a:xfrm>
            <a:prstGeom prst="rect">
              <a:avLst/>
            </a:prstGeom>
            <a:noFill/>
            <a:ln w="12700" algn="ctr">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n-US"/>
              </a:defPPr>
              <a:lvl1pPr algn="ctr" defTabSz="1097418" fontAlgn="base">
                <a:lnSpc>
                  <a:spcPct val="80000"/>
                </a:lnSpc>
                <a:spcBef>
                  <a:spcPct val="0"/>
                </a:spcBef>
                <a:spcAft>
                  <a:spcPct val="0"/>
                </a:spcAft>
                <a:defRPr sz="1600">
                  <a:solidFill>
                    <a:schemeClr val="tx1">
                      <a:alpha val="99000"/>
                    </a:schemeClr>
                  </a:soli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400" dirty="0"/>
                <a:t>Mobile </a:t>
              </a:r>
              <a:br>
                <a:rPr lang="en-US" sz="1400" dirty="0"/>
              </a:br>
              <a:r>
                <a:rPr lang="en-US" sz="1400" dirty="0"/>
                <a:t>Collaboration</a:t>
              </a:r>
            </a:p>
          </p:txBody>
        </p:sp>
        <p:pic>
          <p:nvPicPr>
            <p:cNvPr id="18" name="Picture 17" descr="11675539043P6q14.png"/>
            <p:cNvPicPr>
              <a:picLocks noChangeAspect="1"/>
            </p:cNvPicPr>
            <p:nvPr/>
          </p:nvPicPr>
          <p:blipFill>
            <a:blip r:embed="rId3" cstate="print">
              <a:duotone>
                <a:prstClr val="black"/>
                <a:schemeClr val="accent4">
                  <a:tint val="45000"/>
                  <a:satMod val="400000"/>
                </a:schemeClr>
              </a:duotone>
            </a:blip>
            <a:stretch>
              <a:fillRect/>
            </a:stretch>
          </p:blipFill>
          <p:spPr>
            <a:xfrm>
              <a:off x="5014956" y="1620878"/>
              <a:ext cx="336371" cy="716036"/>
            </a:xfrm>
            <a:prstGeom prst="rect">
              <a:avLst/>
            </a:prstGeom>
            <a:noFill/>
            <a:ln>
              <a:noFill/>
            </a:ln>
            <a:effectLst>
              <a:outerShdw blurRad="50800" dist="12700" dir="2700000" algn="t" rotWithShape="0">
                <a:prstClr val="black">
                  <a:alpha val="40000"/>
                </a:prstClr>
              </a:outerShdw>
            </a:effectLst>
          </p:spPr>
        </p:pic>
      </p:grpSp>
      <p:sp>
        <p:nvSpPr>
          <p:cNvPr id="4" name="Rounded Rectangle 3"/>
          <p:cNvSpPr/>
          <p:nvPr/>
        </p:nvSpPr>
        <p:spPr bwMode="auto">
          <a:xfrm>
            <a:off x="1807507" y="1600200"/>
            <a:ext cx="1610847" cy="3962400"/>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433707"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7" name="Text Box 4"/>
          <p:cNvSpPr txBox="1">
            <a:spLocks noChangeArrowheads="1"/>
          </p:cNvSpPr>
          <p:nvPr/>
        </p:nvSpPr>
        <p:spPr bwMode="auto">
          <a:xfrm>
            <a:off x="1811383" y="2648677"/>
            <a:ext cx="1601250" cy="448118"/>
          </a:xfrm>
          <a:prstGeom prst="rect">
            <a:avLst/>
          </a:prstGeom>
          <a:noFill/>
          <a:ln w="12700" algn="ctr">
            <a:noFill/>
            <a:miter lim="800000"/>
            <a:headEnd/>
            <a:tailEnd/>
          </a:ln>
          <a:effectLst/>
        </p:spPr>
        <p:txBody>
          <a:bodyPr vert="horz" wrap="square" lIns="102408" tIns="51204" rIns="102408" bIns="51204"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29047" fontAlgn="base">
              <a:lnSpc>
                <a:spcPct val="80000"/>
              </a:lnSpc>
              <a:spcBef>
                <a:spcPct val="0"/>
              </a:spcBef>
              <a:spcAft>
                <a:spcPct val="0"/>
              </a:spcAft>
              <a:defRPr/>
            </a:pPr>
            <a:r>
              <a:rPr lang="en-US" sz="1400" dirty="0">
                <a:solidFill>
                  <a:schemeClr val="tx1">
                    <a:alpha val="99000"/>
                  </a:schemeClr>
                </a:solidFill>
              </a:rPr>
              <a:t>Email and</a:t>
            </a:r>
          </a:p>
          <a:p>
            <a:pPr algn="ctr" defTabSz="1229047" fontAlgn="base">
              <a:lnSpc>
                <a:spcPct val="80000"/>
              </a:lnSpc>
              <a:spcBef>
                <a:spcPct val="0"/>
              </a:spcBef>
              <a:spcAft>
                <a:spcPct val="0"/>
              </a:spcAft>
              <a:defRPr/>
            </a:pPr>
            <a:r>
              <a:rPr lang="en-US" sz="1400" dirty="0">
                <a:solidFill>
                  <a:schemeClr val="tx1">
                    <a:alpha val="99000"/>
                  </a:schemeClr>
                </a:solidFill>
              </a:rPr>
              <a:t>Calendar</a:t>
            </a:r>
          </a:p>
        </p:txBody>
      </p:sp>
      <p:pic>
        <p:nvPicPr>
          <p:cNvPr id="10" name="Picture 9" descr="763394-xs.png"/>
          <p:cNvPicPr>
            <a:picLocks noChangeAspect="1"/>
          </p:cNvPicPr>
          <p:nvPr/>
        </p:nvPicPr>
        <p:blipFill>
          <a:blip r:embed="rId4" cstate="print">
            <a:duotone>
              <a:prstClr val="black"/>
              <a:schemeClr val="accent4">
                <a:tint val="45000"/>
                <a:satMod val="400000"/>
              </a:schemeClr>
            </a:duotone>
          </a:blip>
          <a:stretch>
            <a:fillRect/>
          </a:stretch>
        </p:blipFill>
        <p:spPr>
          <a:xfrm rot="20464167">
            <a:off x="2044936" y="1826127"/>
            <a:ext cx="398826" cy="609862"/>
          </a:xfrm>
          <a:prstGeom prst="rect">
            <a:avLst/>
          </a:prstGeom>
          <a:noFill/>
          <a:ln>
            <a:noFill/>
          </a:ln>
          <a:effectLst>
            <a:outerShdw blurRad="50800" dist="12700" dir="2700000" algn="t" rotWithShape="0">
              <a:prstClr val="black">
                <a:alpha val="40000"/>
              </a:prstClr>
            </a:outerShdw>
          </a:effectLst>
        </p:spPr>
      </p:pic>
      <p:pic>
        <p:nvPicPr>
          <p:cNvPr id="1028" name="Picture 4"/>
          <p:cNvPicPr>
            <a:picLocks noChangeAspect="1" noChangeArrowheads="1"/>
          </p:cNvPicPr>
          <p:nvPr/>
        </p:nvPicPr>
        <p:blipFill>
          <a:blip r:embed="rId5" cstate="screen">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rot="883278">
            <a:off x="2570303" y="1734083"/>
            <a:ext cx="422381" cy="726793"/>
          </a:xfrm>
          <a:prstGeom prst="rect">
            <a:avLst/>
          </a:prstGeom>
          <a:noFill/>
          <a:ln>
            <a:noFill/>
          </a:ln>
          <a:effectLst>
            <a:outerShdw blurRad="50800" dist="12700" dir="2700000" algn="t" rotWithShape="0">
              <a:prstClr val="black">
                <a:alpha val="40000"/>
              </a:prstClr>
            </a:outerShdw>
          </a:effectLst>
        </p:spPr>
      </p:pic>
      <p:sp>
        <p:nvSpPr>
          <p:cNvPr id="20" name="Rounded Rectangle 19"/>
          <p:cNvSpPr/>
          <p:nvPr/>
        </p:nvSpPr>
        <p:spPr bwMode="auto">
          <a:xfrm>
            <a:off x="5523005" y="1600200"/>
            <a:ext cx="1610847" cy="3962400"/>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433707"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23" name="Text Box 4"/>
          <p:cNvSpPr txBox="1">
            <a:spLocks noChangeArrowheads="1"/>
          </p:cNvSpPr>
          <p:nvPr/>
        </p:nvSpPr>
        <p:spPr bwMode="auto">
          <a:xfrm>
            <a:off x="5585687" y="2648676"/>
            <a:ext cx="1455682" cy="448118"/>
          </a:xfrm>
          <a:prstGeom prst="rect">
            <a:avLst/>
          </a:prstGeom>
          <a:noFill/>
          <a:ln w="12700" algn="ctr">
            <a:noFill/>
            <a:miter lim="800000"/>
            <a:headEnd/>
            <a:tailEnd/>
          </a:ln>
          <a:effectLst/>
        </p:spPr>
        <p:txBody>
          <a:bodyPr vert="horz" wrap="square" lIns="102408" tIns="51204" rIns="102408" bIns="51204" numCol="1" anchor="ctr" anchorCtr="0" compatLnSpc="1">
            <a:prstTxWarp prst="textNoShape">
              <a:avLst/>
            </a:prstTxWarp>
            <a:spAutoFit/>
          </a:bodyPr>
          <a:lstStyle>
            <a:defPPr>
              <a:defRPr lang="en-US"/>
            </a:defPPr>
            <a:lvl1pPr algn="ctr" defTabSz="1097418" fontAlgn="base">
              <a:lnSpc>
                <a:spcPct val="80000"/>
              </a:lnSpc>
              <a:spcBef>
                <a:spcPct val="0"/>
              </a:spcBef>
              <a:spcAft>
                <a:spcPct val="0"/>
              </a:spcAft>
              <a:defRPr sz="1600">
                <a:solidFill>
                  <a:schemeClr val="tx1">
                    <a:alpha val="99000"/>
                  </a:schemeClr>
                </a:soli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400" dirty="0"/>
              <a:t>Voicemail in </a:t>
            </a:r>
          </a:p>
          <a:p>
            <a:r>
              <a:rPr lang="en-US" sz="1400" dirty="0"/>
              <a:t>Your Inbox</a:t>
            </a:r>
          </a:p>
        </p:txBody>
      </p:sp>
      <p:pic>
        <p:nvPicPr>
          <p:cNvPr id="49" name="Picture 48" descr="763394-xs.png"/>
          <p:cNvPicPr>
            <a:picLocks noChangeAspect="1"/>
          </p:cNvPicPr>
          <p:nvPr/>
        </p:nvPicPr>
        <p:blipFill>
          <a:blip r:embed="rId6"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0610701">
            <a:off x="6145577" y="1980641"/>
            <a:ext cx="345932" cy="347036"/>
          </a:xfrm>
          <a:prstGeom prst="rect">
            <a:avLst/>
          </a:prstGeom>
          <a:noFill/>
          <a:ln>
            <a:noFill/>
          </a:ln>
          <a:effectLst>
            <a:outerShdw blurRad="50800" dist="12700" dir="2700000" algn="t" rotWithShape="0">
              <a:prstClr val="black">
                <a:alpha val="40000"/>
              </a:prstClr>
            </a:outerShdw>
          </a:effectLst>
        </p:spPr>
      </p:pic>
      <p:sp>
        <p:nvSpPr>
          <p:cNvPr id="50" name="Freeform 7"/>
          <p:cNvSpPr>
            <a:spLocks/>
          </p:cNvSpPr>
          <p:nvPr/>
        </p:nvSpPr>
        <p:spPr bwMode="auto">
          <a:xfrm rot="19051501">
            <a:off x="5793114" y="1658826"/>
            <a:ext cx="527819" cy="403827"/>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chemeClr val="bg2">
              <a:lumMod val="75000"/>
            </a:schemeClr>
          </a:solidFill>
          <a:ln w="9525">
            <a:noFill/>
            <a:round/>
            <a:headEnd/>
            <a:tailEnd/>
          </a:ln>
        </p:spPr>
        <p:txBody>
          <a:bodyPr vert="horz" wrap="square" lIns="102408" tIns="51204" rIns="102408" bIns="51204" numCol="1" anchor="t" anchorCtr="0" compatLnSpc="1">
            <a:prstTxWarp prst="textNoShape">
              <a:avLst/>
            </a:prstTxWarp>
          </a:bodyPr>
          <a:lstStyle/>
          <a:p>
            <a:endParaRPr lang="en-US" dirty="0"/>
          </a:p>
        </p:txBody>
      </p:sp>
      <p:sp>
        <p:nvSpPr>
          <p:cNvPr id="31" name="Rounded Rectangle 30"/>
          <p:cNvSpPr/>
          <p:nvPr/>
        </p:nvSpPr>
        <p:spPr bwMode="auto">
          <a:xfrm>
            <a:off x="7380754" y="1600200"/>
            <a:ext cx="1610847" cy="3962400"/>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433707"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34" name="Text Box 4"/>
          <p:cNvSpPr txBox="1">
            <a:spLocks noChangeArrowheads="1"/>
          </p:cNvSpPr>
          <p:nvPr/>
        </p:nvSpPr>
        <p:spPr bwMode="auto">
          <a:xfrm>
            <a:off x="7443435" y="2648681"/>
            <a:ext cx="1455682" cy="448118"/>
          </a:xfrm>
          <a:prstGeom prst="rect">
            <a:avLst/>
          </a:prstGeom>
          <a:noFill/>
          <a:ln w="12700" algn="ctr">
            <a:noFill/>
            <a:miter lim="800000"/>
            <a:headEnd/>
            <a:tailEnd/>
          </a:ln>
          <a:effectLst/>
        </p:spPr>
        <p:txBody>
          <a:bodyPr vert="horz" wrap="square" lIns="102408" tIns="51204" rIns="102408" bIns="51204" numCol="1" anchor="ctr" anchorCtr="0" compatLnSpc="1">
            <a:prstTxWarp prst="textNoShape">
              <a:avLst/>
            </a:prstTxWarp>
            <a:spAutoFit/>
          </a:bodyPr>
          <a:lstStyle>
            <a:defPPr>
              <a:defRPr lang="en-US"/>
            </a:defPPr>
            <a:lvl1pPr algn="ctr" defTabSz="1097418" fontAlgn="base">
              <a:lnSpc>
                <a:spcPct val="80000"/>
              </a:lnSpc>
              <a:spcBef>
                <a:spcPct val="0"/>
              </a:spcBef>
              <a:spcAft>
                <a:spcPct val="0"/>
              </a:spcAft>
              <a:defRPr sz="1600">
                <a:solidFill>
                  <a:schemeClr val="tx1">
                    <a:alpha val="99000"/>
                  </a:schemeClr>
                </a:soli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400" dirty="0"/>
              <a:t>Email </a:t>
            </a:r>
          </a:p>
          <a:p>
            <a:r>
              <a:rPr lang="en-US" sz="1400" dirty="0"/>
              <a:t>Archiving</a:t>
            </a:r>
          </a:p>
        </p:txBody>
      </p:sp>
      <p:sp>
        <p:nvSpPr>
          <p:cNvPr id="36" name="AutoShape 58"/>
          <p:cNvSpPr>
            <a:spLocks noChangeAspect="1" noChangeArrowheads="1" noTextEdit="1"/>
          </p:cNvSpPr>
          <p:nvPr/>
        </p:nvSpPr>
        <p:spPr bwMode="auto">
          <a:xfrm>
            <a:off x="7617196" y="2009746"/>
            <a:ext cx="712856" cy="573011"/>
          </a:xfrm>
          <a:prstGeom prst="rect">
            <a:avLst/>
          </a:prstGeom>
          <a:noFill/>
          <a:ln w="9525">
            <a:noFill/>
            <a:miter lim="800000"/>
            <a:headEnd/>
            <a:tailEnd/>
          </a:ln>
        </p:spPr>
        <p:txBody>
          <a:bodyPr vert="horz" wrap="square" lIns="102408" tIns="51204" rIns="102408" bIns="51204" numCol="1" anchor="t" anchorCtr="0" compatLnSpc="1">
            <a:prstTxWarp prst="textNoShape">
              <a:avLst/>
            </a:prstTxWarp>
          </a:bodyPr>
          <a:lstStyle/>
          <a:p>
            <a:endParaRPr lang="en-US" dirty="0"/>
          </a:p>
        </p:txBody>
      </p:sp>
      <p:sp>
        <p:nvSpPr>
          <p:cNvPr id="1033" name="Freeform 9"/>
          <p:cNvSpPr>
            <a:spLocks noEditPoints="1"/>
          </p:cNvSpPr>
          <p:nvPr/>
        </p:nvSpPr>
        <p:spPr bwMode="auto">
          <a:xfrm>
            <a:off x="8367788" y="1761487"/>
            <a:ext cx="322740" cy="866193"/>
          </a:xfrm>
          <a:custGeom>
            <a:avLst/>
            <a:gdLst/>
            <a:ahLst/>
            <a:cxnLst>
              <a:cxn ang="0">
                <a:pos x="396" y="0"/>
              </a:cxn>
              <a:cxn ang="0">
                <a:pos x="0" y="176"/>
              </a:cxn>
              <a:cxn ang="0">
                <a:pos x="0" y="828"/>
              </a:cxn>
              <a:cxn ang="0">
                <a:pos x="312" y="960"/>
              </a:cxn>
              <a:cxn ang="0">
                <a:pos x="660" y="752"/>
              </a:cxn>
              <a:cxn ang="0">
                <a:pos x="660" y="100"/>
              </a:cxn>
              <a:cxn ang="0">
                <a:pos x="396" y="0"/>
              </a:cxn>
              <a:cxn ang="0">
                <a:pos x="159" y="820"/>
              </a:cxn>
              <a:cxn ang="0">
                <a:pos x="142" y="803"/>
              </a:cxn>
              <a:cxn ang="0">
                <a:pos x="159" y="786"/>
              </a:cxn>
              <a:cxn ang="0">
                <a:pos x="176" y="803"/>
              </a:cxn>
              <a:cxn ang="0">
                <a:pos x="159" y="820"/>
              </a:cxn>
              <a:cxn ang="0">
                <a:pos x="252" y="778"/>
              </a:cxn>
              <a:cxn ang="0">
                <a:pos x="64" y="698"/>
              </a:cxn>
              <a:cxn ang="0">
                <a:pos x="68" y="630"/>
              </a:cxn>
              <a:cxn ang="0">
                <a:pos x="256" y="706"/>
              </a:cxn>
              <a:cxn ang="0">
                <a:pos x="252" y="778"/>
              </a:cxn>
              <a:cxn ang="0">
                <a:pos x="288" y="636"/>
              </a:cxn>
              <a:cxn ang="0">
                <a:pos x="20" y="530"/>
              </a:cxn>
              <a:cxn ang="0">
                <a:pos x="20" y="464"/>
              </a:cxn>
              <a:cxn ang="0">
                <a:pos x="288" y="568"/>
              </a:cxn>
              <a:cxn ang="0">
                <a:pos x="288" y="636"/>
              </a:cxn>
              <a:cxn ang="0">
                <a:pos x="288" y="550"/>
              </a:cxn>
              <a:cxn ang="0">
                <a:pos x="20" y="448"/>
              </a:cxn>
              <a:cxn ang="0">
                <a:pos x="20" y="392"/>
              </a:cxn>
              <a:cxn ang="0">
                <a:pos x="288" y="490"/>
              </a:cxn>
              <a:cxn ang="0">
                <a:pos x="288" y="550"/>
              </a:cxn>
              <a:cxn ang="0">
                <a:pos x="288" y="471"/>
              </a:cxn>
              <a:cxn ang="0">
                <a:pos x="20" y="357"/>
              </a:cxn>
              <a:cxn ang="0">
                <a:pos x="20" y="306"/>
              </a:cxn>
              <a:cxn ang="0">
                <a:pos x="288" y="408"/>
              </a:cxn>
              <a:cxn ang="0">
                <a:pos x="288" y="471"/>
              </a:cxn>
              <a:cxn ang="0">
                <a:pos x="288" y="392"/>
              </a:cxn>
              <a:cxn ang="0">
                <a:pos x="20" y="296"/>
              </a:cxn>
              <a:cxn ang="0">
                <a:pos x="20" y="220"/>
              </a:cxn>
              <a:cxn ang="0">
                <a:pos x="288" y="328"/>
              </a:cxn>
              <a:cxn ang="0">
                <a:pos x="288" y="392"/>
              </a:cxn>
            </a:cxnLst>
            <a:rect l="0" t="0" r="r" b="b"/>
            <a:pathLst>
              <a:path w="660" h="960">
                <a:moveTo>
                  <a:pt x="396" y="0"/>
                </a:moveTo>
                <a:cubicBezTo>
                  <a:pt x="0" y="176"/>
                  <a:pt x="0" y="176"/>
                  <a:pt x="0" y="176"/>
                </a:cubicBezTo>
                <a:cubicBezTo>
                  <a:pt x="0" y="828"/>
                  <a:pt x="0" y="828"/>
                  <a:pt x="0" y="828"/>
                </a:cubicBezTo>
                <a:cubicBezTo>
                  <a:pt x="312" y="960"/>
                  <a:pt x="312" y="960"/>
                  <a:pt x="312" y="960"/>
                </a:cubicBezTo>
                <a:cubicBezTo>
                  <a:pt x="660" y="752"/>
                  <a:pt x="660" y="752"/>
                  <a:pt x="660" y="752"/>
                </a:cubicBezTo>
                <a:cubicBezTo>
                  <a:pt x="660" y="100"/>
                  <a:pt x="660" y="100"/>
                  <a:pt x="660" y="100"/>
                </a:cubicBezTo>
                <a:lnTo>
                  <a:pt x="396" y="0"/>
                </a:lnTo>
                <a:close/>
                <a:moveTo>
                  <a:pt x="159" y="820"/>
                </a:moveTo>
                <a:cubicBezTo>
                  <a:pt x="150" y="820"/>
                  <a:pt x="142" y="813"/>
                  <a:pt x="142" y="803"/>
                </a:cubicBezTo>
                <a:cubicBezTo>
                  <a:pt x="142" y="794"/>
                  <a:pt x="150" y="786"/>
                  <a:pt x="159" y="786"/>
                </a:cubicBezTo>
                <a:cubicBezTo>
                  <a:pt x="168" y="786"/>
                  <a:pt x="176" y="794"/>
                  <a:pt x="176" y="803"/>
                </a:cubicBezTo>
                <a:cubicBezTo>
                  <a:pt x="176" y="813"/>
                  <a:pt x="168" y="820"/>
                  <a:pt x="159" y="820"/>
                </a:cubicBezTo>
                <a:close/>
                <a:moveTo>
                  <a:pt x="252" y="778"/>
                </a:moveTo>
                <a:cubicBezTo>
                  <a:pt x="64" y="698"/>
                  <a:pt x="64" y="698"/>
                  <a:pt x="64" y="698"/>
                </a:cubicBezTo>
                <a:cubicBezTo>
                  <a:pt x="68" y="630"/>
                  <a:pt x="68" y="630"/>
                  <a:pt x="68" y="630"/>
                </a:cubicBezTo>
                <a:cubicBezTo>
                  <a:pt x="256" y="706"/>
                  <a:pt x="256" y="706"/>
                  <a:pt x="256" y="706"/>
                </a:cubicBezTo>
                <a:lnTo>
                  <a:pt x="252" y="778"/>
                </a:lnTo>
                <a:close/>
                <a:moveTo>
                  <a:pt x="288" y="636"/>
                </a:moveTo>
                <a:cubicBezTo>
                  <a:pt x="20" y="530"/>
                  <a:pt x="20" y="530"/>
                  <a:pt x="20" y="530"/>
                </a:cubicBezTo>
                <a:cubicBezTo>
                  <a:pt x="20" y="464"/>
                  <a:pt x="20" y="464"/>
                  <a:pt x="20" y="464"/>
                </a:cubicBezTo>
                <a:cubicBezTo>
                  <a:pt x="288" y="568"/>
                  <a:pt x="288" y="568"/>
                  <a:pt x="288" y="568"/>
                </a:cubicBezTo>
                <a:lnTo>
                  <a:pt x="288" y="636"/>
                </a:lnTo>
                <a:close/>
                <a:moveTo>
                  <a:pt x="288" y="550"/>
                </a:moveTo>
                <a:cubicBezTo>
                  <a:pt x="20" y="448"/>
                  <a:pt x="20" y="448"/>
                  <a:pt x="20" y="448"/>
                </a:cubicBezTo>
                <a:cubicBezTo>
                  <a:pt x="20" y="392"/>
                  <a:pt x="20" y="392"/>
                  <a:pt x="20" y="392"/>
                </a:cubicBezTo>
                <a:cubicBezTo>
                  <a:pt x="288" y="490"/>
                  <a:pt x="288" y="490"/>
                  <a:pt x="288" y="490"/>
                </a:cubicBezTo>
                <a:lnTo>
                  <a:pt x="288" y="550"/>
                </a:lnTo>
                <a:close/>
                <a:moveTo>
                  <a:pt x="288" y="471"/>
                </a:moveTo>
                <a:cubicBezTo>
                  <a:pt x="20" y="357"/>
                  <a:pt x="20" y="357"/>
                  <a:pt x="20" y="357"/>
                </a:cubicBezTo>
                <a:cubicBezTo>
                  <a:pt x="20" y="306"/>
                  <a:pt x="20" y="306"/>
                  <a:pt x="20" y="306"/>
                </a:cubicBezTo>
                <a:cubicBezTo>
                  <a:pt x="288" y="408"/>
                  <a:pt x="288" y="408"/>
                  <a:pt x="288" y="408"/>
                </a:cubicBezTo>
                <a:lnTo>
                  <a:pt x="288" y="471"/>
                </a:lnTo>
                <a:close/>
                <a:moveTo>
                  <a:pt x="288" y="392"/>
                </a:moveTo>
                <a:cubicBezTo>
                  <a:pt x="20" y="296"/>
                  <a:pt x="20" y="296"/>
                  <a:pt x="20" y="296"/>
                </a:cubicBezTo>
                <a:cubicBezTo>
                  <a:pt x="20" y="220"/>
                  <a:pt x="20" y="220"/>
                  <a:pt x="20" y="220"/>
                </a:cubicBezTo>
                <a:cubicBezTo>
                  <a:pt x="288" y="328"/>
                  <a:pt x="288" y="328"/>
                  <a:pt x="288" y="328"/>
                </a:cubicBezTo>
                <a:lnTo>
                  <a:pt x="288" y="392"/>
                </a:lnTo>
                <a:close/>
              </a:path>
            </a:pathLst>
          </a:custGeom>
          <a:solidFill>
            <a:schemeClr val="bg2">
              <a:lumMod val="75000"/>
            </a:schemeClr>
          </a:solidFill>
          <a:ln w="9525">
            <a:noFill/>
            <a:round/>
            <a:headEnd/>
            <a:tailEnd/>
          </a:ln>
        </p:spPr>
        <p:txBody>
          <a:bodyPr vert="horz" wrap="square" lIns="102408" tIns="51204" rIns="102408" bIns="51204" numCol="1" anchor="t" anchorCtr="0" compatLnSpc="1">
            <a:prstTxWarp prst="textNoShape">
              <a:avLst/>
            </a:prstTxWarp>
          </a:bodyPr>
          <a:lstStyle/>
          <a:p>
            <a:endParaRPr lang="en-US" dirty="0"/>
          </a:p>
        </p:txBody>
      </p:sp>
      <p:pic>
        <p:nvPicPr>
          <p:cNvPr id="55" name="Picture 54" descr="763394-xs.png"/>
          <p:cNvPicPr>
            <a:picLocks noChangeAspect="1"/>
          </p:cNvPicPr>
          <p:nvPr/>
        </p:nvPicPr>
        <p:blipFill>
          <a:blip r:embed="rId7"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0464167">
            <a:off x="7442032" y="2147436"/>
            <a:ext cx="224287" cy="342967"/>
          </a:xfrm>
          <a:prstGeom prst="rect">
            <a:avLst/>
          </a:prstGeom>
          <a:noFill/>
          <a:ln>
            <a:noFill/>
          </a:ln>
          <a:effectLst>
            <a:outerShdw blurRad="50800" dist="12700" dir="2700000" algn="t" rotWithShape="0">
              <a:prstClr val="black">
                <a:alpha val="40000"/>
              </a:prstClr>
            </a:outerShdw>
          </a:effectLst>
        </p:spPr>
      </p:pic>
      <p:pic>
        <p:nvPicPr>
          <p:cNvPr id="56" name="Picture 55" descr="763394-xs.png"/>
          <p:cNvPicPr>
            <a:picLocks noChangeAspect="1"/>
          </p:cNvPicPr>
          <p:nvPr/>
        </p:nvPicPr>
        <p:blipFill>
          <a:blip r:embed="rId8"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414972">
            <a:off x="7728650" y="1807824"/>
            <a:ext cx="277086" cy="423703"/>
          </a:xfrm>
          <a:prstGeom prst="rect">
            <a:avLst/>
          </a:prstGeom>
          <a:noFill/>
          <a:ln>
            <a:noFill/>
          </a:ln>
          <a:effectLst>
            <a:outerShdw blurRad="50800" dist="12700" dir="2700000" algn="t" rotWithShape="0">
              <a:prstClr val="black">
                <a:alpha val="40000"/>
              </a:prstClr>
            </a:outerShdw>
          </a:effectLst>
        </p:spPr>
      </p:pic>
      <p:pic>
        <p:nvPicPr>
          <p:cNvPr id="57" name="Picture 56" descr="763394-xs.png"/>
          <p:cNvPicPr>
            <a:picLocks noChangeAspect="1"/>
          </p:cNvPicPr>
          <p:nvPr/>
        </p:nvPicPr>
        <p:blipFill>
          <a:blip r:embed="rId9"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072810">
            <a:off x="8074869" y="2171698"/>
            <a:ext cx="193736" cy="296248"/>
          </a:xfrm>
          <a:prstGeom prst="rect">
            <a:avLst/>
          </a:prstGeom>
          <a:noFill/>
          <a:ln>
            <a:noFill/>
          </a:ln>
          <a:effectLst>
            <a:outerShdw blurRad="50800" dist="12700" dir="2700000" algn="t" rotWithShape="0">
              <a:prstClr val="black">
                <a:alpha val="40000"/>
              </a:prstClr>
            </a:outerShdw>
          </a:effectLst>
        </p:spPr>
      </p:pic>
      <p:sp>
        <p:nvSpPr>
          <p:cNvPr id="41" name="Rounded Rectangle 40"/>
          <p:cNvSpPr/>
          <p:nvPr/>
        </p:nvSpPr>
        <p:spPr bwMode="auto">
          <a:xfrm>
            <a:off x="381000" y="3356128"/>
            <a:ext cx="8610600" cy="87376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08" tIns="0" rIns="102408" bIns="0" rtlCol="0" anchor="ctr"/>
          <a:lstStyle/>
          <a:p>
            <a:pPr marL="0" lvl="1" defTabSz="1024036"/>
            <a:r>
              <a:rPr lang="en-US" sz="2200" b="1" dirty="0">
                <a:ln>
                  <a:solidFill>
                    <a:schemeClr val="bg1">
                      <a:alpha val="0"/>
                    </a:schemeClr>
                  </a:solidFill>
                </a:ln>
                <a:solidFill>
                  <a:srgbClr val="F37A1F"/>
                </a:solidFill>
              </a:rPr>
              <a:t>ON-PREMISES</a:t>
            </a:r>
          </a:p>
        </p:txBody>
      </p:sp>
      <p:sp>
        <p:nvSpPr>
          <p:cNvPr id="45" name="Rounded Rectangle 44"/>
          <p:cNvSpPr/>
          <p:nvPr/>
        </p:nvSpPr>
        <p:spPr bwMode="auto">
          <a:xfrm>
            <a:off x="381000" y="4514368"/>
            <a:ext cx="8610600" cy="87376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08" tIns="0" rIns="102408" bIns="0" rtlCol="0" anchor="ctr"/>
          <a:lstStyle/>
          <a:p>
            <a:pPr marL="0" lvl="1" defTabSz="1024036"/>
            <a:r>
              <a:rPr lang="en-US" sz="2200" b="1" cap="all" dirty="0">
                <a:ln>
                  <a:solidFill>
                    <a:schemeClr val="bg1">
                      <a:alpha val="0"/>
                    </a:schemeClr>
                  </a:solidFill>
                </a:ln>
                <a:solidFill>
                  <a:srgbClr val="F37A1F"/>
                </a:solidFill>
              </a:rPr>
              <a:t>Office 365</a:t>
            </a:r>
          </a:p>
        </p:txBody>
      </p:sp>
      <p:sp>
        <p:nvSpPr>
          <p:cNvPr id="46" name="TextBox 45"/>
          <p:cNvSpPr txBox="1"/>
          <p:nvPr/>
        </p:nvSpPr>
        <p:spPr>
          <a:xfrm>
            <a:off x="2464628"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47" name="TextBox 46"/>
          <p:cNvSpPr txBox="1"/>
          <p:nvPr/>
        </p:nvSpPr>
        <p:spPr>
          <a:xfrm>
            <a:off x="2464628"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48" name="TextBox 47"/>
          <p:cNvSpPr txBox="1"/>
          <p:nvPr/>
        </p:nvSpPr>
        <p:spPr>
          <a:xfrm>
            <a:off x="4364375"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1" name="TextBox 50"/>
          <p:cNvSpPr txBox="1"/>
          <p:nvPr/>
        </p:nvSpPr>
        <p:spPr>
          <a:xfrm>
            <a:off x="4364375"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2" name="TextBox 51"/>
          <p:cNvSpPr txBox="1"/>
          <p:nvPr/>
        </p:nvSpPr>
        <p:spPr>
          <a:xfrm>
            <a:off x="6181046"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3" name="TextBox 52"/>
          <p:cNvSpPr txBox="1"/>
          <p:nvPr/>
        </p:nvSpPr>
        <p:spPr>
          <a:xfrm>
            <a:off x="6181046"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4" name="TextBox 53"/>
          <p:cNvSpPr txBox="1"/>
          <p:nvPr/>
        </p:nvSpPr>
        <p:spPr>
          <a:xfrm>
            <a:off x="8043063"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8" name="TextBox 57"/>
          <p:cNvSpPr txBox="1"/>
          <p:nvPr/>
        </p:nvSpPr>
        <p:spPr>
          <a:xfrm>
            <a:off x="8043063"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grpSp>
        <p:nvGrpSpPr>
          <p:cNvPr id="42" name="Group 41"/>
          <p:cNvGrpSpPr/>
          <p:nvPr/>
        </p:nvGrpSpPr>
        <p:grpSpPr>
          <a:xfrm>
            <a:off x="5410202" y="1149148"/>
            <a:ext cx="3581399" cy="5124653"/>
            <a:chOff x="-4671068" y="4698491"/>
            <a:chExt cx="4858162" cy="2658275"/>
          </a:xfrm>
        </p:grpSpPr>
        <p:sp>
          <p:nvSpPr>
            <p:cNvPr id="43" name="Freeform 169"/>
            <p:cNvSpPr>
              <a:spLocks/>
            </p:cNvSpPr>
            <p:nvPr/>
          </p:nvSpPr>
          <p:spPr bwMode="auto">
            <a:xfrm>
              <a:off x="-4671068" y="4698491"/>
              <a:ext cx="4858162" cy="2658275"/>
            </a:xfrm>
            <a:prstGeom prst="roundRect">
              <a:avLst>
                <a:gd name="adj" fmla="val 4946"/>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lvl="1"/>
              <a:endParaRPr lang="en-US" altLang="zh-CN" dirty="0">
                <a:solidFill>
                  <a:schemeClr val="tx1"/>
                </a:solidFill>
              </a:endParaRPr>
            </a:p>
          </p:txBody>
        </p:sp>
        <p:sp>
          <p:nvSpPr>
            <p:cNvPr id="44" name="Rectangle 43"/>
            <p:cNvSpPr/>
            <p:nvPr/>
          </p:nvSpPr>
          <p:spPr bwMode="auto">
            <a:xfrm>
              <a:off x="-4671068" y="4896666"/>
              <a:ext cx="4858162" cy="376072"/>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Sync email, contacts, calendar</a:t>
              </a:r>
            </a:p>
          </p:txBody>
        </p:sp>
        <p:sp>
          <p:nvSpPr>
            <p:cNvPr id="59" name="Rectangle 58"/>
            <p:cNvSpPr/>
            <p:nvPr/>
          </p:nvSpPr>
          <p:spPr bwMode="auto">
            <a:xfrm>
              <a:off x="-4671068" y="5366755"/>
              <a:ext cx="4858162" cy="376072"/>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Supports popular mobile devices</a:t>
              </a:r>
            </a:p>
          </p:txBody>
        </p:sp>
        <p:sp>
          <p:nvSpPr>
            <p:cNvPr id="60" name="Rectangle 59"/>
            <p:cNvSpPr/>
            <p:nvPr/>
          </p:nvSpPr>
          <p:spPr bwMode="auto">
            <a:xfrm>
              <a:off x="-4671068" y="5836845"/>
              <a:ext cx="4858162" cy="376072"/>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Remote device wipe</a:t>
              </a:r>
            </a:p>
          </p:txBody>
        </p:sp>
        <p:sp>
          <p:nvSpPr>
            <p:cNvPr id="61" name="Rectangle 60"/>
            <p:cNvSpPr/>
            <p:nvPr/>
          </p:nvSpPr>
          <p:spPr bwMode="auto">
            <a:xfrm>
              <a:off x="-4671068" y="6306934"/>
              <a:ext cx="4858162" cy="376072"/>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Mobile device security policies</a:t>
              </a:r>
            </a:p>
          </p:txBody>
        </p:sp>
        <p:sp>
          <p:nvSpPr>
            <p:cNvPr id="62" name="Rectangle 61"/>
            <p:cNvSpPr/>
            <p:nvPr/>
          </p:nvSpPr>
          <p:spPr bwMode="auto">
            <a:xfrm>
              <a:off x="-4671068" y="6777024"/>
              <a:ext cx="4858162" cy="376072"/>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Block and quarantine devices</a:t>
              </a:r>
            </a:p>
          </p:txBody>
        </p:sp>
      </p:grpSp>
    </p:spTree>
    <p:extLst>
      <p:ext uri="{BB962C8B-B14F-4D97-AF65-F5344CB8AC3E}">
        <p14:creationId xmlns:p14="http://schemas.microsoft.com/office/powerpoint/2010/main" val="11805329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Exchange Server and Exchange Online</a:t>
            </a:r>
          </a:p>
        </p:txBody>
      </p:sp>
      <p:grpSp>
        <p:nvGrpSpPr>
          <p:cNvPr id="11" name="Group 10"/>
          <p:cNvGrpSpPr/>
          <p:nvPr/>
        </p:nvGrpSpPr>
        <p:grpSpPr>
          <a:xfrm>
            <a:off x="3665256" y="1600200"/>
            <a:ext cx="1610847" cy="3962400"/>
            <a:chOff x="3908871" y="1595882"/>
            <a:chExt cx="2548540" cy="3062791"/>
          </a:xfrm>
        </p:grpSpPr>
        <p:sp>
          <p:nvSpPr>
            <p:cNvPr id="12" name="Rounded Rectangle 11"/>
            <p:cNvSpPr/>
            <p:nvPr/>
          </p:nvSpPr>
          <p:spPr bwMode="auto">
            <a:xfrm>
              <a:off x="3908871" y="1595882"/>
              <a:ext cx="2548540" cy="3062791"/>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15" name="Text Box 4"/>
            <p:cNvSpPr txBox="1">
              <a:spLocks noChangeArrowheads="1"/>
            </p:cNvSpPr>
            <p:nvPr/>
          </p:nvSpPr>
          <p:spPr bwMode="auto">
            <a:xfrm>
              <a:off x="3916464" y="2410600"/>
              <a:ext cx="2533360" cy="337818"/>
            </a:xfrm>
            <a:prstGeom prst="rect">
              <a:avLst/>
            </a:prstGeom>
            <a:noFill/>
            <a:ln w="12700" algn="ctr">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n-US"/>
              </a:defPPr>
              <a:lvl1pPr algn="ctr" defTabSz="1097418" fontAlgn="base">
                <a:lnSpc>
                  <a:spcPct val="80000"/>
                </a:lnSpc>
                <a:spcBef>
                  <a:spcPct val="0"/>
                </a:spcBef>
                <a:spcAft>
                  <a:spcPct val="0"/>
                </a:spcAft>
                <a:defRPr sz="1600">
                  <a:solidFill>
                    <a:schemeClr val="tx1">
                      <a:alpha val="99000"/>
                    </a:schemeClr>
                  </a:soli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400" dirty="0"/>
                <a:t>Mobile </a:t>
              </a:r>
              <a:br>
                <a:rPr lang="en-US" sz="1400" dirty="0"/>
              </a:br>
              <a:r>
                <a:rPr lang="en-US" sz="1400" dirty="0"/>
                <a:t>Collaboration</a:t>
              </a:r>
            </a:p>
          </p:txBody>
        </p:sp>
        <p:pic>
          <p:nvPicPr>
            <p:cNvPr id="18" name="Picture 17" descr="11675539043P6q14.png"/>
            <p:cNvPicPr>
              <a:picLocks noChangeAspect="1"/>
            </p:cNvPicPr>
            <p:nvPr/>
          </p:nvPicPr>
          <p:blipFill>
            <a:blip r:embed="rId3" cstate="print">
              <a:duotone>
                <a:prstClr val="black"/>
                <a:schemeClr val="accent4">
                  <a:tint val="45000"/>
                  <a:satMod val="400000"/>
                </a:schemeClr>
              </a:duotone>
            </a:blip>
            <a:stretch>
              <a:fillRect/>
            </a:stretch>
          </p:blipFill>
          <p:spPr>
            <a:xfrm>
              <a:off x="5014956" y="1620878"/>
              <a:ext cx="336371" cy="716036"/>
            </a:xfrm>
            <a:prstGeom prst="rect">
              <a:avLst/>
            </a:prstGeom>
            <a:noFill/>
            <a:ln>
              <a:noFill/>
            </a:ln>
            <a:effectLst>
              <a:outerShdw blurRad="50800" dist="12700" dir="2700000" algn="t" rotWithShape="0">
                <a:prstClr val="black">
                  <a:alpha val="40000"/>
                </a:prstClr>
              </a:outerShdw>
            </a:effectLst>
          </p:spPr>
        </p:pic>
      </p:grpSp>
      <p:sp>
        <p:nvSpPr>
          <p:cNvPr id="4" name="Rounded Rectangle 3"/>
          <p:cNvSpPr/>
          <p:nvPr/>
        </p:nvSpPr>
        <p:spPr bwMode="auto">
          <a:xfrm>
            <a:off x="1807507" y="1600200"/>
            <a:ext cx="1610847" cy="3962400"/>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433707"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7" name="Text Box 4"/>
          <p:cNvSpPr txBox="1">
            <a:spLocks noChangeArrowheads="1"/>
          </p:cNvSpPr>
          <p:nvPr/>
        </p:nvSpPr>
        <p:spPr bwMode="auto">
          <a:xfrm>
            <a:off x="1811383" y="2648677"/>
            <a:ext cx="1601250" cy="448118"/>
          </a:xfrm>
          <a:prstGeom prst="rect">
            <a:avLst/>
          </a:prstGeom>
          <a:noFill/>
          <a:ln w="12700" algn="ctr">
            <a:noFill/>
            <a:miter lim="800000"/>
            <a:headEnd/>
            <a:tailEnd/>
          </a:ln>
          <a:effectLst/>
        </p:spPr>
        <p:txBody>
          <a:bodyPr vert="horz" wrap="square" lIns="102408" tIns="51204" rIns="102408" bIns="51204"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29047" fontAlgn="base">
              <a:lnSpc>
                <a:spcPct val="80000"/>
              </a:lnSpc>
              <a:spcBef>
                <a:spcPct val="0"/>
              </a:spcBef>
              <a:spcAft>
                <a:spcPct val="0"/>
              </a:spcAft>
              <a:defRPr/>
            </a:pPr>
            <a:r>
              <a:rPr lang="en-US" sz="1400" dirty="0">
                <a:solidFill>
                  <a:schemeClr val="tx1">
                    <a:alpha val="99000"/>
                  </a:schemeClr>
                </a:solidFill>
              </a:rPr>
              <a:t>Email and</a:t>
            </a:r>
          </a:p>
          <a:p>
            <a:pPr algn="ctr" defTabSz="1229047" fontAlgn="base">
              <a:lnSpc>
                <a:spcPct val="80000"/>
              </a:lnSpc>
              <a:spcBef>
                <a:spcPct val="0"/>
              </a:spcBef>
              <a:spcAft>
                <a:spcPct val="0"/>
              </a:spcAft>
              <a:defRPr/>
            </a:pPr>
            <a:r>
              <a:rPr lang="en-US" sz="1400" dirty="0">
                <a:solidFill>
                  <a:schemeClr val="tx1">
                    <a:alpha val="99000"/>
                  </a:schemeClr>
                </a:solidFill>
              </a:rPr>
              <a:t>Calendar</a:t>
            </a:r>
          </a:p>
        </p:txBody>
      </p:sp>
      <p:pic>
        <p:nvPicPr>
          <p:cNvPr id="10" name="Picture 9" descr="763394-xs.png"/>
          <p:cNvPicPr>
            <a:picLocks noChangeAspect="1"/>
          </p:cNvPicPr>
          <p:nvPr/>
        </p:nvPicPr>
        <p:blipFill>
          <a:blip r:embed="rId4" cstate="print">
            <a:duotone>
              <a:prstClr val="black"/>
              <a:schemeClr val="accent4">
                <a:tint val="45000"/>
                <a:satMod val="400000"/>
              </a:schemeClr>
            </a:duotone>
          </a:blip>
          <a:stretch>
            <a:fillRect/>
          </a:stretch>
        </p:blipFill>
        <p:spPr>
          <a:xfrm rot="20464167">
            <a:off x="2044936" y="1826127"/>
            <a:ext cx="398826" cy="609862"/>
          </a:xfrm>
          <a:prstGeom prst="rect">
            <a:avLst/>
          </a:prstGeom>
          <a:noFill/>
          <a:ln>
            <a:noFill/>
          </a:ln>
          <a:effectLst>
            <a:outerShdw blurRad="50800" dist="12700" dir="2700000" algn="t" rotWithShape="0">
              <a:prstClr val="black">
                <a:alpha val="40000"/>
              </a:prstClr>
            </a:outerShdw>
          </a:effectLst>
        </p:spPr>
      </p:pic>
      <p:pic>
        <p:nvPicPr>
          <p:cNvPr id="1028" name="Picture 4"/>
          <p:cNvPicPr>
            <a:picLocks noChangeAspect="1" noChangeArrowheads="1"/>
          </p:cNvPicPr>
          <p:nvPr/>
        </p:nvPicPr>
        <p:blipFill>
          <a:blip r:embed="rId5" cstate="screen">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rot="883278">
            <a:off x="2570303" y="1734083"/>
            <a:ext cx="422381" cy="726793"/>
          </a:xfrm>
          <a:prstGeom prst="rect">
            <a:avLst/>
          </a:prstGeom>
          <a:noFill/>
          <a:ln>
            <a:noFill/>
          </a:ln>
          <a:effectLst>
            <a:outerShdw blurRad="50800" dist="12700" dir="2700000" algn="t" rotWithShape="0">
              <a:prstClr val="black">
                <a:alpha val="40000"/>
              </a:prstClr>
            </a:outerShdw>
          </a:effectLst>
        </p:spPr>
      </p:pic>
      <p:sp>
        <p:nvSpPr>
          <p:cNvPr id="20" name="Rounded Rectangle 19"/>
          <p:cNvSpPr/>
          <p:nvPr/>
        </p:nvSpPr>
        <p:spPr bwMode="auto">
          <a:xfrm>
            <a:off x="5523005" y="1600200"/>
            <a:ext cx="1610847" cy="3962400"/>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433707"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23" name="Text Box 4"/>
          <p:cNvSpPr txBox="1">
            <a:spLocks noChangeArrowheads="1"/>
          </p:cNvSpPr>
          <p:nvPr/>
        </p:nvSpPr>
        <p:spPr bwMode="auto">
          <a:xfrm>
            <a:off x="5585687" y="2648676"/>
            <a:ext cx="1455682" cy="448118"/>
          </a:xfrm>
          <a:prstGeom prst="rect">
            <a:avLst/>
          </a:prstGeom>
          <a:noFill/>
          <a:ln w="12700" algn="ctr">
            <a:noFill/>
            <a:miter lim="800000"/>
            <a:headEnd/>
            <a:tailEnd/>
          </a:ln>
          <a:effectLst/>
        </p:spPr>
        <p:txBody>
          <a:bodyPr vert="horz" wrap="square" lIns="102408" tIns="51204" rIns="102408" bIns="51204" numCol="1" anchor="ctr" anchorCtr="0" compatLnSpc="1">
            <a:prstTxWarp prst="textNoShape">
              <a:avLst/>
            </a:prstTxWarp>
            <a:spAutoFit/>
          </a:bodyPr>
          <a:lstStyle>
            <a:defPPr>
              <a:defRPr lang="en-US"/>
            </a:defPPr>
            <a:lvl1pPr algn="ctr" defTabSz="1097418" fontAlgn="base">
              <a:lnSpc>
                <a:spcPct val="80000"/>
              </a:lnSpc>
              <a:spcBef>
                <a:spcPct val="0"/>
              </a:spcBef>
              <a:spcAft>
                <a:spcPct val="0"/>
              </a:spcAft>
              <a:defRPr sz="1600">
                <a:solidFill>
                  <a:schemeClr val="tx1">
                    <a:alpha val="99000"/>
                  </a:schemeClr>
                </a:soli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400" dirty="0"/>
              <a:t>Voicemail in </a:t>
            </a:r>
          </a:p>
          <a:p>
            <a:r>
              <a:rPr lang="en-US" sz="1400" dirty="0"/>
              <a:t>Your Inbox</a:t>
            </a:r>
          </a:p>
        </p:txBody>
      </p:sp>
      <p:pic>
        <p:nvPicPr>
          <p:cNvPr id="49" name="Picture 48" descr="763394-xs.png"/>
          <p:cNvPicPr>
            <a:picLocks noChangeAspect="1"/>
          </p:cNvPicPr>
          <p:nvPr/>
        </p:nvPicPr>
        <p:blipFill>
          <a:blip r:embed="rId6"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0610701">
            <a:off x="6145577" y="1980641"/>
            <a:ext cx="345932" cy="347036"/>
          </a:xfrm>
          <a:prstGeom prst="rect">
            <a:avLst/>
          </a:prstGeom>
          <a:noFill/>
          <a:ln>
            <a:noFill/>
          </a:ln>
          <a:effectLst>
            <a:outerShdw blurRad="50800" dist="12700" dir="2700000" algn="t" rotWithShape="0">
              <a:prstClr val="black">
                <a:alpha val="40000"/>
              </a:prstClr>
            </a:outerShdw>
          </a:effectLst>
        </p:spPr>
      </p:pic>
      <p:sp>
        <p:nvSpPr>
          <p:cNvPr id="50" name="Freeform 7"/>
          <p:cNvSpPr>
            <a:spLocks/>
          </p:cNvSpPr>
          <p:nvPr/>
        </p:nvSpPr>
        <p:spPr bwMode="auto">
          <a:xfrm rot="19051501">
            <a:off x="5793114" y="1658826"/>
            <a:ext cx="527819" cy="403827"/>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chemeClr val="bg2">
              <a:lumMod val="75000"/>
            </a:schemeClr>
          </a:solidFill>
          <a:ln w="9525">
            <a:noFill/>
            <a:round/>
            <a:headEnd/>
            <a:tailEnd/>
          </a:ln>
        </p:spPr>
        <p:txBody>
          <a:bodyPr vert="horz" wrap="square" lIns="102408" tIns="51204" rIns="102408" bIns="51204" numCol="1" anchor="t" anchorCtr="0" compatLnSpc="1">
            <a:prstTxWarp prst="textNoShape">
              <a:avLst/>
            </a:prstTxWarp>
          </a:bodyPr>
          <a:lstStyle/>
          <a:p>
            <a:endParaRPr lang="en-US" dirty="0"/>
          </a:p>
        </p:txBody>
      </p:sp>
      <p:sp>
        <p:nvSpPr>
          <p:cNvPr id="31" name="Rounded Rectangle 30"/>
          <p:cNvSpPr/>
          <p:nvPr/>
        </p:nvSpPr>
        <p:spPr bwMode="auto">
          <a:xfrm>
            <a:off x="7380754" y="1600200"/>
            <a:ext cx="1610847" cy="3962400"/>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433707"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34" name="Text Box 4"/>
          <p:cNvSpPr txBox="1">
            <a:spLocks noChangeArrowheads="1"/>
          </p:cNvSpPr>
          <p:nvPr/>
        </p:nvSpPr>
        <p:spPr bwMode="auto">
          <a:xfrm>
            <a:off x="7443435" y="2648681"/>
            <a:ext cx="1455682" cy="448118"/>
          </a:xfrm>
          <a:prstGeom prst="rect">
            <a:avLst/>
          </a:prstGeom>
          <a:noFill/>
          <a:ln w="12700" algn="ctr">
            <a:noFill/>
            <a:miter lim="800000"/>
            <a:headEnd/>
            <a:tailEnd/>
          </a:ln>
          <a:effectLst/>
        </p:spPr>
        <p:txBody>
          <a:bodyPr vert="horz" wrap="square" lIns="102408" tIns="51204" rIns="102408" bIns="51204" numCol="1" anchor="ctr" anchorCtr="0" compatLnSpc="1">
            <a:prstTxWarp prst="textNoShape">
              <a:avLst/>
            </a:prstTxWarp>
            <a:spAutoFit/>
          </a:bodyPr>
          <a:lstStyle>
            <a:defPPr>
              <a:defRPr lang="en-US"/>
            </a:defPPr>
            <a:lvl1pPr algn="ctr" defTabSz="1097418" fontAlgn="base">
              <a:lnSpc>
                <a:spcPct val="80000"/>
              </a:lnSpc>
              <a:spcBef>
                <a:spcPct val="0"/>
              </a:spcBef>
              <a:spcAft>
                <a:spcPct val="0"/>
              </a:spcAft>
              <a:defRPr sz="1600">
                <a:solidFill>
                  <a:schemeClr val="tx1">
                    <a:alpha val="99000"/>
                  </a:schemeClr>
                </a:soli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400" dirty="0"/>
              <a:t>Email </a:t>
            </a:r>
          </a:p>
          <a:p>
            <a:r>
              <a:rPr lang="en-US" sz="1400" dirty="0"/>
              <a:t>Archiving</a:t>
            </a:r>
          </a:p>
        </p:txBody>
      </p:sp>
      <p:sp>
        <p:nvSpPr>
          <p:cNvPr id="36" name="AutoShape 58"/>
          <p:cNvSpPr>
            <a:spLocks noChangeAspect="1" noChangeArrowheads="1" noTextEdit="1"/>
          </p:cNvSpPr>
          <p:nvPr/>
        </p:nvSpPr>
        <p:spPr bwMode="auto">
          <a:xfrm>
            <a:off x="7617196" y="2009746"/>
            <a:ext cx="712856" cy="573011"/>
          </a:xfrm>
          <a:prstGeom prst="rect">
            <a:avLst/>
          </a:prstGeom>
          <a:noFill/>
          <a:ln w="9525">
            <a:noFill/>
            <a:miter lim="800000"/>
            <a:headEnd/>
            <a:tailEnd/>
          </a:ln>
        </p:spPr>
        <p:txBody>
          <a:bodyPr vert="horz" wrap="square" lIns="102408" tIns="51204" rIns="102408" bIns="51204" numCol="1" anchor="t" anchorCtr="0" compatLnSpc="1">
            <a:prstTxWarp prst="textNoShape">
              <a:avLst/>
            </a:prstTxWarp>
          </a:bodyPr>
          <a:lstStyle/>
          <a:p>
            <a:endParaRPr lang="en-US" dirty="0"/>
          </a:p>
        </p:txBody>
      </p:sp>
      <p:sp>
        <p:nvSpPr>
          <p:cNvPr id="1033" name="Freeform 9"/>
          <p:cNvSpPr>
            <a:spLocks noEditPoints="1"/>
          </p:cNvSpPr>
          <p:nvPr/>
        </p:nvSpPr>
        <p:spPr bwMode="auto">
          <a:xfrm>
            <a:off x="8367788" y="1761487"/>
            <a:ext cx="322740" cy="866193"/>
          </a:xfrm>
          <a:custGeom>
            <a:avLst/>
            <a:gdLst/>
            <a:ahLst/>
            <a:cxnLst>
              <a:cxn ang="0">
                <a:pos x="396" y="0"/>
              </a:cxn>
              <a:cxn ang="0">
                <a:pos x="0" y="176"/>
              </a:cxn>
              <a:cxn ang="0">
                <a:pos x="0" y="828"/>
              </a:cxn>
              <a:cxn ang="0">
                <a:pos x="312" y="960"/>
              </a:cxn>
              <a:cxn ang="0">
                <a:pos x="660" y="752"/>
              </a:cxn>
              <a:cxn ang="0">
                <a:pos x="660" y="100"/>
              </a:cxn>
              <a:cxn ang="0">
                <a:pos x="396" y="0"/>
              </a:cxn>
              <a:cxn ang="0">
                <a:pos x="159" y="820"/>
              </a:cxn>
              <a:cxn ang="0">
                <a:pos x="142" y="803"/>
              </a:cxn>
              <a:cxn ang="0">
                <a:pos x="159" y="786"/>
              </a:cxn>
              <a:cxn ang="0">
                <a:pos x="176" y="803"/>
              </a:cxn>
              <a:cxn ang="0">
                <a:pos x="159" y="820"/>
              </a:cxn>
              <a:cxn ang="0">
                <a:pos x="252" y="778"/>
              </a:cxn>
              <a:cxn ang="0">
                <a:pos x="64" y="698"/>
              </a:cxn>
              <a:cxn ang="0">
                <a:pos x="68" y="630"/>
              </a:cxn>
              <a:cxn ang="0">
                <a:pos x="256" y="706"/>
              </a:cxn>
              <a:cxn ang="0">
                <a:pos x="252" y="778"/>
              </a:cxn>
              <a:cxn ang="0">
                <a:pos x="288" y="636"/>
              </a:cxn>
              <a:cxn ang="0">
                <a:pos x="20" y="530"/>
              </a:cxn>
              <a:cxn ang="0">
                <a:pos x="20" y="464"/>
              </a:cxn>
              <a:cxn ang="0">
                <a:pos x="288" y="568"/>
              </a:cxn>
              <a:cxn ang="0">
                <a:pos x="288" y="636"/>
              </a:cxn>
              <a:cxn ang="0">
                <a:pos x="288" y="550"/>
              </a:cxn>
              <a:cxn ang="0">
                <a:pos x="20" y="448"/>
              </a:cxn>
              <a:cxn ang="0">
                <a:pos x="20" y="392"/>
              </a:cxn>
              <a:cxn ang="0">
                <a:pos x="288" y="490"/>
              </a:cxn>
              <a:cxn ang="0">
                <a:pos x="288" y="550"/>
              </a:cxn>
              <a:cxn ang="0">
                <a:pos x="288" y="471"/>
              </a:cxn>
              <a:cxn ang="0">
                <a:pos x="20" y="357"/>
              </a:cxn>
              <a:cxn ang="0">
                <a:pos x="20" y="306"/>
              </a:cxn>
              <a:cxn ang="0">
                <a:pos x="288" y="408"/>
              </a:cxn>
              <a:cxn ang="0">
                <a:pos x="288" y="471"/>
              </a:cxn>
              <a:cxn ang="0">
                <a:pos x="288" y="392"/>
              </a:cxn>
              <a:cxn ang="0">
                <a:pos x="20" y="296"/>
              </a:cxn>
              <a:cxn ang="0">
                <a:pos x="20" y="220"/>
              </a:cxn>
              <a:cxn ang="0">
                <a:pos x="288" y="328"/>
              </a:cxn>
              <a:cxn ang="0">
                <a:pos x="288" y="392"/>
              </a:cxn>
            </a:cxnLst>
            <a:rect l="0" t="0" r="r" b="b"/>
            <a:pathLst>
              <a:path w="660" h="960">
                <a:moveTo>
                  <a:pt x="396" y="0"/>
                </a:moveTo>
                <a:cubicBezTo>
                  <a:pt x="0" y="176"/>
                  <a:pt x="0" y="176"/>
                  <a:pt x="0" y="176"/>
                </a:cubicBezTo>
                <a:cubicBezTo>
                  <a:pt x="0" y="828"/>
                  <a:pt x="0" y="828"/>
                  <a:pt x="0" y="828"/>
                </a:cubicBezTo>
                <a:cubicBezTo>
                  <a:pt x="312" y="960"/>
                  <a:pt x="312" y="960"/>
                  <a:pt x="312" y="960"/>
                </a:cubicBezTo>
                <a:cubicBezTo>
                  <a:pt x="660" y="752"/>
                  <a:pt x="660" y="752"/>
                  <a:pt x="660" y="752"/>
                </a:cubicBezTo>
                <a:cubicBezTo>
                  <a:pt x="660" y="100"/>
                  <a:pt x="660" y="100"/>
                  <a:pt x="660" y="100"/>
                </a:cubicBezTo>
                <a:lnTo>
                  <a:pt x="396" y="0"/>
                </a:lnTo>
                <a:close/>
                <a:moveTo>
                  <a:pt x="159" y="820"/>
                </a:moveTo>
                <a:cubicBezTo>
                  <a:pt x="150" y="820"/>
                  <a:pt x="142" y="813"/>
                  <a:pt x="142" y="803"/>
                </a:cubicBezTo>
                <a:cubicBezTo>
                  <a:pt x="142" y="794"/>
                  <a:pt x="150" y="786"/>
                  <a:pt x="159" y="786"/>
                </a:cubicBezTo>
                <a:cubicBezTo>
                  <a:pt x="168" y="786"/>
                  <a:pt x="176" y="794"/>
                  <a:pt x="176" y="803"/>
                </a:cubicBezTo>
                <a:cubicBezTo>
                  <a:pt x="176" y="813"/>
                  <a:pt x="168" y="820"/>
                  <a:pt x="159" y="820"/>
                </a:cubicBezTo>
                <a:close/>
                <a:moveTo>
                  <a:pt x="252" y="778"/>
                </a:moveTo>
                <a:cubicBezTo>
                  <a:pt x="64" y="698"/>
                  <a:pt x="64" y="698"/>
                  <a:pt x="64" y="698"/>
                </a:cubicBezTo>
                <a:cubicBezTo>
                  <a:pt x="68" y="630"/>
                  <a:pt x="68" y="630"/>
                  <a:pt x="68" y="630"/>
                </a:cubicBezTo>
                <a:cubicBezTo>
                  <a:pt x="256" y="706"/>
                  <a:pt x="256" y="706"/>
                  <a:pt x="256" y="706"/>
                </a:cubicBezTo>
                <a:lnTo>
                  <a:pt x="252" y="778"/>
                </a:lnTo>
                <a:close/>
                <a:moveTo>
                  <a:pt x="288" y="636"/>
                </a:moveTo>
                <a:cubicBezTo>
                  <a:pt x="20" y="530"/>
                  <a:pt x="20" y="530"/>
                  <a:pt x="20" y="530"/>
                </a:cubicBezTo>
                <a:cubicBezTo>
                  <a:pt x="20" y="464"/>
                  <a:pt x="20" y="464"/>
                  <a:pt x="20" y="464"/>
                </a:cubicBezTo>
                <a:cubicBezTo>
                  <a:pt x="288" y="568"/>
                  <a:pt x="288" y="568"/>
                  <a:pt x="288" y="568"/>
                </a:cubicBezTo>
                <a:lnTo>
                  <a:pt x="288" y="636"/>
                </a:lnTo>
                <a:close/>
                <a:moveTo>
                  <a:pt x="288" y="550"/>
                </a:moveTo>
                <a:cubicBezTo>
                  <a:pt x="20" y="448"/>
                  <a:pt x="20" y="448"/>
                  <a:pt x="20" y="448"/>
                </a:cubicBezTo>
                <a:cubicBezTo>
                  <a:pt x="20" y="392"/>
                  <a:pt x="20" y="392"/>
                  <a:pt x="20" y="392"/>
                </a:cubicBezTo>
                <a:cubicBezTo>
                  <a:pt x="288" y="490"/>
                  <a:pt x="288" y="490"/>
                  <a:pt x="288" y="490"/>
                </a:cubicBezTo>
                <a:lnTo>
                  <a:pt x="288" y="550"/>
                </a:lnTo>
                <a:close/>
                <a:moveTo>
                  <a:pt x="288" y="471"/>
                </a:moveTo>
                <a:cubicBezTo>
                  <a:pt x="20" y="357"/>
                  <a:pt x="20" y="357"/>
                  <a:pt x="20" y="357"/>
                </a:cubicBezTo>
                <a:cubicBezTo>
                  <a:pt x="20" y="306"/>
                  <a:pt x="20" y="306"/>
                  <a:pt x="20" y="306"/>
                </a:cubicBezTo>
                <a:cubicBezTo>
                  <a:pt x="288" y="408"/>
                  <a:pt x="288" y="408"/>
                  <a:pt x="288" y="408"/>
                </a:cubicBezTo>
                <a:lnTo>
                  <a:pt x="288" y="471"/>
                </a:lnTo>
                <a:close/>
                <a:moveTo>
                  <a:pt x="288" y="392"/>
                </a:moveTo>
                <a:cubicBezTo>
                  <a:pt x="20" y="296"/>
                  <a:pt x="20" y="296"/>
                  <a:pt x="20" y="296"/>
                </a:cubicBezTo>
                <a:cubicBezTo>
                  <a:pt x="20" y="220"/>
                  <a:pt x="20" y="220"/>
                  <a:pt x="20" y="220"/>
                </a:cubicBezTo>
                <a:cubicBezTo>
                  <a:pt x="288" y="328"/>
                  <a:pt x="288" y="328"/>
                  <a:pt x="288" y="328"/>
                </a:cubicBezTo>
                <a:lnTo>
                  <a:pt x="288" y="392"/>
                </a:lnTo>
                <a:close/>
              </a:path>
            </a:pathLst>
          </a:custGeom>
          <a:solidFill>
            <a:schemeClr val="bg2">
              <a:lumMod val="75000"/>
            </a:schemeClr>
          </a:solidFill>
          <a:ln w="9525">
            <a:noFill/>
            <a:round/>
            <a:headEnd/>
            <a:tailEnd/>
          </a:ln>
        </p:spPr>
        <p:txBody>
          <a:bodyPr vert="horz" wrap="square" lIns="102408" tIns="51204" rIns="102408" bIns="51204" numCol="1" anchor="t" anchorCtr="0" compatLnSpc="1">
            <a:prstTxWarp prst="textNoShape">
              <a:avLst/>
            </a:prstTxWarp>
          </a:bodyPr>
          <a:lstStyle/>
          <a:p>
            <a:endParaRPr lang="en-US" dirty="0"/>
          </a:p>
        </p:txBody>
      </p:sp>
      <p:pic>
        <p:nvPicPr>
          <p:cNvPr id="55" name="Picture 54" descr="763394-xs.png"/>
          <p:cNvPicPr>
            <a:picLocks noChangeAspect="1"/>
          </p:cNvPicPr>
          <p:nvPr/>
        </p:nvPicPr>
        <p:blipFill>
          <a:blip r:embed="rId7"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0464167">
            <a:off x="7442032" y="2147436"/>
            <a:ext cx="224287" cy="342967"/>
          </a:xfrm>
          <a:prstGeom prst="rect">
            <a:avLst/>
          </a:prstGeom>
          <a:noFill/>
          <a:ln>
            <a:noFill/>
          </a:ln>
          <a:effectLst>
            <a:outerShdw blurRad="50800" dist="12700" dir="2700000" algn="t" rotWithShape="0">
              <a:prstClr val="black">
                <a:alpha val="40000"/>
              </a:prstClr>
            </a:outerShdw>
          </a:effectLst>
        </p:spPr>
      </p:pic>
      <p:pic>
        <p:nvPicPr>
          <p:cNvPr id="56" name="Picture 55" descr="763394-xs.png"/>
          <p:cNvPicPr>
            <a:picLocks noChangeAspect="1"/>
          </p:cNvPicPr>
          <p:nvPr/>
        </p:nvPicPr>
        <p:blipFill>
          <a:blip r:embed="rId8"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414972">
            <a:off x="7728650" y="1807824"/>
            <a:ext cx="277086" cy="423703"/>
          </a:xfrm>
          <a:prstGeom prst="rect">
            <a:avLst/>
          </a:prstGeom>
          <a:noFill/>
          <a:ln>
            <a:noFill/>
          </a:ln>
          <a:effectLst>
            <a:outerShdw blurRad="50800" dist="12700" dir="2700000" algn="t" rotWithShape="0">
              <a:prstClr val="black">
                <a:alpha val="40000"/>
              </a:prstClr>
            </a:outerShdw>
          </a:effectLst>
        </p:spPr>
      </p:pic>
      <p:pic>
        <p:nvPicPr>
          <p:cNvPr id="57" name="Picture 56" descr="763394-xs.png"/>
          <p:cNvPicPr>
            <a:picLocks noChangeAspect="1"/>
          </p:cNvPicPr>
          <p:nvPr/>
        </p:nvPicPr>
        <p:blipFill>
          <a:blip r:embed="rId9"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072810">
            <a:off x="8074869" y="2171698"/>
            <a:ext cx="193736" cy="296248"/>
          </a:xfrm>
          <a:prstGeom prst="rect">
            <a:avLst/>
          </a:prstGeom>
          <a:noFill/>
          <a:ln>
            <a:noFill/>
          </a:ln>
          <a:effectLst>
            <a:outerShdw blurRad="50800" dist="12700" dir="2700000" algn="t" rotWithShape="0">
              <a:prstClr val="black">
                <a:alpha val="40000"/>
              </a:prstClr>
            </a:outerShdw>
          </a:effectLst>
        </p:spPr>
      </p:pic>
      <p:sp>
        <p:nvSpPr>
          <p:cNvPr id="41" name="Rounded Rectangle 40"/>
          <p:cNvSpPr/>
          <p:nvPr/>
        </p:nvSpPr>
        <p:spPr bwMode="auto">
          <a:xfrm>
            <a:off x="381000" y="3356128"/>
            <a:ext cx="8610600" cy="87376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08" tIns="0" rIns="102408" bIns="0" rtlCol="0" anchor="ctr"/>
          <a:lstStyle/>
          <a:p>
            <a:pPr marL="0" lvl="1" defTabSz="1024036"/>
            <a:r>
              <a:rPr lang="en-US" sz="2200" b="1" dirty="0">
                <a:ln>
                  <a:solidFill>
                    <a:schemeClr val="bg1">
                      <a:alpha val="0"/>
                    </a:schemeClr>
                  </a:solidFill>
                </a:ln>
                <a:solidFill>
                  <a:srgbClr val="F37A1F"/>
                </a:solidFill>
              </a:rPr>
              <a:t>ON-PREMISES</a:t>
            </a:r>
          </a:p>
        </p:txBody>
      </p:sp>
      <p:sp>
        <p:nvSpPr>
          <p:cNvPr id="45" name="Rounded Rectangle 44"/>
          <p:cNvSpPr/>
          <p:nvPr/>
        </p:nvSpPr>
        <p:spPr bwMode="auto">
          <a:xfrm>
            <a:off x="381000" y="4514368"/>
            <a:ext cx="8610600" cy="87376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08" tIns="0" rIns="102408" bIns="0" rtlCol="0" anchor="ctr"/>
          <a:lstStyle/>
          <a:p>
            <a:pPr marL="0" lvl="1" defTabSz="1024036"/>
            <a:r>
              <a:rPr lang="en-US" sz="2200" b="1" cap="all" dirty="0">
                <a:ln>
                  <a:solidFill>
                    <a:schemeClr val="bg1">
                      <a:alpha val="0"/>
                    </a:schemeClr>
                  </a:solidFill>
                </a:ln>
                <a:solidFill>
                  <a:srgbClr val="F37A1F"/>
                </a:solidFill>
              </a:rPr>
              <a:t>Office 365</a:t>
            </a:r>
          </a:p>
        </p:txBody>
      </p:sp>
      <p:sp>
        <p:nvSpPr>
          <p:cNvPr id="46" name="TextBox 45"/>
          <p:cNvSpPr txBox="1"/>
          <p:nvPr/>
        </p:nvSpPr>
        <p:spPr>
          <a:xfrm>
            <a:off x="2464628"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47" name="TextBox 46"/>
          <p:cNvSpPr txBox="1"/>
          <p:nvPr/>
        </p:nvSpPr>
        <p:spPr>
          <a:xfrm>
            <a:off x="2464628"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48" name="TextBox 47"/>
          <p:cNvSpPr txBox="1"/>
          <p:nvPr/>
        </p:nvSpPr>
        <p:spPr>
          <a:xfrm>
            <a:off x="4364375"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1" name="TextBox 50"/>
          <p:cNvSpPr txBox="1"/>
          <p:nvPr/>
        </p:nvSpPr>
        <p:spPr>
          <a:xfrm>
            <a:off x="4364375"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2" name="TextBox 51"/>
          <p:cNvSpPr txBox="1"/>
          <p:nvPr/>
        </p:nvSpPr>
        <p:spPr>
          <a:xfrm>
            <a:off x="6181046"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3" name="TextBox 52"/>
          <p:cNvSpPr txBox="1"/>
          <p:nvPr/>
        </p:nvSpPr>
        <p:spPr>
          <a:xfrm>
            <a:off x="6181046"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4" name="TextBox 53"/>
          <p:cNvSpPr txBox="1"/>
          <p:nvPr/>
        </p:nvSpPr>
        <p:spPr>
          <a:xfrm>
            <a:off x="8043063"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8" name="TextBox 57"/>
          <p:cNvSpPr txBox="1"/>
          <p:nvPr/>
        </p:nvSpPr>
        <p:spPr>
          <a:xfrm>
            <a:off x="8043063"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grpSp>
        <p:nvGrpSpPr>
          <p:cNvPr id="32" name="Group 31"/>
          <p:cNvGrpSpPr/>
          <p:nvPr/>
        </p:nvGrpSpPr>
        <p:grpSpPr>
          <a:xfrm>
            <a:off x="1811384" y="1149148"/>
            <a:ext cx="3581399" cy="5124653"/>
            <a:chOff x="-4671068" y="4698491"/>
            <a:chExt cx="4858162" cy="2658275"/>
          </a:xfrm>
        </p:grpSpPr>
        <p:sp>
          <p:nvSpPr>
            <p:cNvPr id="33" name="Freeform 169"/>
            <p:cNvSpPr>
              <a:spLocks/>
            </p:cNvSpPr>
            <p:nvPr/>
          </p:nvSpPr>
          <p:spPr bwMode="auto">
            <a:xfrm>
              <a:off x="-4671068" y="4698491"/>
              <a:ext cx="4858162" cy="2658275"/>
            </a:xfrm>
            <a:prstGeom prst="roundRect">
              <a:avLst>
                <a:gd name="adj" fmla="val 4946"/>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lvl="1"/>
              <a:endParaRPr lang="en-US" altLang="zh-CN" dirty="0">
                <a:solidFill>
                  <a:schemeClr val="tx1"/>
                </a:solidFill>
              </a:endParaRPr>
            </a:p>
          </p:txBody>
        </p:sp>
        <p:sp>
          <p:nvSpPr>
            <p:cNvPr id="35" name="Rectangle 34"/>
            <p:cNvSpPr/>
            <p:nvPr/>
          </p:nvSpPr>
          <p:spPr bwMode="auto">
            <a:xfrm>
              <a:off x="-4671068" y="4896666"/>
              <a:ext cx="4858162" cy="376072"/>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Text preview of voicemail</a:t>
              </a:r>
            </a:p>
          </p:txBody>
        </p:sp>
        <p:sp>
          <p:nvSpPr>
            <p:cNvPr id="37" name="Rectangle 36"/>
            <p:cNvSpPr/>
            <p:nvPr/>
          </p:nvSpPr>
          <p:spPr bwMode="auto">
            <a:xfrm>
              <a:off x="-4671068" y="5366755"/>
              <a:ext cx="4858162" cy="376072"/>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Customized greetings </a:t>
              </a:r>
              <a:br>
                <a:rPr lang="en-US" dirty="0">
                  <a:solidFill>
                    <a:schemeClr val="tx1">
                      <a:alpha val="99000"/>
                    </a:schemeClr>
                  </a:solidFill>
                </a:rPr>
              </a:br>
              <a:r>
                <a:rPr lang="en-US" dirty="0">
                  <a:solidFill>
                    <a:schemeClr val="tx1">
                      <a:alpha val="99000"/>
                    </a:schemeClr>
                  </a:solidFill>
                </a:rPr>
                <a:t>and call-transfer options</a:t>
              </a:r>
            </a:p>
          </p:txBody>
        </p:sp>
        <p:sp>
          <p:nvSpPr>
            <p:cNvPr id="38" name="Rectangle 37"/>
            <p:cNvSpPr/>
            <p:nvPr/>
          </p:nvSpPr>
          <p:spPr bwMode="auto">
            <a:xfrm>
              <a:off x="-4671068" y="5836845"/>
              <a:ext cx="4858162" cy="376072"/>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Voice access to e-mail, </a:t>
              </a:r>
              <a:br>
                <a:rPr lang="en-US" dirty="0">
                  <a:solidFill>
                    <a:schemeClr val="tx1">
                      <a:alpha val="99000"/>
                    </a:schemeClr>
                  </a:solidFill>
                </a:rPr>
              </a:br>
              <a:r>
                <a:rPr lang="en-US" dirty="0">
                  <a:solidFill>
                    <a:schemeClr val="tx1">
                      <a:alpha val="99000"/>
                    </a:schemeClr>
                  </a:solidFill>
                </a:rPr>
                <a:t>calendar, and contacts</a:t>
              </a:r>
            </a:p>
          </p:txBody>
        </p:sp>
        <p:sp>
          <p:nvSpPr>
            <p:cNvPr id="39" name="Rectangle 38"/>
            <p:cNvSpPr/>
            <p:nvPr/>
          </p:nvSpPr>
          <p:spPr bwMode="auto">
            <a:xfrm>
              <a:off x="-4671068" y="6306934"/>
              <a:ext cx="4858162" cy="376072"/>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Message waiting indicator</a:t>
              </a:r>
            </a:p>
          </p:txBody>
        </p:sp>
        <p:sp>
          <p:nvSpPr>
            <p:cNvPr id="40" name="Rectangle 39"/>
            <p:cNvSpPr/>
            <p:nvPr/>
          </p:nvSpPr>
          <p:spPr bwMode="auto">
            <a:xfrm>
              <a:off x="-4671068" y="6777024"/>
              <a:ext cx="4858162" cy="376072"/>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Lower total cost of ownership with email and voicemail on one platform</a:t>
              </a:r>
            </a:p>
          </p:txBody>
        </p:sp>
      </p:grpSp>
    </p:spTree>
    <p:extLst>
      <p:ext uri="{BB962C8B-B14F-4D97-AF65-F5344CB8AC3E}">
        <p14:creationId xmlns:p14="http://schemas.microsoft.com/office/powerpoint/2010/main" val="20252488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52601"/>
            <a:ext cx="9144000" cy="1150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extBox 20"/>
          <p:cNvSpPr txBox="1"/>
          <p:nvPr/>
        </p:nvSpPr>
        <p:spPr>
          <a:xfrm>
            <a:off x="-972993" y="3763524"/>
            <a:ext cx="65" cy="276999"/>
          </a:xfrm>
          <a:prstGeom prst="rect">
            <a:avLst/>
          </a:prstGeom>
          <a:noFill/>
        </p:spPr>
        <p:txBody>
          <a:bodyPr wrap="none" lIns="0" tIns="0" rIns="0" bIns="0" rtlCol="0">
            <a:spAutoFit/>
          </a:bodyPr>
          <a:lstStyle/>
          <a:p>
            <a:pPr defTabSz="914099" fontAlgn="base">
              <a:lnSpc>
                <a:spcPct val="90000"/>
              </a:lnSpc>
              <a:spcBef>
                <a:spcPct val="0"/>
              </a:spcBef>
              <a:spcAft>
                <a:spcPct val="0"/>
              </a:spcAft>
            </a:pPr>
            <a:endParaRPr lang="en-US" sz="2000" dirty="0" smtClean="0">
              <a:solidFill>
                <a:schemeClr val="bg1"/>
              </a:solidFill>
            </a:endParaRPr>
          </a:p>
        </p:txBody>
      </p:sp>
      <p:pic>
        <p:nvPicPr>
          <p:cNvPr id="2050" name="Picture 2" descr="C:\Users\jashart\Desktop\fork-in-r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700" y="2259427"/>
            <a:ext cx="2280299" cy="289560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a:xfrm>
            <a:off x="306564" y="356477"/>
            <a:ext cx="8805608" cy="609398"/>
          </a:xfrm>
          <a:prstGeom prst="rect">
            <a:avLst/>
          </a:prstGeom>
        </p:spPr>
        <p:txBody>
          <a:bodyPr/>
          <a:lstStyle>
            <a:lvl1pPr algn="l" defTabSz="914363" rtl="0" eaLnBrk="1" latinLnBrk="0" hangingPunct="1">
              <a:lnSpc>
                <a:spcPct val="90000"/>
              </a:lnSpc>
              <a:spcBef>
                <a:spcPct val="0"/>
              </a:spcBef>
              <a:buNone/>
              <a:defRPr lang="en-US" sz="4400" b="0" kern="1200" cap="all" spc="-15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z="3200" cap="none" spc="-100" dirty="0">
                <a:solidFill>
                  <a:srgbClr val="EE7816">
                    <a:alpha val="99000"/>
                  </a:srgbClr>
                </a:solidFill>
              </a:rPr>
              <a:t>Microsoft’s</a:t>
            </a:r>
            <a:r>
              <a:rPr lang="en-US" dirty="0" smtClean="0">
                <a:solidFill>
                  <a:schemeClr val="tx1"/>
                </a:solidFill>
              </a:rPr>
              <a:t> </a:t>
            </a:r>
            <a:r>
              <a:rPr lang="en-US" sz="3200" cap="none" spc="-100" dirty="0">
                <a:solidFill>
                  <a:srgbClr val="EE7816">
                    <a:alpha val="99000"/>
                  </a:srgbClr>
                </a:solidFill>
              </a:rPr>
              <a:t>Long-Term Vision</a:t>
            </a:r>
            <a:endParaRPr lang="en-US" sz="3200" cap="none" spc="-100" dirty="0">
              <a:solidFill>
                <a:srgbClr val="EE7816">
                  <a:alpha val="99000"/>
                </a:srgbClr>
              </a:solidFill>
            </a:endParaRPr>
          </a:p>
        </p:txBody>
      </p:sp>
      <p:sp>
        <p:nvSpPr>
          <p:cNvPr id="19" name="Rounded Rectangle 4"/>
          <p:cNvSpPr/>
          <p:nvPr/>
        </p:nvSpPr>
        <p:spPr>
          <a:xfrm>
            <a:off x="7988278" y="-95697"/>
            <a:ext cx="1355131" cy="348843"/>
          </a:xfrm>
          <a:prstGeom prst="rect">
            <a:avLst/>
          </a:prstGeom>
          <a:noFill/>
          <a:ln>
            <a:noFill/>
          </a:ln>
          <a:effectLst/>
        </p:spPr>
        <p:txBody>
          <a:bodyPr spcFirstLastPara="0" vert="horz" wrap="square" lIns="43180" tIns="32385" rIns="43180" bIns="32385" numCol="1" spcCol="1270" anchor="ctr" anchorCtr="0">
            <a:noAutofit/>
          </a:bodyPr>
          <a:lstStyle/>
          <a:p>
            <a:pPr algn="ctr" defTabSz="1118953">
              <a:spcAft>
                <a:spcPts val="600"/>
              </a:spcAft>
              <a:defRPr/>
            </a:pPr>
            <a:r>
              <a:rPr lang="en-US" sz="1400" kern="0" spc="-100" dirty="0">
                <a:ln>
                  <a:solidFill>
                    <a:srgbClr val="FFFFFF">
                      <a:alpha val="0"/>
                    </a:srgbClr>
                  </a:solidFill>
                </a:ln>
                <a:solidFill>
                  <a:schemeClr val="bg1"/>
                </a:solidFill>
                <a:latin typeface="Segoe Semibold" pitchFamily="34" charset="0"/>
              </a:rPr>
              <a:t>Broad </a:t>
            </a:r>
            <a:r>
              <a:rPr lang="en-US" sz="1400" kern="0" spc="-100" dirty="0" smtClean="0">
                <a:ln>
                  <a:solidFill>
                    <a:srgbClr val="FFFFFF">
                      <a:alpha val="0"/>
                    </a:srgbClr>
                  </a:solidFill>
                </a:ln>
                <a:solidFill>
                  <a:schemeClr val="bg1"/>
                </a:solidFill>
                <a:latin typeface="Segoe Semibold" pitchFamily="34" charset="0"/>
              </a:rPr>
              <a:t>Innovation</a:t>
            </a:r>
            <a:endParaRPr lang="en-US" sz="1400" kern="0" spc="-100" dirty="0">
              <a:ln>
                <a:solidFill>
                  <a:srgbClr val="FFFFFF">
                    <a:alpha val="0"/>
                  </a:srgbClr>
                </a:solidFill>
              </a:ln>
              <a:solidFill>
                <a:schemeClr val="bg1"/>
              </a:solidFill>
              <a:latin typeface="Segoe Semibold" pitchFamily="34" charset="0"/>
            </a:endParaRPr>
          </a:p>
        </p:txBody>
      </p:sp>
      <p:grpSp>
        <p:nvGrpSpPr>
          <p:cNvPr id="5" name="Group 4"/>
          <p:cNvGrpSpPr/>
          <p:nvPr/>
        </p:nvGrpSpPr>
        <p:grpSpPr>
          <a:xfrm>
            <a:off x="152400" y="2003150"/>
            <a:ext cx="2999301" cy="3057961"/>
            <a:chOff x="203147" y="2003149"/>
            <a:chExt cx="3998025" cy="3057961"/>
          </a:xfrm>
        </p:grpSpPr>
        <p:sp>
          <p:nvSpPr>
            <p:cNvPr id="30" name="Text Placeholder 2"/>
            <p:cNvSpPr txBox="1">
              <a:spLocks/>
            </p:cNvSpPr>
            <p:nvPr/>
          </p:nvSpPr>
          <p:spPr>
            <a:xfrm>
              <a:off x="296935" y="2990745"/>
              <a:ext cx="3904237" cy="207036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lnSpc>
                  <a:spcPct val="9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9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Established 1996</a:t>
              </a:r>
            </a:p>
            <a:p>
              <a:r>
                <a:rPr lang="en-US" sz="2400" dirty="0" smtClean="0"/>
                <a:t>450</a:t>
              </a:r>
              <a:r>
                <a:rPr lang="en-US" sz="2400" dirty="0"/>
                <a:t>+</a:t>
              </a:r>
              <a:r>
                <a:rPr lang="en-US" sz="2400" dirty="0" smtClean="0"/>
                <a:t> Million Users</a:t>
              </a:r>
            </a:p>
            <a:p>
              <a:r>
                <a:rPr lang="en-US" sz="2400" dirty="0" smtClean="0"/>
                <a:t>Ad Funded (free)</a:t>
              </a:r>
            </a:p>
            <a:p>
              <a:r>
                <a:rPr lang="en-US" sz="2400" b="1" dirty="0" smtClean="0"/>
                <a:t>Consumer based</a:t>
              </a:r>
              <a:br>
                <a:rPr lang="en-US" sz="2400" b="1" dirty="0" smtClean="0"/>
              </a:br>
              <a:r>
                <a:rPr lang="en-US" sz="2400" dirty="0" smtClean="0"/>
                <a:t>features</a:t>
              </a:r>
              <a:r>
                <a:rPr lang="en-US" sz="2400" dirty="0"/>
                <a:t> </a:t>
              </a:r>
              <a:r>
                <a:rPr lang="en-US" sz="2400" dirty="0" smtClean="0"/>
                <a:t>&amp;</a:t>
              </a:r>
              <a:r>
                <a:rPr lang="en-US" sz="2400" dirty="0" smtClean="0"/>
                <a:t> infrastructure </a:t>
              </a:r>
              <a:endParaRPr lang="en-US" sz="2400" dirty="0" smtClean="0"/>
            </a:p>
          </p:txBody>
        </p:sp>
        <p:pic>
          <p:nvPicPr>
            <p:cNvPr id="22" name="Picture 2" descr="C:\Users\dazw\Desktop\WL-Hotmail_h_rgb_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147" y="2003149"/>
              <a:ext cx="2762239" cy="70395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p:cNvPicPr>
            <a:picLocks noChangeAspect="1"/>
          </p:cNvPicPr>
          <p:nvPr/>
        </p:nvPicPr>
        <p:blipFill rotWithShape="1">
          <a:blip r:embed="rId5" cstate="screen">
            <a:extLst>
              <a:ext uri="{28A0092B-C50C-407E-A947-70E740481C1C}">
                <a14:useLocalDpi xmlns:a14="http://schemas.microsoft.com/office/drawing/2010/main" val="0"/>
              </a:ext>
            </a:extLst>
          </a:blip>
          <a:srcRect l="-1" r="22405"/>
          <a:stretch/>
        </p:blipFill>
        <p:spPr>
          <a:xfrm>
            <a:off x="6092026" y="1974126"/>
            <a:ext cx="2386940" cy="685800"/>
          </a:xfrm>
          <a:prstGeom prst="rect">
            <a:avLst/>
          </a:prstGeom>
        </p:spPr>
      </p:pic>
      <p:sp>
        <p:nvSpPr>
          <p:cNvPr id="26" name="Text Placeholder 2"/>
          <p:cNvSpPr txBox="1">
            <a:spLocks/>
          </p:cNvSpPr>
          <p:nvPr/>
        </p:nvSpPr>
        <p:spPr>
          <a:xfrm>
            <a:off x="5969207" y="2969480"/>
            <a:ext cx="2976717" cy="207036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lnSpc>
                <a:spcPct val="9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9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First Released 1996</a:t>
            </a:r>
          </a:p>
          <a:p>
            <a:r>
              <a:rPr lang="en-US" sz="2400" dirty="0" smtClean="0"/>
              <a:t>Used by most </a:t>
            </a:r>
            <a:br>
              <a:rPr lang="en-US" sz="2400" dirty="0" smtClean="0"/>
            </a:br>
            <a:r>
              <a:rPr lang="en-US" sz="2400" dirty="0" smtClean="0"/>
              <a:t>Fortune 500, SLG, and Federal agencies</a:t>
            </a:r>
          </a:p>
          <a:p>
            <a:r>
              <a:rPr lang="en-US" sz="2400" b="1" dirty="0" smtClean="0"/>
              <a:t>Enterprise based</a:t>
            </a:r>
            <a:br>
              <a:rPr lang="en-US" sz="2400" b="1" dirty="0" smtClean="0"/>
            </a:br>
            <a:r>
              <a:rPr lang="en-US" sz="2400" dirty="0" smtClean="0"/>
              <a:t>features &amp; deployment </a:t>
            </a:r>
            <a:endParaRPr lang="en-US" sz="2400" dirty="0" smtClean="0"/>
          </a:p>
        </p:txBody>
      </p:sp>
      <p:sp>
        <p:nvSpPr>
          <p:cNvPr id="8" name="Rectangle 7"/>
          <p:cNvSpPr/>
          <p:nvPr/>
        </p:nvSpPr>
        <p:spPr>
          <a:xfrm>
            <a:off x="1543120" y="5250360"/>
            <a:ext cx="5444007" cy="1138773"/>
          </a:xfrm>
          <a:prstGeom prst="rect">
            <a:avLst/>
          </a:prstGeom>
        </p:spPr>
        <p:txBody>
          <a:bodyPr wrap="square">
            <a:spAutoFit/>
          </a:bodyPr>
          <a:lstStyle/>
          <a:p>
            <a:r>
              <a:rPr lang="en-US" sz="2000" dirty="0">
                <a:solidFill>
                  <a:schemeClr val="bg1"/>
                </a:solidFill>
              </a:rPr>
              <a:t>The decision was not </a:t>
            </a:r>
            <a:r>
              <a:rPr lang="en-US" sz="2000" dirty="0" smtClean="0">
                <a:solidFill>
                  <a:schemeClr val="bg1"/>
                </a:solidFill>
              </a:rPr>
              <a:t>difficult…</a:t>
            </a:r>
            <a:r>
              <a:rPr lang="en-US" sz="2400" dirty="0">
                <a:solidFill>
                  <a:schemeClr val="bg1"/>
                </a:solidFill>
              </a:rPr>
              <a:t/>
            </a:r>
            <a:br>
              <a:rPr lang="en-US" sz="2400" dirty="0">
                <a:solidFill>
                  <a:schemeClr val="bg1"/>
                </a:solidFill>
              </a:rPr>
            </a:br>
            <a:r>
              <a:rPr lang="en-US" sz="2400" dirty="0" smtClean="0">
                <a:solidFill>
                  <a:schemeClr val="bg1"/>
                </a:solidFill>
              </a:rPr>
              <a:t>Enterprise </a:t>
            </a:r>
            <a:r>
              <a:rPr lang="en-US" sz="2400" dirty="0">
                <a:solidFill>
                  <a:schemeClr val="bg1"/>
                </a:solidFill>
              </a:rPr>
              <a:t>Foundation for an Enterprise Cloud Offering</a:t>
            </a:r>
          </a:p>
        </p:txBody>
      </p:sp>
    </p:spTree>
    <p:extLst>
      <p:ext uri="{BB962C8B-B14F-4D97-AF65-F5344CB8AC3E}">
        <p14:creationId xmlns:p14="http://schemas.microsoft.com/office/powerpoint/2010/main" val="1185396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Exchange Server and Exchange Online</a:t>
            </a:r>
          </a:p>
        </p:txBody>
      </p:sp>
      <p:grpSp>
        <p:nvGrpSpPr>
          <p:cNvPr id="11" name="Group 10"/>
          <p:cNvGrpSpPr/>
          <p:nvPr/>
        </p:nvGrpSpPr>
        <p:grpSpPr>
          <a:xfrm>
            <a:off x="3665256" y="1600200"/>
            <a:ext cx="1610847" cy="3962400"/>
            <a:chOff x="3908871" y="1595882"/>
            <a:chExt cx="2548540" cy="3062791"/>
          </a:xfrm>
        </p:grpSpPr>
        <p:sp>
          <p:nvSpPr>
            <p:cNvPr id="12" name="Rounded Rectangle 11"/>
            <p:cNvSpPr/>
            <p:nvPr/>
          </p:nvSpPr>
          <p:spPr bwMode="auto">
            <a:xfrm>
              <a:off x="3908871" y="1595882"/>
              <a:ext cx="2548540" cy="3062791"/>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15" name="Text Box 4"/>
            <p:cNvSpPr txBox="1">
              <a:spLocks noChangeArrowheads="1"/>
            </p:cNvSpPr>
            <p:nvPr/>
          </p:nvSpPr>
          <p:spPr bwMode="auto">
            <a:xfrm>
              <a:off x="3916464" y="2410600"/>
              <a:ext cx="2533360" cy="337818"/>
            </a:xfrm>
            <a:prstGeom prst="rect">
              <a:avLst/>
            </a:prstGeom>
            <a:noFill/>
            <a:ln w="12700" algn="ctr">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n-US"/>
              </a:defPPr>
              <a:lvl1pPr algn="ctr" defTabSz="1097418" fontAlgn="base">
                <a:lnSpc>
                  <a:spcPct val="80000"/>
                </a:lnSpc>
                <a:spcBef>
                  <a:spcPct val="0"/>
                </a:spcBef>
                <a:spcAft>
                  <a:spcPct val="0"/>
                </a:spcAft>
                <a:defRPr sz="1600">
                  <a:solidFill>
                    <a:schemeClr val="tx1">
                      <a:alpha val="99000"/>
                    </a:schemeClr>
                  </a:soli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400" dirty="0"/>
                <a:t>Mobile </a:t>
              </a:r>
              <a:br>
                <a:rPr lang="en-US" sz="1400" dirty="0"/>
              </a:br>
              <a:r>
                <a:rPr lang="en-US" sz="1400" dirty="0"/>
                <a:t>Collaboration</a:t>
              </a:r>
            </a:p>
          </p:txBody>
        </p:sp>
        <p:pic>
          <p:nvPicPr>
            <p:cNvPr id="18" name="Picture 17" descr="11675539043P6q14.png"/>
            <p:cNvPicPr>
              <a:picLocks noChangeAspect="1"/>
            </p:cNvPicPr>
            <p:nvPr/>
          </p:nvPicPr>
          <p:blipFill>
            <a:blip r:embed="rId3" cstate="print">
              <a:duotone>
                <a:prstClr val="black"/>
                <a:schemeClr val="accent4">
                  <a:tint val="45000"/>
                  <a:satMod val="400000"/>
                </a:schemeClr>
              </a:duotone>
            </a:blip>
            <a:stretch>
              <a:fillRect/>
            </a:stretch>
          </p:blipFill>
          <p:spPr>
            <a:xfrm>
              <a:off x="5014956" y="1620878"/>
              <a:ext cx="336371" cy="716036"/>
            </a:xfrm>
            <a:prstGeom prst="rect">
              <a:avLst/>
            </a:prstGeom>
            <a:noFill/>
            <a:ln>
              <a:noFill/>
            </a:ln>
            <a:effectLst>
              <a:outerShdw blurRad="50800" dist="12700" dir="2700000" algn="t" rotWithShape="0">
                <a:prstClr val="black">
                  <a:alpha val="40000"/>
                </a:prstClr>
              </a:outerShdw>
            </a:effectLst>
          </p:spPr>
        </p:pic>
      </p:grpSp>
      <p:sp>
        <p:nvSpPr>
          <p:cNvPr id="4" name="Rounded Rectangle 3"/>
          <p:cNvSpPr/>
          <p:nvPr/>
        </p:nvSpPr>
        <p:spPr bwMode="auto">
          <a:xfrm>
            <a:off x="1807507" y="1600200"/>
            <a:ext cx="1610847" cy="3962400"/>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433707"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7" name="Text Box 4"/>
          <p:cNvSpPr txBox="1">
            <a:spLocks noChangeArrowheads="1"/>
          </p:cNvSpPr>
          <p:nvPr/>
        </p:nvSpPr>
        <p:spPr bwMode="auto">
          <a:xfrm>
            <a:off x="1811383" y="2648677"/>
            <a:ext cx="1601250" cy="448118"/>
          </a:xfrm>
          <a:prstGeom prst="rect">
            <a:avLst/>
          </a:prstGeom>
          <a:noFill/>
          <a:ln w="12700" algn="ctr">
            <a:noFill/>
            <a:miter lim="800000"/>
            <a:headEnd/>
            <a:tailEnd/>
          </a:ln>
          <a:effectLst/>
        </p:spPr>
        <p:txBody>
          <a:bodyPr vert="horz" wrap="square" lIns="102408" tIns="51204" rIns="102408" bIns="51204"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29047" fontAlgn="base">
              <a:lnSpc>
                <a:spcPct val="80000"/>
              </a:lnSpc>
              <a:spcBef>
                <a:spcPct val="0"/>
              </a:spcBef>
              <a:spcAft>
                <a:spcPct val="0"/>
              </a:spcAft>
              <a:defRPr/>
            </a:pPr>
            <a:r>
              <a:rPr lang="en-US" sz="1400" dirty="0">
                <a:solidFill>
                  <a:schemeClr val="tx1">
                    <a:alpha val="99000"/>
                  </a:schemeClr>
                </a:solidFill>
              </a:rPr>
              <a:t>Email and</a:t>
            </a:r>
          </a:p>
          <a:p>
            <a:pPr algn="ctr" defTabSz="1229047" fontAlgn="base">
              <a:lnSpc>
                <a:spcPct val="80000"/>
              </a:lnSpc>
              <a:spcBef>
                <a:spcPct val="0"/>
              </a:spcBef>
              <a:spcAft>
                <a:spcPct val="0"/>
              </a:spcAft>
              <a:defRPr/>
            </a:pPr>
            <a:r>
              <a:rPr lang="en-US" sz="1400" dirty="0">
                <a:solidFill>
                  <a:schemeClr val="tx1">
                    <a:alpha val="99000"/>
                  </a:schemeClr>
                </a:solidFill>
              </a:rPr>
              <a:t>Calendar</a:t>
            </a:r>
          </a:p>
        </p:txBody>
      </p:sp>
      <p:pic>
        <p:nvPicPr>
          <p:cNvPr id="10" name="Picture 9" descr="763394-xs.png"/>
          <p:cNvPicPr>
            <a:picLocks noChangeAspect="1"/>
          </p:cNvPicPr>
          <p:nvPr/>
        </p:nvPicPr>
        <p:blipFill>
          <a:blip r:embed="rId4" cstate="print">
            <a:duotone>
              <a:prstClr val="black"/>
              <a:schemeClr val="accent4">
                <a:tint val="45000"/>
                <a:satMod val="400000"/>
              </a:schemeClr>
            </a:duotone>
          </a:blip>
          <a:stretch>
            <a:fillRect/>
          </a:stretch>
        </p:blipFill>
        <p:spPr>
          <a:xfrm rot="20464167">
            <a:off x="2044936" y="1826127"/>
            <a:ext cx="398826" cy="609862"/>
          </a:xfrm>
          <a:prstGeom prst="rect">
            <a:avLst/>
          </a:prstGeom>
          <a:noFill/>
          <a:ln>
            <a:noFill/>
          </a:ln>
          <a:effectLst>
            <a:outerShdw blurRad="50800" dist="12700" dir="2700000" algn="t" rotWithShape="0">
              <a:prstClr val="black">
                <a:alpha val="40000"/>
              </a:prstClr>
            </a:outerShdw>
          </a:effectLst>
        </p:spPr>
      </p:pic>
      <p:pic>
        <p:nvPicPr>
          <p:cNvPr id="1028" name="Picture 4"/>
          <p:cNvPicPr>
            <a:picLocks noChangeAspect="1" noChangeArrowheads="1"/>
          </p:cNvPicPr>
          <p:nvPr/>
        </p:nvPicPr>
        <p:blipFill>
          <a:blip r:embed="rId5" cstate="screen">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rot="883278">
            <a:off x="2570303" y="1734083"/>
            <a:ext cx="422381" cy="726793"/>
          </a:xfrm>
          <a:prstGeom prst="rect">
            <a:avLst/>
          </a:prstGeom>
          <a:noFill/>
          <a:ln>
            <a:noFill/>
          </a:ln>
          <a:effectLst>
            <a:outerShdw blurRad="50800" dist="12700" dir="2700000" algn="t" rotWithShape="0">
              <a:prstClr val="black">
                <a:alpha val="40000"/>
              </a:prstClr>
            </a:outerShdw>
          </a:effectLst>
        </p:spPr>
      </p:pic>
      <p:sp>
        <p:nvSpPr>
          <p:cNvPr id="20" name="Rounded Rectangle 19"/>
          <p:cNvSpPr/>
          <p:nvPr/>
        </p:nvSpPr>
        <p:spPr bwMode="auto">
          <a:xfrm>
            <a:off x="5523005" y="1600200"/>
            <a:ext cx="1610847" cy="3962400"/>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433707"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23" name="Text Box 4"/>
          <p:cNvSpPr txBox="1">
            <a:spLocks noChangeArrowheads="1"/>
          </p:cNvSpPr>
          <p:nvPr/>
        </p:nvSpPr>
        <p:spPr bwMode="auto">
          <a:xfrm>
            <a:off x="5585687" y="2648676"/>
            <a:ext cx="1455682" cy="448118"/>
          </a:xfrm>
          <a:prstGeom prst="rect">
            <a:avLst/>
          </a:prstGeom>
          <a:noFill/>
          <a:ln w="12700" algn="ctr">
            <a:noFill/>
            <a:miter lim="800000"/>
            <a:headEnd/>
            <a:tailEnd/>
          </a:ln>
          <a:effectLst/>
        </p:spPr>
        <p:txBody>
          <a:bodyPr vert="horz" wrap="square" lIns="102408" tIns="51204" rIns="102408" bIns="51204" numCol="1" anchor="ctr" anchorCtr="0" compatLnSpc="1">
            <a:prstTxWarp prst="textNoShape">
              <a:avLst/>
            </a:prstTxWarp>
            <a:spAutoFit/>
          </a:bodyPr>
          <a:lstStyle>
            <a:defPPr>
              <a:defRPr lang="en-US"/>
            </a:defPPr>
            <a:lvl1pPr algn="ctr" defTabSz="1097418" fontAlgn="base">
              <a:lnSpc>
                <a:spcPct val="80000"/>
              </a:lnSpc>
              <a:spcBef>
                <a:spcPct val="0"/>
              </a:spcBef>
              <a:spcAft>
                <a:spcPct val="0"/>
              </a:spcAft>
              <a:defRPr sz="1600">
                <a:solidFill>
                  <a:schemeClr val="tx1">
                    <a:alpha val="99000"/>
                  </a:schemeClr>
                </a:soli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400" dirty="0"/>
              <a:t>Voicemail in </a:t>
            </a:r>
          </a:p>
          <a:p>
            <a:r>
              <a:rPr lang="en-US" sz="1400" dirty="0"/>
              <a:t>Your Inbox</a:t>
            </a:r>
          </a:p>
        </p:txBody>
      </p:sp>
      <p:pic>
        <p:nvPicPr>
          <p:cNvPr id="49" name="Picture 48" descr="763394-xs.png"/>
          <p:cNvPicPr>
            <a:picLocks noChangeAspect="1"/>
          </p:cNvPicPr>
          <p:nvPr/>
        </p:nvPicPr>
        <p:blipFill>
          <a:blip r:embed="rId6"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0610701">
            <a:off x="6145577" y="1980641"/>
            <a:ext cx="345932" cy="347036"/>
          </a:xfrm>
          <a:prstGeom prst="rect">
            <a:avLst/>
          </a:prstGeom>
          <a:noFill/>
          <a:ln>
            <a:noFill/>
          </a:ln>
          <a:effectLst>
            <a:outerShdw blurRad="50800" dist="12700" dir="2700000" algn="t" rotWithShape="0">
              <a:prstClr val="black">
                <a:alpha val="40000"/>
              </a:prstClr>
            </a:outerShdw>
          </a:effectLst>
        </p:spPr>
      </p:pic>
      <p:sp>
        <p:nvSpPr>
          <p:cNvPr id="50" name="Freeform 7"/>
          <p:cNvSpPr>
            <a:spLocks/>
          </p:cNvSpPr>
          <p:nvPr/>
        </p:nvSpPr>
        <p:spPr bwMode="auto">
          <a:xfrm rot="19051501">
            <a:off x="5793114" y="1658826"/>
            <a:ext cx="527819" cy="403827"/>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chemeClr val="bg2">
              <a:lumMod val="75000"/>
            </a:schemeClr>
          </a:solidFill>
          <a:ln w="9525">
            <a:noFill/>
            <a:round/>
            <a:headEnd/>
            <a:tailEnd/>
          </a:ln>
        </p:spPr>
        <p:txBody>
          <a:bodyPr vert="horz" wrap="square" lIns="102408" tIns="51204" rIns="102408" bIns="51204" numCol="1" anchor="t" anchorCtr="0" compatLnSpc="1">
            <a:prstTxWarp prst="textNoShape">
              <a:avLst/>
            </a:prstTxWarp>
          </a:bodyPr>
          <a:lstStyle/>
          <a:p>
            <a:endParaRPr lang="en-US" dirty="0"/>
          </a:p>
        </p:txBody>
      </p:sp>
      <p:sp>
        <p:nvSpPr>
          <p:cNvPr id="31" name="Rounded Rectangle 30"/>
          <p:cNvSpPr/>
          <p:nvPr/>
        </p:nvSpPr>
        <p:spPr bwMode="auto">
          <a:xfrm>
            <a:off x="7380754" y="1600200"/>
            <a:ext cx="1610847" cy="3962400"/>
          </a:xfrm>
          <a:prstGeom prst="roundRect">
            <a:avLst/>
          </a:prstGeom>
          <a:solidFill>
            <a:srgbClr val="E6E6E6"/>
          </a:solidFill>
          <a:ln w="25400" cap="flat" cmpd="sng" algn="ctr">
            <a:noFill/>
            <a:prstDash val="solid"/>
          </a:ln>
          <a:effectLst>
            <a:innerShdw blurRad="342900">
              <a:prstClr val="black">
                <a:alpha val="56000"/>
              </a:prstClr>
            </a:innerShdw>
          </a:effectLst>
        </p:spPr>
        <p:txBody>
          <a:bodyPr lIns="0" tIns="1433707" rIns="0" bIns="0" rtlCol="0" anchor="t" anchorCtr="0"/>
          <a:lstStyle/>
          <a:p>
            <a:pPr algn="ctr" defTabSz="1229047" fontAlgn="base">
              <a:spcBef>
                <a:spcPct val="0"/>
              </a:spcBef>
              <a:spcAft>
                <a:spcPct val="0"/>
              </a:spcAft>
            </a:pPr>
            <a:endParaRPr lang="en-US" sz="2200" dirty="0">
              <a:solidFill>
                <a:schemeClr val="tx1">
                  <a:alpha val="99000"/>
                </a:schemeClr>
              </a:solidFill>
            </a:endParaRPr>
          </a:p>
        </p:txBody>
      </p:sp>
      <p:sp>
        <p:nvSpPr>
          <p:cNvPr id="34" name="Text Box 4"/>
          <p:cNvSpPr txBox="1">
            <a:spLocks noChangeArrowheads="1"/>
          </p:cNvSpPr>
          <p:nvPr/>
        </p:nvSpPr>
        <p:spPr bwMode="auto">
          <a:xfrm>
            <a:off x="7443435" y="2648681"/>
            <a:ext cx="1455682" cy="448118"/>
          </a:xfrm>
          <a:prstGeom prst="rect">
            <a:avLst/>
          </a:prstGeom>
          <a:noFill/>
          <a:ln w="12700" algn="ctr">
            <a:noFill/>
            <a:miter lim="800000"/>
            <a:headEnd/>
            <a:tailEnd/>
          </a:ln>
          <a:effectLst/>
        </p:spPr>
        <p:txBody>
          <a:bodyPr vert="horz" wrap="square" lIns="102408" tIns="51204" rIns="102408" bIns="51204" numCol="1" anchor="ctr" anchorCtr="0" compatLnSpc="1">
            <a:prstTxWarp prst="textNoShape">
              <a:avLst/>
            </a:prstTxWarp>
            <a:spAutoFit/>
          </a:bodyPr>
          <a:lstStyle>
            <a:defPPr>
              <a:defRPr lang="en-US"/>
            </a:defPPr>
            <a:lvl1pPr algn="ctr" defTabSz="1097418" fontAlgn="base">
              <a:lnSpc>
                <a:spcPct val="80000"/>
              </a:lnSpc>
              <a:spcBef>
                <a:spcPct val="0"/>
              </a:spcBef>
              <a:spcAft>
                <a:spcPct val="0"/>
              </a:spcAft>
              <a:defRPr sz="1600">
                <a:solidFill>
                  <a:schemeClr val="tx1">
                    <a:alpha val="99000"/>
                  </a:schemeClr>
                </a:soli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400" dirty="0"/>
              <a:t>Email </a:t>
            </a:r>
          </a:p>
          <a:p>
            <a:r>
              <a:rPr lang="en-US" sz="1400" dirty="0"/>
              <a:t>Archiving</a:t>
            </a:r>
          </a:p>
        </p:txBody>
      </p:sp>
      <p:sp>
        <p:nvSpPr>
          <p:cNvPr id="36" name="AutoShape 58"/>
          <p:cNvSpPr>
            <a:spLocks noChangeAspect="1" noChangeArrowheads="1" noTextEdit="1"/>
          </p:cNvSpPr>
          <p:nvPr/>
        </p:nvSpPr>
        <p:spPr bwMode="auto">
          <a:xfrm>
            <a:off x="7617196" y="2009746"/>
            <a:ext cx="712856" cy="573011"/>
          </a:xfrm>
          <a:prstGeom prst="rect">
            <a:avLst/>
          </a:prstGeom>
          <a:noFill/>
          <a:ln w="9525">
            <a:noFill/>
            <a:miter lim="800000"/>
            <a:headEnd/>
            <a:tailEnd/>
          </a:ln>
        </p:spPr>
        <p:txBody>
          <a:bodyPr vert="horz" wrap="square" lIns="102408" tIns="51204" rIns="102408" bIns="51204" numCol="1" anchor="t" anchorCtr="0" compatLnSpc="1">
            <a:prstTxWarp prst="textNoShape">
              <a:avLst/>
            </a:prstTxWarp>
          </a:bodyPr>
          <a:lstStyle/>
          <a:p>
            <a:endParaRPr lang="en-US" dirty="0"/>
          </a:p>
        </p:txBody>
      </p:sp>
      <p:sp>
        <p:nvSpPr>
          <p:cNvPr id="1033" name="Freeform 9"/>
          <p:cNvSpPr>
            <a:spLocks noEditPoints="1"/>
          </p:cNvSpPr>
          <p:nvPr/>
        </p:nvSpPr>
        <p:spPr bwMode="auto">
          <a:xfrm>
            <a:off x="8367788" y="1761487"/>
            <a:ext cx="322740" cy="866193"/>
          </a:xfrm>
          <a:custGeom>
            <a:avLst/>
            <a:gdLst/>
            <a:ahLst/>
            <a:cxnLst>
              <a:cxn ang="0">
                <a:pos x="396" y="0"/>
              </a:cxn>
              <a:cxn ang="0">
                <a:pos x="0" y="176"/>
              </a:cxn>
              <a:cxn ang="0">
                <a:pos x="0" y="828"/>
              </a:cxn>
              <a:cxn ang="0">
                <a:pos x="312" y="960"/>
              </a:cxn>
              <a:cxn ang="0">
                <a:pos x="660" y="752"/>
              </a:cxn>
              <a:cxn ang="0">
                <a:pos x="660" y="100"/>
              </a:cxn>
              <a:cxn ang="0">
                <a:pos x="396" y="0"/>
              </a:cxn>
              <a:cxn ang="0">
                <a:pos x="159" y="820"/>
              </a:cxn>
              <a:cxn ang="0">
                <a:pos x="142" y="803"/>
              </a:cxn>
              <a:cxn ang="0">
                <a:pos x="159" y="786"/>
              </a:cxn>
              <a:cxn ang="0">
                <a:pos x="176" y="803"/>
              </a:cxn>
              <a:cxn ang="0">
                <a:pos x="159" y="820"/>
              </a:cxn>
              <a:cxn ang="0">
                <a:pos x="252" y="778"/>
              </a:cxn>
              <a:cxn ang="0">
                <a:pos x="64" y="698"/>
              </a:cxn>
              <a:cxn ang="0">
                <a:pos x="68" y="630"/>
              </a:cxn>
              <a:cxn ang="0">
                <a:pos x="256" y="706"/>
              </a:cxn>
              <a:cxn ang="0">
                <a:pos x="252" y="778"/>
              </a:cxn>
              <a:cxn ang="0">
                <a:pos x="288" y="636"/>
              </a:cxn>
              <a:cxn ang="0">
                <a:pos x="20" y="530"/>
              </a:cxn>
              <a:cxn ang="0">
                <a:pos x="20" y="464"/>
              </a:cxn>
              <a:cxn ang="0">
                <a:pos x="288" y="568"/>
              </a:cxn>
              <a:cxn ang="0">
                <a:pos x="288" y="636"/>
              </a:cxn>
              <a:cxn ang="0">
                <a:pos x="288" y="550"/>
              </a:cxn>
              <a:cxn ang="0">
                <a:pos x="20" y="448"/>
              </a:cxn>
              <a:cxn ang="0">
                <a:pos x="20" y="392"/>
              </a:cxn>
              <a:cxn ang="0">
                <a:pos x="288" y="490"/>
              </a:cxn>
              <a:cxn ang="0">
                <a:pos x="288" y="550"/>
              </a:cxn>
              <a:cxn ang="0">
                <a:pos x="288" y="471"/>
              </a:cxn>
              <a:cxn ang="0">
                <a:pos x="20" y="357"/>
              </a:cxn>
              <a:cxn ang="0">
                <a:pos x="20" y="306"/>
              </a:cxn>
              <a:cxn ang="0">
                <a:pos x="288" y="408"/>
              </a:cxn>
              <a:cxn ang="0">
                <a:pos x="288" y="471"/>
              </a:cxn>
              <a:cxn ang="0">
                <a:pos x="288" y="392"/>
              </a:cxn>
              <a:cxn ang="0">
                <a:pos x="20" y="296"/>
              </a:cxn>
              <a:cxn ang="0">
                <a:pos x="20" y="220"/>
              </a:cxn>
              <a:cxn ang="0">
                <a:pos x="288" y="328"/>
              </a:cxn>
              <a:cxn ang="0">
                <a:pos x="288" y="392"/>
              </a:cxn>
            </a:cxnLst>
            <a:rect l="0" t="0" r="r" b="b"/>
            <a:pathLst>
              <a:path w="660" h="960">
                <a:moveTo>
                  <a:pt x="396" y="0"/>
                </a:moveTo>
                <a:cubicBezTo>
                  <a:pt x="0" y="176"/>
                  <a:pt x="0" y="176"/>
                  <a:pt x="0" y="176"/>
                </a:cubicBezTo>
                <a:cubicBezTo>
                  <a:pt x="0" y="828"/>
                  <a:pt x="0" y="828"/>
                  <a:pt x="0" y="828"/>
                </a:cubicBezTo>
                <a:cubicBezTo>
                  <a:pt x="312" y="960"/>
                  <a:pt x="312" y="960"/>
                  <a:pt x="312" y="960"/>
                </a:cubicBezTo>
                <a:cubicBezTo>
                  <a:pt x="660" y="752"/>
                  <a:pt x="660" y="752"/>
                  <a:pt x="660" y="752"/>
                </a:cubicBezTo>
                <a:cubicBezTo>
                  <a:pt x="660" y="100"/>
                  <a:pt x="660" y="100"/>
                  <a:pt x="660" y="100"/>
                </a:cubicBezTo>
                <a:lnTo>
                  <a:pt x="396" y="0"/>
                </a:lnTo>
                <a:close/>
                <a:moveTo>
                  <a:pt x="159" y="820"/>
                </a:moveTo>
                <a:cubicBezTo>
                  <a:pt x="150" y="820"/>
                  <a:pt x="142" y="813"/>
                  <a:pt x="142" y="803"/>
                </a:cubicBezTo>
                <a:cubicBezTo>
                  <a:pt x="142" y="794"/>
                  <a:pt x="150" y="786"/>
                  <a:pt x="159" y="786"/>
                </a:cubicBezTo>
                <a:cubicBezTo>
                  <a:pt x="168" y="786"/>
                  <a:pt x="176" y="794"/>
                  <a:pt x="176" y="803"/>
                </a:cubicBezTo>
                <a:cubicBezTo>
                  <a:pt x="176" y="813"/>
                  <a:pt x="168" y="820"/>
                  <a:pt x="159" y="820"/>
                </a:cubicBezTo>
                <a:close/>
                <a:moveTo>
                  <a:pt x="252" y="778"/>
                </a:moveTo>
                <a:cubicBezTo>
                  <a:pt x="64" y="698"/>
                  <a:pt x="64" y="698"/>
                  <a:pt x="64" y="698"/>
                </a:cubicBezTo>
                <a:cubicBezTo>
                  <a:pt x="68" y="630"/>
                  <a:pt x="68" y="630"/>
                  <a:pt x="68" y="630"/>
                </a:cubicBezTo>
                <a:cubicBezTo>
                  <a:pt x="256" y="706"/>
                  <a:pt x="256" y="706"/>
                  <a:pt x="256" y="706"/>
                </a:cubicBezTo>
                <a:lnTo>
                  <a:pt x="252" y="778"/>
                </a:lnTo>
                <a:close/>
                <a:moveTo>
                  <a:pt x="288" y="636"/>
                </a:moveTo>
                <a:cubicBezTo>
                  <a:pt x="20" y="530"/>
                  <a:pt x="20" y="530"/>
                  <a:pt x="20" y="530"/>
                </a:cubicBezTo>
                <a:cubicBezTo>
                  <a:pt x="20" y="464"/>
                  <a:pt x="20" y="464"/>
                  <a:pt x="20" y="464"/>
                </a:cubicBezTo>
                <a:cubicBezTo>
                  <a:pt x="288" y="568"/>
                  <a:pt x="288" y="568"/>
                  <a:pt x="288" y="568"/>
                </a:cubicBezTo>
                <a:lnTo>
                  <a:pt x="288" y="636"/>
                </a:lnTo>
                <a:close/>
                <a:moveTo>
                  <a:pt x="288" y="550"/>
                </a:moveTo>
                <a:cubicBezTo>
                  <a:pt x="20" y="448"/>
                  <a:pt x="20" y="448"/>
                  <a:pt x="20" y="448"/>
                </a:cubicBezTo>
                <a:cubicBezTo>
                  <a:pt x="20" y="392"/>
                  <a:pt x="20" y="392"/>
                  <a:pt x="20" y="392"/>
                </a:cubicBezTo>
                <a:cubicBezTo>
                  <a:pt x="288" y="490"/>
                  <a:pt x="288" y="490"/>
                  <a:pt x="288" y="490"/>
                </a:cubicBezTo>
                <a:lnTo>
                  <a:pt x="288" y="550"/>
                </a:lnTo>
                <a:close/>
                <a:moveTo>
                  <a:pt x="288" y="471"/>
                </a:moveTo>
                <a:cubicBezTo>
                  <a:pt x="20" y="357"/>
                  <a:pt x="20" y="357"/>
                  <a:pt x="20" y="357"/>
                </a:cubicBezTo>
                <a:cubicBezTo>
                  <a:pt x="20" y="306"/>
                  <a:pt x="20" y="306"/>
                  <a:pt x="20" y="306"/>
                </a:cubicBezTo>
                <a:cubicBezTo>
                  <a:pt x="288" y="408"/>
                  <a:pt x="288" y="408"/>
                  <a:pt x="288" y="408"/>
                </a:cubicBezTo>
                <a:lnTo>
                  <a:pt x="288" y="471"/>
                </a:lnTo>
                <a:close/>
                <a:moveTo>
                  <a:pt x="288" y="392"/>
                </a:moveTo>
                <a:cubicBezTo>
                  <a:pt x="20" y="296"/>
                  <a:pt x="20" y="296"/>
                  <a:pt x="20" y="296"/>
                </a:cubicBezTo>
                <a:cubicBezTo>
                  <a:pt x="20" y="220"/>
                  <a:pt x="20" y="220"/>
                  <a:pt x="20" y="220"/>
                </a:cubicBezTo>
                <a:cubicBezTo>
                  <a:pt x="288" y="328"/>
                  <a:pt x="288" y="328"/>
                  <a:pt x="288" y="328"/>
                </a:cubicBezTo>
                <a:lnTo>
                  <a:pt x="288" y="392"/>
                </a:lnTo>
                <a:close/>
              </a:path>
            </a:pathLst>
          </a:custGeom>
          <a:solidFill>
            <a:schemeClr val="bg2">
              <a:lumMod val="75000"/>
            </a:schemeClr>
          </a:solidFill>
          <a:ln w="9525">
            <a:noFill/>
            <a:round/>
            <a:headEnd/>
            <a:tailEnd/>
          </a:ln>
        </p:spPr>
        <p:txBody>
          <a:bodyPr vert="horz" wrap="square" lIns="102408" tIns="51204" rIns="102408" bIns="51204" numCol="1" anchor="t" anchorCtr="0" compatLnSpc="1">
            <a:prstTxWarp prst="textNoShape">
              <a:avLst/>
            </a:prstTxWarp>
          </a:bodyPr>
          <a:lstStyle/>
          <a:p>
            <a:endParaRPr lang="en-US" dirty="0"/>
          </a:p>
        </p:txBody>
      </p:sp>
      <p:pic>
        <p:nvPicPr>
          <p:cNvPr id="55" name="Picture 54" descr="763394-xs.png"/>
          <p:cNvPicPr>
            <a:picLocks noChangeAspect="1"/>
          </p:cNvPicPr>
          <p:nvPr/>
        </p:nvPicPr>
        <p:blipFill>
          <a:blip r:embed="rId7"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0464167">
            <a:off x="7442032" y="2147436"/>
            <a:ext cx="224287" cy="342967"/>
          </a:xfrm>
          <a:prstGeom prst="rect">
            <a:avLst/>
          </a:prstGeom>
          <a:noFill/>
          <a:ln>
            <a:noFill/>
          </a:ln>
          <a:effectLst>
            <a:outerShdw blurRad="50800" dist="12700" dir="2700000" algn="t" rotWithShape="0">
              <a:prstClr val="black">
                <a:alpha val="40000"/>
              </a:prstClr>
            </a:outerShdw>
          </a:effectLst>
        </p:spPr>
      </p:pic>
      <p:pic>
        <p:nvPicPr>
          <p:cNvPr id="56" name="Picture 55" descr="763394-xs.png"/>
          <p:cNvPicPr>
            <a:picLocks noChangeAspect="1"/>
          </p:cNvPicPr>
          <p:nvPr/>
        </p:nvPicPr>
        <p:blipFill>
          <a:blip r:embed="rId8"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414972">
            <a:off x="7728650" y="1807824"/>
            <a:ext cx="277086" cy="423703"/>
          </a:xfrm>
          <a:prstGeom prst="rect">
            <a:avLst/>
          </a:prstGeom>
          <a:noFill/>
          <a:ln>
            <a:noFill/>
          </a:ln>
          <a:effectLst>
            <a:outerShdw blurRad="50800" dist="12700" dir="2700000" algn="t" rotWithShape="0">
              <a:prstClr val="black">
                <a:alpha val="40000"/>
              </a:prstClr>
            </a:outerShdw>
          </a:effectLst>
        </p:spPr>
      </p:pic>
      <p:pic>
        <p:nvPicPr>
          <p:cNvPr id="57" name="Picture 56" descr="763394-xs.png"/>
          <p:cNvPicPr>
            <a:picLocks noChangeAspect="1"/>
          </p:cNvPicPr>
          <p:nvPr/>
        </p:nvPicPr>
        <p:blipFill>
          <a:blip r:embed="rId9"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rot="2072810">
            <a:off x="8074869" y="2171698"/>
            <a:ext cx="193736" cy="296248"/>
          </a:xfrm>
          <a:prstGeom prst="rect">
            <a:avLst/>
          </a:prstGeom>
          <a:noFill/>
          <a:ln>
            <a:noFill/>
          </a:ln>
          <a:effectLst>
            <a:outerShdw blurRad="50800" dist="12700" dir="2700000" algn="t" rotWithShape="0">
              <a:prstClr val="black">
                <a:alpha val="40000"/>
              </a:prstClr>
            </a:outerShdw>
          </a:effectLst>
        </p:spPr>
      </p:pic>
      <p:sp>
        <p:nvSpPr>
          <p:cNvPr id="41" name="Rounded Rectangle 40"/>
          <p:cNvSpPr/>
          <p:nvPr/>
        </p:nvSpPr>
        <p:spPr bwMode="auto">
          <a:xfrm>
            <a:off x="381000" y="3356128"/>
            <a:ext cx="8610600" cy="87376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08" tIns="0" rIns="102408" bIns="0" rtlCol="0" anchor="ctr"/>
          <a:lstStyle/>
          <a:p>
            <a:pPr marL="0" lvl="1" defTabSz="1024036"/>
            <a:r>
              <a:rPr lang="en-US" sz="2200" b="1" dirty="0">
                <a:ln>
                  <a:solidFill>
                    <a:schemeClr val="bg1">
                      <a:alpha val="0"/>
                    </a:schemeClr>
                  </a:solidFill>
                </a:ln>
                <a:solidFill>
                  <a:srgbClr val="F37A1F"/>
                </a:solidFill>
              </a:rPr>
              <a:t>ON-PREMISES</a:t>
            </a:r>
          </a:p>
        </p:txBody>
      </p:sp>
      <p:sp>
        <p:nvSpPr>
          <p:cNvPr id="45" name="Rounded Rectangle 44"/>
          <p:cNvSpPr/>
          <p:nvPr/>
        </p:nvSpPr>
        <p:spPr bwMode="auto">
          <a:xfrm>
            <a:off x="381000" y="4514368"/>
            <a:ext cx="8610600" cy="87376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08" tIns="0" rIns="102408" bIns="0" rtlCol="0" anchor="ctr"/>
          <a:lstStyle/>
          <a:p>
            <a:pPr marL="0" lvl="1" defTabSz="1024036"/>
            <a:r>
              <a:rPr lang="en-US" sz="2200" b="1" cap="all" dirty="0">
                <a:ln>
                  <a:solidFill>
                    <a:schemeClr val="bg1">
                      <a:alpha val="0"/>
                    </a:schemeClr>
                  </a:solidFill>
                </a:ln>
                <a:solidFill>
                  <a:srgbClr val="F37A1F"/>
                </a:solidFill>
              </a:rPr>
              <a:t>Office 365</a:t>
            </a:r>
          </a:p>
        </p:txBody>
      </p:sp>
      <p:sp>
        <p:nvSpPr>
          <p:cNvPr id="46" name="TextBox 45"/>
          <p:cNvSpPr txBox="1"/>
          <p:nvPr/>
        </p:nvSpPr>
        <p:spPr>
          <a:xfrm>
            <a:off x="2464628"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47" name="TextBox 46"/>
          <p:cNvSpPr txBox="1"/>
          <p:nvPr/>
        </p:nvSpPr>
        <p:spPr>
          <a:xfrm>
            <a:off x="2464628"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48" name="TextBox 47"/>
          <p:cNvSpPr txBox="1"/>
          <p:nvPr/>
        </p:nvSpPr>
        <p:spPr>
          <a:xfrm>
            <a:off x="4364375"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1" name="TextBox 50"/>
          <p:cNvSpPr txBox="1"/>
          <p:nvPr/>
        </p:nvSpPr>
        <p:spPr>
          <a:xfrm>
            <a:off x="4364375"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2" name="TextBox 51"/>
          <p:cNvSpPr txBox="1"/>
          <p:nvPr/>
        </p:nvSpPr>
        <p:spPr>
          <a:xfrm>
            <a:off x="6181046"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3" name="TextBox 52"/>
          <p:cNvSpPr txBox="1"/>
          <p:nvPr/>
        </p:nvSpPr>
        <p:spPr>
          <a:xfrm>
            <a:off x="6181046"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4" name="TextBox 53"/>
          <p:cNvSpPr txBox="1"/>
          <p:nvPr/>
        </p:nvSpPr>
        <p:spPr>
          <a:xfrm>
            <a:off x="8043063" y="3459560"/>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sp>
        <p:nvSpPr>
          <p:cNvPr id="58" name="TextBox 57"/>
          <p:cNvSpPr txBox="1"/>
          <p:nvPr/>
        </p:nvSpPr>
        <p:spPr>
          <a:xfrm>
            <a:off x="8043063" y="4610751"/>
            <a:ext cx="294763" cy="795905"/>
          </a:xfrm>
          <a:prstGeom prst="rect">
            <a:avLst/>
          </a:prstGeom>
          <a:noFill/>
        </p:spPr>
        <p:txBody>
          <a:bodyPr wrap="square" lIns="102408" tIns="51204" rIns="102408" bIns="51204" rtlCol="0" anchor="ctr">
            <a:spAutoFit/>
          </a:bodyPr>
          <a:lstStyle/>
          <a:p>
            <a:pPr algn="ctr"/>
            <a:r>
              <a:rPr lang="en-US" sz="4500" b="1" dirty="0">
                <a:solidFill>
                  <a:schemeClr val="tx1">
                    <a:alpha val="99000"/>
                  </a:schemeClr>
                </a:solidFill>
                <a:sym typeface="Wingdings"/>
              </a:rPr>
              <a:t></a:t>
            </a:r>
            <a:endParaRPr lang="en-US" sz="4500" b="1" dirty="0">
              <a:solidFill>
                <a:schemeClr val="tx1">
                  <a:alpha val="99000"/>
                </a:schemeClr>
              </a:solidFill>
            </a:endParaRPr>
          </a:p>
        </p:txBody>
      </p:sp>
      <p:grpSp>
        <p:nvGrpSpPr>
          <p:cNvPr id="42" name="Group 41"/>
          <p:cNvGrpSpPr/>
          <p:nvPr/>
        </p:nvGrpSpPr>
        <p:grpSpPr>
          <a:xfrm>
            <a:off x="3854824" y="1217027"/>
            <a:ext cx="3108960" cy="4955172"/>
            <a:chOff x="-4671068" y="4698491"/>
            <a:chExt cx="4858162" cy="3133930"/>
          </a:xfrm>
        </p:grpSpPr>
        <p:sp>
          <p:nvSpPr>
            <p:cNvPr id="43" name="Freeform 169"/>
            <p:cNvSpPr>
              <a:spLocks/>
            </p:cNvSpPr>
            <p:nvPr/>
          </p:nvSpPr>
          <p:spPr bwMode="auto">
            <a:xfrm>
              <a:off x="-4671068" y="4698491"/>
              <a:ext cx="4858162" cy="3133930"/>
            </a:xfrm>
            <a:prstGeom prst="roundRect">
              <a:avLst>
                <a:gd name="adj" fmla="val 4946"/>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lvl="1"/>
              <a:endParaRPr lang="en-US" altLang="zh-CN" dirty="0">
                <a:solidFill>
                  <a:schemeClr val="tx1"/>
                </a:solidFill>
              </a:endParaRPr>
            </a:p>
          </p:txBody>
        </p:sp>
        <p:sp>
          <p:nvSpPr>
            <p:cNvPr id="44" name="Rectangle 43"/>
            <p:cNvSpPr/>
            <p:nvPr/>
          </p:nvSpPr>
          <p:spPr bwMode="auto">
            <a:xfrm>
              <a:off x="-4671068" y="4913876"/>
              <a:ext cx="4858162" cy="455047"/>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Personal archive</a:t>
              </a:r>
            </a:p>
          </p:txBody>
        </p:sp>
        <p:sp>
          <p:nvSpPr>
            <p:cNvPr id="59" name="Rectangle 58"/>
            <p:cNvSpPr/>
            <p:nvPr/>
          </p:nvSpPr>
          <p:spPr bwMode="auto">
            <a:xfrm>
              <a:off x="-4671068" y="5434760"/>
              <a:ext cx="4858162" cy="455047"/>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“Move and delete” policies</a:t>
              </a:r>
            </a:p>
          </p:txBody>
        </p:sp>
        <p:sp>
          <p:nvSpPr>
            <p:cNvPr id="60" name="Rectangle 59"/>
            <p:cNvSpPr/>
            <p:nvPr/>
          </p:nvSpPr>
          <p:spPr bwMode="auto">
            <a:xfrm>
              <a:off x="-4671068" y="5993444"/>
              <a:ext cx="4858162" cy="455047"/>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Legal hold policies</a:t>
              </a:r>
            </a:p>
          </p:txBody>
        </p:sp>
        <p:sp>
          <p:nvSpPr>
            <p:cNvPr id="61" name="Rectangle 60"/>
            <p:cNvSpPr/>
            <p:nvPr/>
          </p:nvSpPr>
          <p:spPr bwMode="auto">
            <a:xfrm>
              <a:off x="-4671068" y="6552128"/>
              <a:ext cx="4858162" cy="455047"/>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Transport rules</a:t>
              </a:r>
            </a:p>
          </p:txBody>
        </p:sp>
        <p:sp>
          <p:nvSpPr>
            <p:cNvPr id="62" name="Rectangle 61"/>
            <p:cNvSpPr/>
            <p:nvPr/>
          </p:nvSpPr>
          <p:spPr bwMode="auto">
            <a:xfrm>
              <a:off x="-4671068" y="7110813"/>
              <a:ext cx="4858162" cy="455047"/>
            </a:xfrm>
            <a:prstGeom prst="rect">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chemeClr val="tx1">
                      <a:alpha val="99000"/>
                    </a:schemeClr>
                  </a:solidFill>
                </a:rPr>
                <a:t>Multimailbox search </a:t>
              </a:r>
              <a:br>
                <a:rPr lang="en-US" dirty="0">
                  <a:solidFill>
                    <a:schemeClr val="tx1">
                      <a:alpha val="99000"/>
                    </a:schemeClr>
                  </a:solidFill>
                </a:rPr>
              </a:br>
              <a:r>
                <a:rPr lang="en-US" dirty="0">
                  <a:solidFill>
                    <a:schemeClr val="tx1">
                      <a:alpha val="99000"/>
                    </a:schemeClr>
                  </a:solidFill>
                </a:rPr>
                <a:t>for eDiscovery</a:t>
              </a:r>
            </a:p>
          </p:txBody>
        </p:sp>
      </p:grpSp>
    </p:spTree>
    <p:extLst>
      <p:ext uri="{BB962C8B-B14F-4D97-AF65-F5344CB8AC3E}">
        <p14:creationId xmlns:p14="http://schemas.microsoft.com/office/powerpoint/2010/main" val="2862579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Lync Server and Lync Online</a:t>
            </a:r>
            <a:endParaRPr lang="en-US" dirty="0"/>
          </a:p>
        </p:txBody>
      </p:sp>
      <p:sp>
        <p:nvSpPr>
          <p:cNvPr id="71" name="Rectangle 70"/>
          <p:cNvSpPr/>
          <p:nvPr/>
        </p:nvSpPr>
        <p:spPr bwMode="auto">
          <a:xfrm rot="16200000" flipV="1">
            <a:off x="7998320" y="739290"/>
            <a:ext cx="3117963" cy="85583"/>
          </a:xfrm>
          <a:prstGeom prst="rect">
            <a:avLst/>
          </a:prstGeom>
          <a:gradFill>
            <a:gsLst>
              <a:gs pos="0">
                <a:schemeClr val="accent2">
                  <a:shade val="45000"/>
                  <a:satMod val="155000"/>
                  <a:alpha val="0"/>
                </a:schemeClr>
              </a:gs>
              <a:gs pos="60000">
                <a:schemeClr val="tx1">
                  <a:alpha val="35000"/>
                </a:schemeClr>
              </a:gs>
              <a:gs pos="100000">
                <a:schemeClr val="accent2">
                  <a:tint val="87000"/>
                  <a:satMod val="250000"/>
                  <a:alpha val="0"/>
                </a:schemeClr>
              </a:gs>
            </a:gsLst>
            <a:lin ang="0" scaled="0"/>
          </a:gradFill>
          <a:ln>
            <a:headEnd type="none" w="med" len="med"/>
            <a:tailEnd type="none" w="med" len="med"/>
          </a:ln>
          <a:scene3d>
            <a:camera prst="orthographicFront">
              <a:rot lat="0" lon="0" rev="0"/>
            </a:camera>
            <a:lightRig rig="threePt" dir="tl"/>
          </a:scene3d>
          <a:sp3d prstMaterial="matte"/>
        </p:spPr>
        <p:style>
          <a:lnRef idx="0">
            <a:schemeClr val="accent2"/>
          </a:lnRef>
          <a:fillRef idx="3">
            <a:schemeClr val="accent2"/>
          </a:fillRef>
          <a:effectRef idx="3">
            <a:schemeClr val="accent2"/>
          </a:effectRef>
          <a:fontRef idx="minor">
            <a:schemeClr val="lt1"/>
          </a:fontRef>
        </p:style>
        <p:txBody>
          <a:bodyPr vert="horz" wrap="square" lIns="76748" tIns="38375" rIns="76748" bIns="38375" numCol="1" rtlCol="0" anchor="ctr" anchorCtr="0" compatLnSpc="1">
            <a:prstTxWarp prst="textNoShape">
              <a:avLst/>
            </a:prstTxWarp>
          </a:bodyPr>
          <a:lstStyle/>
          <a:p>
            <a:pPr algn="ctr" defTabSz="767294" fontAlgn="base">
              <a:spcBef>
                <a:spcPct val="0"/>
              </a:spcBef>
              <a:spcAft>
                <a:spcPct val="0"/>
              </a:spcAft>
            </a:pPr>
            <a:endParaRPr lang="en-US" dirty="0">
              <a:gradFill>
                <a:gsLst>
                  <a:gs pos="0">
                    <a:srgbClr val="000000"/>
                  </a:gs>
                  <a:gs pos="100000">
                    <a:srgbClr val="000000"/>
                  </a:gs>
                </a:gsLst>
                <a:lin ang="5400000" scaled="0"/>
              </a:gradFill>
            </a:endParaRPr>
          </a:p>
        </p:txBody>
      </p:sp>
      <p:sp>
        <p:nvSpPr>
          <p:cNvPr id="92" name="Rounded Rectangle 91"/>
          <p:cNvSpPr/>
          <p:nvPr/>
        </p:nvSpPr>
        <p:spPr bwMode="auto">
          <a:xfrm>
            <a:off x="-4402887" y="4802561"/>
            <a:ext cx="1687193" cy="501664"/>
          </a:xfrm>
          <a:prstGeom prst="roundRect">
            <a:avLst>
              <a:gd name="adj" fmla="val 22959"/>
            </a:avLst>
          </a:prstGeom>
          <a:noFill/>
          <a:ln>
            <a:headEnd type="none" w="med" len="med"/>
            <a:tailEnd type="none" w="med" len="med"/>
          </a:ln>
          <a:scene3d>
            <a:camera prst="orthographicFront">
              <a:rot lat="0" lon="0" rev="0"/>
            </a:camera>
            <a:lightRig rig="threePt" dir="tl"/>
          </a:scene3d>
          <a:sp3d prstMaterial="matte"/>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76752" tIns="38375" rIns="76748" bIns="38375" numCol="1" spcCol="0" rtlCol="0" fromWordArt="0" anchor="ctr" anchorCtr="0" forceAA="0" compatLnSpc="1">
            <a:prstTxWarp prst="textNoShape">
              <a:avLst/>
            </a:prstTxWarp>
            <a:noAutofit/>
          </a:bodyPr>
          <a:lstStyle/>
          <a:p>
            <a:pPr algn="ctr"/>
            <a:endParaRPr lang="en-US" dirty="0">
              <a:solidFill>
                <a:srgbClr val="FFFFFF"/>
              </a:solidFill>
            </a:endParaRPr>
          </a:p>
        </p:txBody>
      </p:sp>
      <p:grpSp>
        <p:nvGrpSpPr>
          <p:cNvPr id="41" name="Group 40"/>
          <p:cNvGrpSpPr/>
          <p:nvPr/>
        </p:nvGrpSpPr>
        <p:grpSpPr>
          <a:xfrm>
            <a:off x="0" y="1198564"/>
            <a:ext cx="9144000" cy="2603449"/>
            <a:chOff x="0" y="3456800"/>
            <a:chExt cx="14630400" cy="3124139"/>
          </a:xfrm>
        </p:grpSpPr>
        <p:sp>
          <p:nvSpPr>
            <p:cNvPr id="42" name="Rectangle 41"/>
            <p:cNvSpPr/>
            <p:nvPr/>
          </p:nvSpPr>
          <p:spPr>
            <a:xfrm>
              <a:off x="0" y="3456800"/>
              <a:ext cx="4873752" cy="368375"/>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rtlCol="0" anchor="ctr"/>
            <a:lstStyle/>
            <a:p>
              <a:pPr algn="ctr" defTabSz="640048">
                <a:defRPr/>
              </a:pPr>
              <a:endParaRPr lang="en-US" kern="0" dirty="0">
                <a:solidFill>
                  <a:sysClr val="window" lastClr="FFFFFF"/>
                </a:solidFill>
                <a:latin typeface="Segoe UI"/>
              </a:endParaRPr>
            </a:p>
          </p:txBody>
        </p:sp>
        <p:sp>
          <p:nvSpPr>
            <p:cNvPr id="43" name="Rectangle 42"/>
            <p:cNvSpPr/>
            <p:nvPr/>
          </p:nvSpPr>
          <p:spPr>
            <a:xfrm>
              <a:off x="4869180" y="3456800"/>
              <a:ext cx="4882896" cy="368375"/>
            </a:xfrm>
            <a:prstGeom prst="rect">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rtlCol="0" anchor="ctr"/>
            <a:lstStyle/>
            <a:p>
              <a:pPr algn="ctr" defTabSz="640048"/>
              <a:endParaRPr lang="en-US" kern="0" dirty="0">
                <a:solidFill>
                  <a:sysClr val="window" lastClr="FFFFFF"/>
                </a:solidFill>
                <a:latin typeface="Segoe UI"/>
              </a:endParaRPr>
            </a:p>
          </p:txBody>
        </p:sp>
        <p:sp>
          <p:nvSpPr>
            <p:cNvPr id="44" name="Rectangle 43"/>
            <p:cNvSpPr/>
            <p:nvPr/>
          </p:nvSpPr>
          <p:spPr>
            <a:xfrm>
              <a:off x="9747504" y="3456800"/>
              <a:ext cx="4882896" cy="368375"/>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lstStyle/>
            <a:p>
              <a:pPr algn="ctr" defTabSz="640048"/>
              <a:endParaRPr lang="en-US" kern="0" dirty="0">
                <a:solidFill>
                  <a:sysClr val="window" lastClr="FFFFFF"/>
                </a:solidFill>
                <a:latin typeface="Segoe UI"/>
              </a:endParaRPr>
            </a:p>
          </p:txBody>
        </p:sp>
        <p:sp>
          <p:nvSpPr>
            <p:cNvPr id="45" name="Rounded Rectangle 44"/>
            <p:cNvSpPr/>
            <p:nvPr/>
          </p:nvSpPr>
          <p:spPr bwMode="auto">
            <a:xfrm>
              <a:off x="0" y="3572792"/>
              <a:ext cx="14630400" cy="3008147"/>
            </a:xfrm>
            <a:prstGeom prst="roundRect">
              <a:avLst>
                <a:gd name="adj" fmla="val 0"/>
              </a:avLst>
            </a:prstGeom>
            <a:solidFill>
              <a:schemeClr val="bg1"/>
            </a:solidFill>
            <a:ln w="25400" cap="flat" cmpd="sng" algn="ctr">
              <a:noFill/>
              <a:prstDash val="solid"/>
            </a:ln>
            <a:effectLst>
              <a:outerShdw blurRad="50800" dist="38100" dir="16200000" rotWithShape="0">
                <a:prstClr val="black">
                  <a:alpha val="40000"/>
                </a:prstClr>
              </a:outerShdw>
            </a:effectLst>
          </p:spPr>
          <p:txBody>
            <a:bodyPr rtlCol="0" anchor="ctr"/>
            <a:lstStyle/>
            <a:p>
              <a:pPr algn="ctr" defTabSz="640048"/>
              <a:endParaRPr lang="en-US" kern="0" dirty="0">
                <a:solidFill>
                  <a:sysClr val="window" lastClr="FFFFFF"/>
                </a:solidFill>
                <a:latin typeface="Segoe UI"/>
              </a:endParaRPr>
            </a:p>
          </p:txBody>
        </p:sp>
      </p:grpSp>
      <p:sp>
        <p:nvSpPr>
          <p:cNvPr id="46" name="Freeform 6"/>
          <p:cNvSpPr>
            <a:spLocks/>
          </p:cNvSpPr>
          <p:nvPr/>
        </p:nvSpPr>
        <p:spPr bwMode="auto">
          <a:xfrm>
            <a:off x="1502879" y="1586176"/>
            <a:ext cx="1771650" cy="320040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896067" rIns="0" bIns="0" rtlCol="0" anchor="t" anchorCtr="0"/>
          <a:lstStyle/>
          <a:p>
            <a:pPr algn="ctr" fontAlgn="base">
              <a:spcBef>
                <a:spcPct val="0"/>
              </a:spcBef>
              <a:spcAft>
                <a:spcPct val="0"/>
              </a:spcAft>
            </a:pPr>
            <a:r>
              <a:rPr lang="en-US" sz="1400" dirty="0">
                <a:solidFill>
                  <a:schemeClr val="tx1">
                    <a:alpha val="99000"/>
                  </a:schemeClr>
                </a:solidFill>
              </a:rPr>
              <a:t>Basic Messaging</a:t>
            </a:r>
          </a:p>
        </p:txBody>
      </p:sp>
      <p:sp>
        <p:nvSpPr>
          <p:cNvPr id="47" name="Freeform 6"/>
          <p:cNvSpPr>
            <a:spLocks/>
          </p:cNvSpPr>
          <p:nvPr/>
        </p:nvSpPr>
        <p:spPr bwMode="auto">
          <a:xfrm>
            <a:off x="3367271" y="1586176"/>
            <a:ext cx="1771650" cy="320040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896067" rIns="0" bIns="0" rtlCol="0" anchor="t" anchorCtr="0"/>
          <a:lstStyle/>
          <a:p>
            <a:pPr algn="ctr" fontAlgn="base">
              <a:spcBef>
                <a:spcPct val="0"/>
              </a:spcBef>
              <a:spcAft>
                <a:spcPct val="0"/>
              </a:spcAft>
            </a:pPr>
            <a:r>
              <a:rPr lang="en-US" sz="1400" dirty="0">
                <a:solidFill>
                  <a:schemeClr val="tx1">
                    <a:alpha val="99000"/>
                  </a:schemeClr>
                </a:solidFill>
              </a:rPr>
              <a:t>Conferencing</a:t>
            </a:r>
          </a:p>
        </p:txBody>
      </p:sp>
      <p:sp>
        <p:nvSpPr>
          <p:cNvPr id="48" name="Freeform 6"/>
          <p:cNvSpPr>
            <a:spLocks/>
          </p:cNvSpPr>
          <p:nvPr/>
        </p:nvSpPr>
        <p:spPr bwMode="auto">
          <a:xfrm>
            <a:off x="5231662" y="1586176"/>
            <a:ext cx="1771650" cy="320040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896067" rIns="0" bIns="0" rtlCol="0" anchor="t" anchorCtr="0"/>
          <a:lstStyle/>
          <a:p>
            <a:pPr algn="ctr" fontAlgn="base">
              <a:spcBef>
                <a:spcPct val="0"/>
              </a:spcBef>
              <a:spcAft>
                <a:spcPct val="0"/>
              </a:spcAft>
            </a:pPr>
            <a:r>
              <a:rPr lang="en-US" sz="1400" dirty="0">
                <a:solidFill>
                  <a:schemeClr val="tx1">
                    <a:alpha val="99000"/>
                  </a:schemeClr>
                </a:solidFill>
              </a:rPr>
              <a:t>Voice</a:t>
            </a:r>
          </a:p>
        </p:txBody>
      </p:sp>
      <p:sp>
        <p:nvSpPr>
          <p:cNvPr id="49" name="Freeform 6"/>
          <p:cNvSpPr>
            <a:spLocks/>
          </p:cNvSpPr>
          <p:nvPr/>
        </p:nvSpPr>
        <p:spPr bwMode="auto">
          <a:xfrm>
            <a:off x="7096053" y="1586176"/>
            <a:ext cx="1771650" cy="320040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896067" rIns="0" bIns="0" rtlCol="0" anchor="t" anchorCtr="0"/>
          <a:lstStyle/>
          <a:p>
            <a:pPr algn="ctr" fontAlgn="base">
              <a:spcBef>
                <a:spcPct val="0"/>
              </a:spcBef>
              <a:spcAft>
                <a:spcPct val="0"/>
              </a:spcAft>
            </a:pPr>
            <a:r>
              <a:rPr lang="en-US" sz="1400" dirty="0">
                <a:solidFill>
                  <a:schemeClr val="tx1">
                    <a:alpha val="99000"/>
                  </a:schemeClr>
                </a:solidFill>
              </a:rPr>
              <a:t>PBX Replace</a:t>
            </a:r>
          </a:p>
        </p:txBody>
      </p:sp>
      <p:sp>
        <p:nvSpPr>
          <p:cNvPr id="50" name="Rounded Rectangle 49"/>
          <p:cNvSpPr/>
          <p:nvPr/>
        </p:nvSpPr>
        <p:spPr bwMode="auto">
          <a:xfrm>
            <a:off x="316509" y="3131083"/>
            <a:ext cx="8551195" cy="68580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64005" tIns="0" rIns="64005" bIns="0" rtlCol="0" anchor="ctr"/>
          <a:lstStyle/>
          <a:p>
            <a:pPr marL="0" lvl="1" defTabSz="640022"/>
            <a:r>
              <a:rPr lang="en-US" sz="1400" b="1" dirty="0">
                <a:ln>
                  <a:solidFill>
                    <a:schemeClr val="bg1">
                      <a:alpha val="0"/>
                    </a:schemeClr>
                  </a:solidFill>
                </a:ln>
                <a:solidFill>
                  <a:srgbClr val="F37A1F"/>
                </a:solidFill>
              </a:rPr>
              <a:t>ON-PREMISES</a:t>
            </a:r>
          </a:p>
        </p:txBody>
      </p:sp>
      <p:sp>
        <p:nvSpPr>
          <p:cNvPr id="51" name="Rounded Rectangle 50"/>
          <p:cNvSpPr/>
          <p:nvPr/>
        </p:nvSpPr>
        <p:spPr bwMode="auto">
          <a:xfrm>
            <a:off x="316509" y="3946868"/>
            <a:ext cx="8551195" cy="68580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64005" tIns="0" rIns="64005" bIns="0" rtlCol="0" anchor="ctr"/>
          <a:lstStyle/>
          <a:p>
            <a:pPr marL="0" lvl="1" defTabSz="640022"/>
            <a:r>
              <a:rPr lang="en-US" sz="1400" b="1" dirty="0">
                <a:ln>
                  <a:solidFill>
                    <a:schemeClr val="bg1">
                      <a:alpha val="0"/>
                    </a:schemeClr>
                  </a:solidFill>
                </a:ln>
                <a:solidFill>
                  <a:srgbClr val="F37A1F"/>
                </a:solidFill>
              </a:rPr>
              <a:t>Office 365</a:t>
            </a:r>
          </a:p>
        </p:txBody>
      </p:sp>
      <p:sp>
        <p:nvSpPr>
          <p:cNvPr id="52" name="TextBox 51"/>
          <p:cNvSpPr txBox="1"/>
          <p:nvPr/>
        </p:nvSpPr>
        <p:spPr>
          <a:xfrm>
            <a:off x="2278900"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54" name="TextBox 53"/>
          <p:cNvSpPr txBox="1"/>
          <p:nvPr/>
        </p:nvSpPr>
        <p:spPr>
          <a:xfrm>
            <a:off x="2278900" y="4044574"/>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57" name="TextBox 56"/>
          <p:cNvSpPr txBox="1"/>
          <p:nvPr/>
        </p:nvSpPr>
        <p:spPr>
          <a:xfrm>
            <a:off x="4143291"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58" name="TextBox 57"/>
          <p:cNvSpPr txBox="1"/>
          <p:nvPr/>
        </p:nvSpPr>
        <p:spPr>
          <a:xfrm>
            <a:off x="4143291" y="4044574"/>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59" name="TextBox 58"/>
          <p:cNvSpPr txBox="1"/>
          <p:nvPr/>
        </p:nvSpPr>
        <p:spPr>
          <a:xfrm>
            <a:off x="6007681"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68" name="TextBox 67"/>
          <p:cNvSpPr txBox="1"/>
          <p:nvPr/>
        </p:nvSpPr>
        <p:spPr>
          <a:xfrm>
            <a:off x="7872073"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69" name="TextBox 68"/>
          <p:cNvSpPr txBox="1"/>
          <p:nvPr/>
        </p:nvSpPr>
        <p:spPr>
          <a:xfrm>
            <a:off x="7387777" y="4123057"/>
            <a:ext cx="1188204" cy="280075"/>
          </a:xfrm>
          <a:prstGeom prst="rect">
            <a:avLst/>
          </a:prstGeom>
          <a:noFill/>
        </p:spPr>
        <p:txBody>
          <a:bodyPr wrap="none" lIns="64005" tIns="32003" rIns="64005" bIns="32003" rtlCol="0">
            <a:spAutoFit/>
          </a:bodyPr>
          <a:lstStyle/>
          <a:p>
            <a:pPr algn="ctr"/>
            <a:r>
              <a:rPr lang="en-US" sz="1400" dirty="0">
                <a:solidFill>
                  <a:schemeClr val="tx1">
                    <a:alpha val="99000"/>
                  </a:schemeClr>
                </a:solidFill>
              </a:rPr>
              <a:t>Not Available</a:t>
            </a:r>
          </a:p>
        </p:txBody>
      </p:sp>
      <p:sp>
        <p:nvSpPr>
          <p:cNvPr id="70" name="TextBox 69"/>
          <p:cNvSpPr txBox="1"/>
          <p:nvPr/>
        </p:nvSpPr>
        <p:spPr>
          <a:xfrm>
            <a:off x="5890463" y="4123056"/>
            <a:ext cx="454051" cy="495518"/>
          </a:xfrm>
          <a:prstGeom prst="rect">
            <a:avLst/>
          </a:prstGeom>
          <a:noFill/>
        </p:spPr>
        <p:txBody>
          <a:bodyPr wrap="square" lIns="64005" tIns="32003" rIns="64005" bIns="32003" rtlCol="0">
            <a:spAutoFit/>
          </a:bodyPr>
          <a:lstStyle/>
          <a:p>
            <a:pPr algn="ctr"/>
            <a:r>
              <a:rPr lang="en-US" sz="1400" dirty="0">
                <a:solidFill>
                  <a:schemeClr val="tx1">
                    <a:alpha val="99000"/>
                  </a:schemeClr>
                </a:solidFill>
              </a:rPr>
              <a:t>FY12</a:t>
            </a:r>
          </a:p>
        </p:txBody>
      </p:sp>
      <p:pic>
        <p:nvPicPr>
          <p:cNvPr id="81" name="Picture 80" descr="C:\Users\victor.melniciuc\Desktop\==Work\TDC deck\icons\tasks.png"/>
          <p:cNvPicPr>
            <a:picLocks noChangeAspect="1" noChangeArrowheads="1"/>
          </p:cNvPicPr>
          <p:nvPr/>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bwMode="auto">
          <a:xfrm>
            <a:off x="2123080" y="1755423"/>
            <a:ext cx="531253" cy="762000"/>
          </a:xfrm>
          <a:prstGeom prst="rect">
            <a:avLst/>
          </a:prstGeom>
          <a:noFill/>
          <a:ln>
            <a:noFill/>
          </a:ln>
          <a:effectLst>
            <a:outerShdw blurRad="50800" dist="12700" dir="2700000" algn="t" rotWithShape="0">
              <a:prstClr val="black">
                <a:alpha val="40000"/>
              </a:prstClr>
            </a:outerShdw>
          </a:effectLst>
        </p:spPr>
      </p:pic>
      <p:pic>
        <p:nvPicPr>
          <p:cNvPr id="82" name="Picture 81" descr="C:\Users\victor.melniciuc\Desktop\==Work\TDC deck\icons\conferencing.png"/>
          <p:cNvPicPr>
            <a:picLocks noChangeAspect="1" noChangeArrowheads="1"/>
          </p:cNvPicPr>
          <p:nvPr/>
        </p:nvPicPr>
        <p:blipFill>
          <a:blip r:embed="rId5" cstate="print">
            <a:duotone>
              <a:prstClr val="black"/>
              <a:schemeClr val="accent4">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tretch>
            <a:fillRect/>
          </a:stretch>
        </p:blipFill>
        <p:spPr bwMode="auto">
          <a:xfrm>
            <a:off x="4015642" y="1755423"/>
            <a:ext cx="474909" cy="762000"/>
          </a:xfrm>
          <a:prstGeom prst="rect">
            <a:avLst/>
          </a:prstGeom>
          <a:noFill/>
          <a:ln>
            <a:noFill/>
          </a:ln>
          <a:effectLst>
            <a:outerShdw blurRad="50800" dist="12700" dir="2700000" algn="t" rotWithShape="0">
              <a:prstClr val="black">
                <a:alpha val="40000"/>
              </a:prstClr>
            </a:outerShdw>
          </a:effectLst>
        </p:spPr>
      </p:pic>
      <p:pic>
        <p:nvPicPr>
          <p:cNvPr id="83" name="Picture 82" descr="C:\Users\victor.melniciuc\Desktop\==Work\TDC deck\icons\phone.png"/>
          <p:cNvPicPr>
            <a:picLocks noChangeAspect="1" noChangeArrowheads="1"/>
          </p:cNvPicPr>
          <p:nvPr/>
        </p:nvPicPr>
        <p:blipFill>
          <a:blip r:embed="rId7" cstate="print">
            <a:duotone>
              <a:prstClr val="black"/>
              <a:schemeClr val="accent4">
                <a:tint val="45000"/>
                <a:satMod val="400000"/>
              </a:schemeClr>
            </a:duotone>
            <a:extLst>
              <a:ext uri="{BEBA8EAE-BF5A-486C-A8C5-ECC9F3942E4B}">
                <a14:imgProps xmlns:a14="http://schemas.microsoft.com/office/drawing/2010/main">
                  <a14:imgLayer r:embed="rId8">
                    <a14:imgEffect>
                      <a14:saturation sat="0"/>
                    </a14:imgEffect>
                  </a14:imgLayer>
                </a14:imgProps>
              </a:ext>
            </a:extLst>
          </a:blip>
          <a:stretch>
            <a:fillRect/>
          </a:stretch>
        </p:blipFill>
        <p:spPr bwMode="auto">
          <a:xfrm>
            <a:off x="5824934" y="1755423"/>
            <a:ext cx="585108" cy="762000"/>
          </a:xfrm>
          <a:prstGeom prst="rect">
            <a:avLst/>
          </a:prstGeom>
          <a:noFill/>
          <a:ln>
            <a:noFill/>
          </a:ln>
          <a:effectLst>
            <a:outerShdw blurRad="50800" dist="12700" dir="2700000" algn="t" rotWithShape="0">
              <a:prstClr val="black">
                <a:alpha val="40000"/>
              </a:prstClr>
            </a:outerShdw>
          </a:effectLst>
        </p:spPr>
      </p:pic>
      <p:grpSp>
        <p:nvGrpSpPr>
          <p:cNvPr id="84" name="Group 83"/>
          <p:cNvGrpSpPr/>
          <p:nvPr/>
        </p:nvGrpSpPr>
        <p:grpSpPr>
          <a:xfrm>
            <a:off x="7617079" y="1717323"/>
            <a:ext cx="729599" cy="838200"/>
            <a:chOff x="11934345" y="2081604"/>
            <a:chExt cx="1167358" cy="1005840"/>
          </a:xfrm>
        </p:grpSpPr>
        <p:pic>
          <p:nvPicPr>
            <p:cNvPr id="85" name="Picture 84"/>
            <p:cNvPicPr>
              <a:picLocks noChangeAspect="1"/>
            </p:cNvPicPr>
            <p:nvPr/>
          </p:nvPicPr>
          <p:blipFill>
            <a:blip r:embed="rId9" cstate="screen">
              <a:duotone>
                <a:schemeClr val="accent4">
                  <a:shade val="45000"/>
                  <a:satMod val="135000"/>
                </a:schemeClr>
                <a:prstClr val="white"/>
              </a:duotone>
              <a:extLst>
                <a:ext uri="{BEBA8EAE-BF5A-486C-A8C5-ECC9F3942E4B}">
                  <a14:imgProps xmlns:a14="http://schemas.microsoft.com/office/drawing/2010/main">
                    <a14:imgLayer r:embed="rId10">
                      <a14:imgEffect>
                        <a14:colorTemperature colorTemp="5900"/>
                      </a14:imgEffect>
                    </a14:imgLayer>
                  </a14:imgProps>
                </a:ext>
                <a:ext uri="{28A0092B-C50C-407E-A947-70E740481C1C}">
                  <a14:useLocalDpi xmlns:a14="http://schemas.microsoft.com/office/drawing/2010/main"/>
                </a:ext>
              </a:extLst>
            </a:blip>
            <a:stretch>
              <a:fillRect/>
            </a:stretch>
          </p:blipFill>
          <p:spPr>
            <a:xfrm>
              <a:off x="11934345" y="2081604"/>
              <a:ext cx="1005840" cy="1005840"/>
            </a:xfrm>
            <a:prstGeom prst="rect">
              <a:avLst/>
            </a:prstGeom>
            <a:noFill/>
            <a:ln>
              <a:noFill/>
            </a:ln>
            <a:effectLst>
              <a:outerShdw blurRad="50800" dist="12700" dir="2700000" algn="t" rotWithShape="0">
                <a:prstClr val="black">
                  <a:alpha val="40000"/>
                </a:prstClr>
              </a:outerShdw>
            </a:effectLst>
          </p:spPr>
        </p:pic>
        <p:pic>
          <p:nvPicPr>
            <p:cNvPr id="86" name="Picture 85" descr="C:\Users\victor.melniciuc\Desktop\==Work\TDC deck\icons\phone.png"/>
            <p:cNvPicPr>
              <a:picLocks noChangeAspect="1" noChangeArrowheads="1"/>
            </p:cNvPicPr>
            <p:nvPr/>
          </p:nvPicPr>
          <p:blipFill>
            <a:blip r:embed="rId11" cstate="print">
              <a:duotone>
                <a:prstClr val="black"/>
                <a:schemeClr val="accent4">
                  <a:tint val="45000"/>
                  <a:satMod val="400000"/>
                </a:schemeClr>
              </a:duotone>
            </a:blip>
            <a:stretch>
              <a:fillRect/>
            </a:stretch>
          </p:blipFill>
          <p:spPr bwMode="auto">
            <a:xfrm>
              <a:off x="12446383" y="2442584"/>
              <a:ext cx="655320" cy="640080"/>
            </a:xfrm>
            <a:prstGeom prst="rect">
              <a:avLst/>
            </a:prstGeom>
            <a:noFill/>
            <a:ln>
              <a:noFill/>
            </a:ln>
            <a:effectLst>
              <a:outerShdw blurRad="50800" dist="12700" dir="2700000" algn="t" rotWithShape="0">
                <a:prstClr val="black">
                  <a:alpha val="40000"/>
                </a:prstClr>
              </a:outerShdw>
            </a:effectLst>
          </p:spPr>
        </p:pic>
      </p:grpSp>
    </p:spTree>
    <p:extLst>
      <p:ext uri="{BB962C8B-B14F-4D97-AF65-F5344CB8AC3E}">
        <p14:creationId xmlns:p14="http://schemas.microsoft.com/office/powerpoint/2010/main" val="834176369"/>
      </p:ext>
    </p:extLst>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Lync Server and Lync Online</a:t>
            </a:r>
          </a:p>
        </p:txBody>
      </p:sp>
      <p:grpSp>
        <p:nvGrpSpPr>
          <p:cNvPr id="6" name="Group 5"/>
          <p:cNvGrpSpPr/>
          <p:nvPr/>
        </p:nvGrpSpPr>
        <p:grpSpPr>
          <a:xfrm>
            <a:off x="0" y="1198564"/>
            <a:ext cx="9144000" cy="2603449"/>
            <a:chOff x="0" y="3456800"/>
            <a:chExt cx="14630400" cy="3124139"/>
          </a:xfrm>
        </p:grpSpPr>
        <p:sp>
          <p:nvSpPr>
            <p:cNvPr id="7" name="Rectangle 6"/>
            <p:cNvSpPr/>
            <p:nvPr/>
          </p:nvSpPr>
          <p:spPr>
            <a:xfrm>
              <a:off x="0" y="3456800"/>
              <a:ext cx="4873752" cy="368375"/>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rtlCol="0" anchor="ctr"/>
            <a:lstStyle/>
            <a:p>
              <a:pPr algn="ctr" defTabSz="640048">
                <a:defRPr/>
              </a:pPr>
              <a:endParaRPr lang="en-US" kern="0" dirty="0">
                <a:solidFill>
                  <a:sysClr val="window" lastClr="FFFFFF"/>
                </a:solidFill>
                <a:latin typeface="Segoe UI"/>
              </a:endParaRPr>
            </a:p>
          </p:txBody>
        </p:sp>
        <p:sp>
          <p:nvSpPr>
            <p:cNvPr id="8" name="Rectangle 7"/>
            <p:cNvSpPr/>
            <p:nvPr/>
          </p:nvSpPr>
          <p:spPr>
            <a:xfrm>
              <a:off x="4869180" y="3456800"/>
              <a:ext cx="4882896" cy="368375"/>
            </a:xfrm>
            <a:prstGeom prst="rect">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rtlCol="0" anchor="ctr"/>
            <a:lstStyle/>
            <a:p>
              <a:pPr algn="ctr" defTabSz="640048"/>
              <a:endParaRPr lang="en-US" kern="0" dirty="0">
                <a:solidFill>
                  <a:sysClr val="window" lastClr="FFFFFF"/>
                </a:solidFill>
                <a:latin typeface="Segoe UI"/>
              </a:endParaRPr>
            </a:p>
          </p:txBody>
        </p:sp>
        <p:sp>
          <p:nvSpPr>
            <p:cNvPr id="9" name="Rectangle 8"/>
            <p:cNvSpPr/>
            <p:nvPr/>
          </p:nvSpPr>
          <p:spPr>
            <a:xfrm>
              <a:off x="9747504" y="3456800"/>
              <a:ext cx="4882896" cy="368375"/>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lstStyle/>
            <a:p>
              <a:pPr algn="ctr" defTabSz="640048"/>
              <a:endParaRPr lang="en-US" kern="0" dirty="0">
                <a:solidFill>
                  <a:sysClr val="window" lastClr="FFFFFF"/>
                </a:solidFill>
                <a:latin typeface="Segoe UI"/>
              </a:endParaRPr>
            </a:p>
          </p:txBody>
        </p:sp>
        <p:sp>
          <p:nvSpPr>
            <p:cNvPr id="10" name="Rounded Rectangle 9"/>
            <p:cNvSpPr/>
            <p:nvPr/>
          </p:nvSpPr>
          <p:spPr bwMode="auto">
            <a:xfrm>
              <a:off x="0" y="3572792"/>
              <a:ext cx="14630400" cy="3008147"/>
            </a:xfrm>
            <a:prstGeom prst="roundRect">
              <a:avLst>
                <a:gd name="adj" fmla="val 0"/>
              </a:avLst>
            </a:prstGeom>
            <a:solidFill>
              <a:schemeClr val="bg1"/>
            </a:solidFill>
            <a:ln w="25400" cap="flat" cmpd="sng" algn="ctr">
              <a:noFill/>
              <a:prstDash val="solid"/>
            </a:ln>
            <a:effectLst>
              <a:outerShdw blurRad="50800" dist="38100" dir="16200000" rotWithShape="0">
                <a:prstClr val="black">
                  <a:alpha val="40000"/>
                </a:prstClr>
              </a:outerShdw>
            </a:effectLst>
          </p:spPr>
          <p:txBody>
            <a:bodyPr rtlCol="0" anchor="ctr"/>
            <a:lstStyle/>
            <a:p>
              <a:pPr algn="ctr" defTabSz="640048"/>
              <a:endParaRPr lang="en-US" kern="0" dirty="0">
                <a:solidFill>
                  <a:sysClr val="window" lastClr="FFFFFF"/>
                </a:solidFill>
                <a:latin typeface="Segoe UI"/>
              </a:endParaRPr>
            </a:p>
          </p:txBody>
        </p:sp>
      </p:grpSp>
      <p:sp>
        <p:nvSpPr>
          <p:cNvPr id="12" name="Freeform 6"/>
          <p:cNvSpPr>
            <a:spLocks/>
          </p:cNvSpPr>
          <p:nvPr/>
        </p:nvSpPr>
        <p:spPr bwMode="auto">
          <a:xfrm>
            <a:off x="1502879" y="1586176"/>
            <a:ext cx="1771650" cy="320040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896067" rIns="0" bIns="0" rtlCol="0" anchor="t" anchorCtr="0"/>
          <a:lstStyle/>
          <a:p>
            <a:pPr algn="ctr" fontAlgn="base">
              <a:spcBef>
                <a:spcPct val="0"/>
              </a:spcBef>
              <a:spcAft>
                <a:spcPct val="0"/>
              </a:spcAft>
            </a:pPr>
            <a:r>
              <a:rPr lang="en-US" sz="1400" dirty="0">
                <a:solidFill>
                  <a:schemeClr val="tx1">
                    <a:alpha val="99000"/>
                  </a:schemeClr>
                </a:solidFill>
              </a:rPr>
              <a:t>Basic Messaging</a:t>
            </a:r>
          </a:p>
        </p:txBody>
      </p:sp>
      <p:pic>
        <p:nvPicPr>
          <p:cNvPr id="42" name="Picture 41" descr="C:\Users\victor.melniciuc\Desktop\==Work\TDC deck\icons\tasks.png"/>
          <p:cNvPicPr>
            <a:picLocks noChangeAspect="1" noChangeArrowheads="1"/>
          </p:cNvPicPr>
          <p:nvPr/>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bwMode="auto">
          <a:xfrm>
            <a:off x="2123080" y="1755423"/>
            <a:ext cx="531253" cy="762000"/>
          </a:xfrm>
          <a:prstGeom prst="rect">
            <a:avLst/>
          </a:prstGeom>
          <a:noFill/>
          <a:ln>
            <a:noFill/>
          </a:ln>
          <a:effectLst>
            <a:outerShdw blurRad="50800" dist="12700" dir="2700000" algn="t" rotWithShape="0">
              <a:prstClr val="black">
                <a:alpha val="40000"/>
              </a:prstClr>
            </a:outerShdw>
          </a:effectLst>
        </p:spPr>
      </p:pic>
      <p:grpSp>
        <p:nvGrpSpPr>
          <p:cNvPr id="19" name="Group 18"/>
          <p:cNvGrpSpPr/>
          <p:nvPr/>
        </p:nvGrpSpPr>
        <p:grpSpPr>
          <a:xfrm>
            <a:off x="3367271" y="1586176"/>
            <a:ext cx="1771650" cy="3200400"/>
            <a:chOff x="5387633" y="1903411"/>
            <a:chExt cx="2834640" cy="3840480"/>
          </a:xfrm>
        </p:grpSpPr>
        <p:sp>
          <p:nvSpPr>
            <p:cNvPr id="13" name="Freeform 6"/>
            <p:cNvSpPr>
              <a:spLocks/>
            </p:cNvSpPr>
            <p:nvPr/>
          </p:nvSpPr>
          <p:spPr bwMode="auto">
            <a:xfrm>
              <a:off x="5387633" y="1903411"/>
              <a:ext cx="2834640" cy="384048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fontAlgn="base">
                <a:spcBef>
                  <a:spcPct val="0"/>
                </a:spcBef>
                <a:spcAft>
                  <a:spcPct val="0"/>
                </a:spcAft>
              </a:pPr>
              <a:r>
                <a:rPr lang="en-US" sz="1400" dirty="0">
                  <a:solidFill>
                    <a:schemeClr val="tx1">
                      <a:alpha val="99000"/>
                    </a:schemeClr>
                  </a:solidFill>
                </a:rPr>
                <a:t>Conferencing</a:t>
              </a:r>
            </a:p>
          </p:txBody>
        </p:sp>
        <p:pic>
          <p:nvPicPr>
            <p:cNvPr id="43" name="Picture 42" descr="C:\Users\victor.melniciuc\Desktop\==Work\TDC deck\icons\conferencing.png"/>
            <p:cNvPicPr>
              <a:picLocks noChangeAspect="1" noChangeArrowheads="1"/>
            </p:cNvPicPr>
            <p:nvPr/>
          </p:nvPicPr>
          <p:blipFill>
            <a:blip r:embed="rId5" cstate="print">
              <a:duotone>
                <a:prstClr val="black"/>
                <a:schemeClr val="accent4">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tretch>
              <a:fillRect/>
            </a:stretch>
          </p:blipFill>
          <p:spPr bwMode="auto">
            <a:xfrm>
              <a:off x="6425026" y="2106508"/>
              <a:ext cx="759854" cy="914400"/>
            </a:xfrm>
            <a:prstGeom prst="rect">
              <a:avLst/>
            </a:prstGeom>
            <a:noFill/>
            <a:ln>
              <a:noFill/>
            </a:ln>
            <a:effectLst>
              <a:outerShdw blurRad="50800" dist="12700" dir="2700000" algn="t" rotWithShape="0">
                <a:prstClr val="black">
                  <a:alpha val="40000"/>
                </a:prstClr>
              </a:outerShdw>
            </a:effectLst>
          </p:spPr>
        </p:pic>
      </p:grpSp>
      <p:grpSp>
        <p:nvGrpSpPr>
          <p:cNvPr id="20" name="Group 19"/>
          <p:cNvGrpSpPr/>
          <p:nvPr/>
        </p:nvGrpSpPr>
        <p:grpSpPr>
          <a:xfrm>
            <a:off x="5231662" y="1586176"/>
            <a:ext cx="1771650" cy="3200400"/>
            <a:chOff x="8370659" y="1903411"/>
            <a:chExt cx="2834640" cy="3840480"/>
          </a:xfrm>
        </p:grpSpPr>
        <p:sp>
          <p:nvSpPr>
            <p:cNvPr id="14" name="Freeform 6"/>
            <p:cNvSpPr>
              <a:spLocks/>
            </p:cNvSpPr>
            <p:nvPr/>
          </p:nvSpPr>
          <p:spPr bwMode="auto">
            <a:xfrm>
              <a:off x="8370659" y="1903411"/>
              <a:ext cx="2834640" cy="384048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fontAlgn="base">
                <a:spcBef>
                  <a:spcPct val="0"/>
                </a:spcBef>
                <a:spcAft>
                  <a:spcPct val="0"/>
                </a:spcAft>
              </a:pPr>
              <a:r>
                <a:rPr lang="en-US" sz="1400" dirty="0">
                  <a:solidFill>
                    <a:schemeClr val="tx1">
                      <a:alpha val="99000"/>
                    </a:schemeClr>
                  </a:solidFill>
                </a:rPr>
                <a:t>Voice</a:t>
              </a:r>
            </a:p>
          </p:txBody>
        </p:sp>
        <p:pic>
          <p:nvPicPr>
            <p:cNvPr id="44" name="Picture 43" descr="C:\Users\victor.melniciuc\Desktop\==Work\TDC deck\icons\phone.png"/>
            <p:cNvPicPr>
              <a:picLocks noChangeAspect="1" noChangeArrowheads="1"/>
            </p:cNvPicPr>
            <p:nvPr/>
          </p:nvPicPr>
          <p:blipFill>
            <a:blip r:embed="rId7" cstate="print">
              <a:duotone>
                <a:prstClr val="black"/>
                <a:schemeClr val="accent4">
                  <a:tint val="45000"/>
                  <a:satMod val="400000"/>
                </a:schemeClr>
              </a:duotone>
              <a:extLst>
                <a:ext uri="{BEBA8EAE-BF5A-486C-A8C5-ECC9F3942E4B}">
                  <a14:imgProps xmlns:a14="http://schemas.microsoft.com/office/drawing/2010/main">
                    <a14:imgLayer r:embed="rId8">
                      <a14:imgEffect>
                        <a14:saturation sat="0"/>
                      </a14:imgEffect>
                    </a14:imgLayer>
                  </a14:imgProps>
                </a:ext>
              </a:extLst>
            </a:blip>
            <a:stretch>
              <a:fillRect/>
            </a:stretch>
          </p:blipFill>
          <p:spPr bwMode="auto">
            <a:xfrm>
              <a:off x="9319893" y="2106508"/>
              <a:ext cx="936172" cy="914400"/>
            </a:xfrm>
            <a:prstGeom prst="rect">
              <a:avLst/>
            </a:prstGeom>
            <a:noFill/>
            <a:ln>
              <a:noFill/>
            </a:ln>
            <a:effectLst>
              <a:outerShdw blurRad="50800" dist="12700" dir="2700000" algn="t" rotWithShape="0">
                <a:prstClr val="black">
                  <a:alpha val="40000"/>
                </a:prstClr>
              </a:outerShdw>
            </a:effectLst>
          </p:spPr>
        </p:pic>
      </p:grpSp>
      <p:grpSp>
        <p:nvGrpSpPr>
          <p:cNvPr id="21" name="Group 20"/>
          <p:cNvGrpSpPr/>
          <p:nvPr/>
        </p:nvGrpSpPr>
        <p:grpSpPr>
          <a:xfrm>
            <a:off x="7096053" y="1586176"/>
            <a:ext cx="1771650" cy="3200400"/>
            <a:chOff x="11353685" y="1903411"/>
            <a:chExt cx="2834640" cy="3840480"/>
          </a:xfrm>
        </p:grpSpPr>
        <p:sp>
          <p:nvSpPr>
            <p:cNvPr id="15" name="Freeform 6"/>
            <p:cNvSpPr>
              <a:spLocks/>
            </p:cNvSpPr>
            <p:nvPr/>
          </p:nvSpPr>
          <p:spPr bwMode="auto">
            <a:xfrm>
              <a:off x="11353685" y="1903411"/>
              <a:ext cx="2834640" cy="384048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fontAlgn="base">
                <a:spcBef>
                  <a:spcPct val="0"/>
                </a:spcBef>
                <a:spcAft>
                  <a:spcPct val="0"/>
                </a:spcAft>
              </a:pPr>
              <a:r>
                <a:rPr lang="en-US" sz="1400" dirty="0">
                  <a:solidFill>
                    <a:schemeClr val="tx1">
                      <a:alpha val="99000"/>
                    </a:schemeClr>
                  </a:solidFill>
                </a:rPr>
                <a:t>PBX Replace</a:t>
              </a:r>
            </a:p>
          </p:txBody>
        </p:sp>
        <p:grpSp>
          <p:nvGrpSpPr>
            <p:cNvPr id="55" name="Group 54"/>
            <p:cNvGrpSpPr/>
            <p:nvPr/>
          </p:nvGrpSpPr>
          <p:grpSpPr>
            <a:xfrm>
              <a:off x="12187326" y="2060788"/>
              <a:ext cx="1167358" cy="1005840"/>
              <a:chOff x="11934345" y="2081604"/>
              <a:chExt cx="1167358" cy="1005840"/>
            </a:xfrm>
          </p:grpSpPr>
          <p:pic>
            <p:nvPicPr>
              <p:cNvPr id="46" name="Picture 45"/>
              <p:cNvPicPr>
                <a:picLocks noChangeAspect="1"/>
              </p:cNvPicPr>
              <p:nvPr/>
            </p:nvPicPr>
            <p:blipFill>
              <a:blip r:embed="rId9" cstate="screen">
                <a:duotone>
                  <a:schemeClr val="accent4">
                    <a:shade val="45000"/>
                    <a:satMod val="135000"/>
                  </a:schemeClr>
                  <a:prstClr val="white"/>
                </a:duotone>
                <a:extLst>
                  <a:ext uri="{BEBA8EAE-BF5A-486C-A8C5-ECC9F3942E4B}">
                    <a14:imgProps xmlns:a14="http://schemas.microsoft.com/office/drawing/2010/main">
                      <a14:imgLayer r:embed="rId10">
                        <a14:imgEffect>
                          <a14:colorTemperature colorTemp="5900"/>
                        </a14:imgEffect>
                      </a14:imgLayer>
                    </a14:imgProps>
                  </a:ext>
                  <a:ext uri="{28A0092B-C50C-407E-A947-70E740481C1C}">
                    <a14:useLocalDpi xmlns:a14="http://schemas.microsoft.com/office/drawing/2010/main"/>
                  </a:ext>
                </a:extLst>
              </a:blip>
              <a:stretch>
                <a:fillRect/>
              </a:stretch>
            </p:blipFill>
            <p:spPr>
              <a:xfrm>
                <a:off x="11934345" y="2081604"/>
                <a:ext cx="1005840" cy="1005840"/>
              </a:xfrm>
              <a:prstGeom prst="rect">
                <a:avLst/>
              </a:prstGeom>
              <a:noFill/>
              <a:ln>
                <a:noFill/>
              </a:ln>
              <a:effectLst>
                <a:outerShdw blurRad="50800" dist="12700" dir="2700000" algn="t" rotWithShape="0">
                  <a:prstClr val="black">
                    <a:alpha val="40000"/>
                  </a:prstClr>
                </a:outerShdw>
              </a:effectLst>
            </p:spPr>
          </p:pic>
          <p:pic>
            <p:nvPicPr>
              <p:cNvPr id="47" name="Picture 46" descr="C:\Users\victor.melniciuc\Desktop\==Work\TDC deck\icons\phone.png"/>
              <p:cNvPicPr>
                <a:picLocks noChangeAspect="1" noChangeArrowheads="1"/>
              </p:cNvPicPr>
              <p:nvPr/>
            </p:nvPicPr>
            <p:blipFill>
              <a:blip r:embed="rId11" cstate="print">
                <a:duotone>
                  <a:prstClr val="black"/>
                  <a:schemeClr val="accent4">
                    <a:tint val="45000"/>
                    <a:satMod val="400000"/>
                  </a:schemeClr>
                </a:duotone>
              </a:blip>
              <a:stretch>
                <a:fillRect/>
              </a:stretch>
            </p:blipFill>
            <p:spPr bwMode="auto">
              <a:xfrm>
                <a:off x="12446383" y="2442584"/>
                <a:ext cx="655320" cy="640080"/>
              </a:xfrm>
              <a:prstGeom prst="rect">
                <a:avLst/>
              </a:prstGeom>
              <a:noFill/>
              <a:ln>
                <a:noFill/>
              </a:ln>
              <a:effectLst>
                <a:outerShdw blurRad="50800" dist="12700" dir="2700000" algn="t" rotWithShape="0">
                  <a:prstClr val="black">
                    <a:alpha val="40000"/>
                  </a:prstClr>
                </a:outerShdw>
              </a:effectLst>
            </p:spPr>
          </p:pic>
        </p:grpSp>
      </p:grpSp>
      <p:sp>
        <p:nvSpPr>
          <p:cNvPr id="16" name="Rounded Rectangle 15"/>
          <p:cNvSpPr/>
          <p:nvPr/>
        </p:nvSpPr>
        <p:spPr bwMode="auto">
          <a:xfrm>
            <a:off x="316509" y="3131083"/>
            <a:ext cx="8551195" cy="68580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64005" tIns="0" rIns="64005" bIns="0" rtlCol="0" anchor="ctr"/>
          <a:lstStyle/>
          <a:p>
            <a:pPr marL="0" lvl="1" defTabSz="640022"/>
            <a:r>
              <a:rPr lang="en-US" sz="1400" b="1" dirty="0">
                <a:ln>
                  <a:solidFill>
                    <a:schemeClr val="bg1">
                      <a:alpha val="0"/>
                    </a:schemeClr>
                  </a:solidFill>
                </a:ln>
                <a:solidFill>
                  <a:srgbClr val="F37A1F"/>
                </a:solidFill>
              </a:rPr>
              <a:t>ON-PREMISES</a:t>
            </a:r>
          </a:p>
        </p:txBody>
      </p:sp>
      <p:sp>
        <p:nvSpPr>
          <p:cNvPr id="17" name="Rounded Rectangle 16"/>
          <p:cNvSpPr/>
          <p:nvPr/>
        </p:nvSpPr>
        <p:spPr bwMode="auto">
          <a:xfrm>
            <a:off x="316509" y="3946868"/>
            <a:ext cx="8551195" cy="68580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64005" tIns="0" rIns="64005" bIns="0" rtlCol="0" anchor="ctr"/>
          <a:lstStyle/>
          <a:p>
            <a:pPr marL="0" lvl="1" defTabSz="640022"/>
            <a:r>
              <a:rPr lang="en-US" sz="1400" b="1" dirty="0">
                <a:ln>
                  <a:solidFill>
                    <a:schemeClr val="bg1">
                      <a:alpha val="0"/>
                    </a:schemeClr>
                  </a:solidFill>
                </a:ln>
                <a:solidFill>
                  <a:srgbClr val="F37A1F"/>
                </a:solidFill>
              </a:rPr>
              <a:t>Office 365</a:t>
            </a:r>
          </a:p>
        </p:txBody>
      </p:sp>
      <p:sp>
        <p:nvSpPr>
          <p:cNvPr id="22" name="TextBox 21"/>
          <p:cNvSpPr txBox="1"/>
          <p:nvPr/>
        </p:nvSpPr>
        <p:spPr>
          <a:xfrm>
            <a:off x="2278900"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3" name="TextBox 22"/>
          <p:cNvSpPr txBox="1"/>
          <p:nvPr/>
        </p:nvSpPr>
        <p:spPr>
          <a:xfrm>
            <a:off x="2278900" y="4044574"/>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4" name="TextBox 23"/>
          <p:cNvSpPr txBox="1"/>
          <p:nvPr/>
        </p:nvSpPr>
        <p:spPr>
          <a:xfrm>
            <a:off x="4143291"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5" name="TextBox 24"/>
          <p:cNvSpPr txBox="1"/>
          <p:nvPr/>
        </p:nvSpPr>
        <p:spPr>
          <a:xfrm>
            <a:off x="4143291" y="4044574"/>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6" name="TextBox 25"/>
          <p:cNvSpPr txBox="1"/>
          <p:nvPr/>
        </p:nvSpPr>
        <p:spPr>
          <a:xfrm>
            <a:off x="6007681"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7" name="TextBox 26"/>
          <p:cNvSpPr txBox="1"/>
          <p:nvPr/>
        </p:nvSpPr>
        <p:spPr>
          <a:xfrm>
            <a:off x="7872073"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8" name="TextBox 27"/>
          <p:cNvSpPr txBox="1"/>
          <p:nvPr/>
        </p:nvSpPr>
        <p:spPr>
          <a:xfrm>
            <a:off x="7387777" y="4123057"/>
            <a:ext cx="1188204" cy="280075"/>
          </a:xfrm>
          <a:prstGeom prst="rect">
            <a:avLst/>
          </a:prstGeom>
          <a:noFill/>
        </p:spPr>
        <p:txBody>
          <a:bodyPr wrap="none" lIns="64005" tIns="32003" rIns="64005" bIns="32003" rtlCol="0">
            <a:spAutoFit/>
          </a:bodyPr>
          <a:lstStyle/>
          <a:p>
            <a:pPr algn="ctr"/>
            <a:r>
              <a:rPr lang="en-US" sz="1400" dirty="0">
                <a:solidFill>
                  <a:schemeClr val="tx1">
                    <a:alpha val="99000"/>
                  </a:schemeClr>
                </a:solidFill>
              </a:rPr>
              <a:t>Not Available</a:t>
            </a:r>
          </a:p>
        </p:txBody>
      </p:sp>
      <p:sp>
        <p:nvSpPr>
          <p:cNvPr id="29" name="TextBox 28"/>
          <p:cNvSpPr txBox="1"/>
          <p:nvPr/>
        </p:nvSpPr>
        <p:spPr>
          <a:xfrm>
            <a:off x="5890463" y="4123056"/>
            <a:ext cx="454051" cy="495518"/>
          </a:xfrm>
          <a:prstGeom prst="rect">
            <a:avLst/>
          </a:prstGeom>
          <a:noFill/>
        </p:spPr>
        <p:txBody>
          <a:bodyPr wrap="square" lIns="64005" tIns="32003" rIns="64005" bIns="32003" rtlCol="0">
            <a:spAutoFit/>
          </a:bodyPr>
          <a:lstStyle/>
          <a:p>
            <a:pPr algn="ctr"/>
            <a:r>
              <a:rPr lang="en-US" sz="1400" dirty="0">
                <a:solidFill>
                  <a:schemeClr val="tx1">
                    <a:alpha val="99000"/>
                  </a:schemeClr>
                </a:solidFill>
              </a:rPr>
              <a:t>FY12</a:t>
            </a:r>
          </a:p>
        </p:txBody>
      </p:sp>
      <p:grpSp>
        <p:nvGrpSpPr>
          <p:cNvPr id="30" name="Group 29"/>
          <p:cNvGrpSpPr/>
          <p:nvPr/>
        </p:nvGrpSpPr>
        <p:grpSpPr>
          <a:xfrm>
            <a:off x="3366801" y="1584673"/>
            <a:ext cx="3636511" cy="3352800"/>
            <a:chOff x="8381416" y="1903413"/>
            <a:chExt cx="5818417" cy="4023360"/>
          </a:xfrm>
        </p:grpSpPr>
        <p:sp>
          <p:nvSpPr>
            <p:cNvPr id="31" name="Rounded Rectangle 30"/>
            <p:cNvSpPr/>
            <p:nvPr/>
          </p:nvSpPr>
          <p:spPr bwMode="auto">
            <a:xfrm>
              <a:off x="8381416" y="1903413"/>
              <a:ext cx="5818417" cy="4023360"/>
            </a:xfrm>
            <a:prstGeom prst="roundRect">
              <a:avLst>
                <a:gd name="adj" fmla="val 4622"/>
              </a:avLst>
            </a:prstGeom>
            <a:solidFill>
              <a:srgbClr val="E6E6E6"/>
            </a:solidFill>
            <a:ln w="25400" cap="flat" cmpd="sng" algn="ctr">
              <a:noFill/>
              <a:prstDash val="solid"/>
            </a:ln>
            <a:effectLst>
              <a:innerShdw blurRad="342900">
                <a:prstClr val="black">
                  <a:alpha val="56000"/>
                </a:prstClr>
              </a:innerShdw>
            </a:effectLst>
          </p:spPr>
          <p:txBody>
            <a:bodyPr lIns="0" tIns="1188720" rIns="0" bIns="0" rtlCol="0" anchor="t" anchorCtr="0"/>
            <a:lstStyle/>
            <a:p>
              <a:pPr algn="ctr" fontAlgn="base">
                <a:spcBef>
                  <a:spcPct val="0"/>
                </a:spcBef>
                <a:spcAft>
                  <a:spcPct val="0"/>
                </a:spcAft>
              </a:pPr>
              <a:endParaRPr lang="en-US" sz="1400" dirty="0">
                <a:solidFill>
                  <a:schemeClr val="tx1">
                    <a:alpha val="99000"/>
                  </a:schemeClr>
                </a:solidFill>
              </a:endParaRPr>
            </a:p>
          </p:txBody>
        </p:sp>
        <p:sp>
          <p:nvSpPr>
            <p:cNvPr id="32" name="Rectangle 31"/>
            <p:cNvSpPr/>
            <p:nvPr/>
          </p:nvSpPr>
          <p:spPr bwMode="auto">
            <a:xfrm>
              <a:off x="8593144" y="2071327"/>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Presence</a:t>
              </a:r>
            </a:p>
          </p:txBody>
        </p:sp>
        <p:sp>
          <p:nvSpPr>
            <p:cNvPr id="33" name="Rectangle 32"/>
            <p:cNvSpPr/>
            <p:nvPr/>
          </p:nvSpPr>
          <p:spPr bwMode="auto">
            <a:xfrm>
              <a:off x="8593144" y="2704895"/>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IM</a:t>
              </a:r>
            </a:p>
          </p:txBody>
        </p:sp>
        <p:sp>
          <p:nvSpPr>
            <p:cNvPr id="34" name="Rectangle 33"/>
            <p:cNvSpPr/>
            <p:nvPr/>
          </p:nvSpPr>
          <p:spPr bwMode="auto">
            <a:xfrm>
              <a:off x="8593144" y="3338463"/>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GAL and skill search</a:t>
              </a:r>
            </a:p>
          </p:txBody>
        </p:sp>
        <p:sp>
          <p:nvSpPr>
            <p:cNvPr id="35" name="Rectangle 34"/>
            <p:cNvSpPr/>
            <p:nvPr/>
          </p:nvSpPr>
          <p:spPr bwMode="auto">
            <a:xfrm>
              <a:off x="8593144" y="3972031"/>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Activity feeds</a:t>
              </a:r>
            </a:p>
          </p:txBody>
        </p:sp>
        <p:sp>
          <p:nvSpPr>
            <p:cNvPr id="36" name="Rectangle 35"/>
            <p:cNvSpPr/>
            <p:nvPr/>
          </p:nvSpPr>
          <p:spPr bwMode="auto">
            <a:xfrm>
              <a:off x="8593144" y="4605599"/>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Windows Live Messenger</a:t>
              </a:r>
              <a:br>
                <a:rPr lang="en-US" sz="1300" b="1" dirty="0">
                  <a:ln>
                    <a:solidFill>
                      <a:schemeClr val="bg1">
                        <a:alpha val="0"/>
                      </a:schemeClr>
                    </a:solidFill>
                  </a:ln>
                  <a:solidFill>
                    <a:srgbClr val="F37A1F"/>
                  </a:solidFill>
                </a:rPr>
              </a:br>
              <a:r>
                <a:rPr lang="en-US" sz="1300" b="1" dirty="0">
                  <a:ln>
                    <a:solidFill>
                      <a:schemeClr val="bg1">
                        <a:alpha val="0"/>
                      </a:schemeClr>
                    </a:solidFill>
                  </a:ln>
                  <a:solidFill>
                    <a:srgbClr val="F37A1F"/>
                  </a:solidFill>
                </a:rPr>
                <a:t>Federation (including Mac)</a:t>
              </a:r>
            </a:p>
          </p:txBody>
        </p:sp>
        <p:sp>
          <p:nvSpPr>
            <p:cNvPr id="37" name="Rectangle 36"/>
            <p:cNvSpPr/>
            <p:nvPr/>
          </p:nvSpPr>
          <p:spPr bwMode="auto">
            <a:xfrm>
              <a:off x="8593144" y="5239168"/>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PC-to-PC voice and video calls</a:t>
              </a:r>
            </a:p>
          </p:txBody>
        </p:sp>
      </p:grpSp>
    </p:spTree>
    <p:extLst>
      <p:ext uri="{BB962C8B-B14F-4D97-AF65-F5344CB8AC3E}">
        <p14:creationId xmlns:p14="http://schemas.microsoft.com/office/powerpoint/2010/main" val="34545983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9"/>
                                        </p:tgtEl>
                                        <p:attrNameLst>
                                          <p:attrName>style.opacity</p:attrName>
                                        </p:attrNameLst>
                                      </p:cBhvr>
                                      <p:to>
                                        <p:strVal val="0.2"/>
                                      </p:to>
                                    </p:set>
                                    <p:animEffect filter="image" prLst="opacity: 0.2">
                                      <p:cBhvr rctx="IE">
                                        <p:cTn id="7" dur="indefinite"/>
                                        <p:tgtEl>
                                          <p:spTgt spid="19"/>
                                        </p:tgtEl>
                                      </p:cBhvr>
                                    </p:animEffect>
                                  </p:childTnLst>
                                </p:cTn>
                              </p:par>
                              <p:par>
                                <p:cTn id="8" presetID="9" presetClass="emph" presetSubtype="0" grpId="0" nodeType="withEffect">
                                  <p:stCondLst>
                                    <p:cond delay="0"/>
                                  </p:stCondLst>
                                  <p:childTnLst>
                                    <p:set>
                                      <p:cBhvr rctx="PPT">
                                        <p:cTn id="9" dur="indefinite"/>
                                        <p:tgtEl>
                                          <p:spTgt spid="24"/>
                                        </p:tgtEl>
                                        <p:attrNameLst>
                                          <p:attrName>style.opacity</p:attrName>
                                        </p:attrNameLst>
                                      </p:cBhvr>
                                      <p:to>
                                        <p:strVal val="0.2"/>
                                      </p:to>
                                    </p:set>
                                    <p:animEffect filter="image" prLst="opacity: 0.2">
                                      <p:cBhvr rctx="IE">
                                        <p:cTn id="10" dur="indefinite"/>
                                        <p:tgtEl>
                                          <p:spTgt spid="24"/>
                                        </p:tgtEl>
                                      </p:cBhvr>
                                    </p:animEffect>
                                  </p:childTnLst>
                                </p:cTn>
                              </p:par>
                              <p:par>
                                <p:cTn id="11" presetID="9" presetClass="emph" presetSubtype="0" grpId="0" nodeType="withEffect">
                                  <p:stCondLst>
                                    <p:cond delay="0"/>
                                  </p:stCondLst>
                                  <p:childTnLst>
                                    <p:set>
                                      <p:cBhvr rctx="PPT">
                                        <p:cTn id="12" dur="indefinite"/>
                                        <p:tgtEl>
                                          <p:spTgt spid="25"/>
                                        </p:tgtEl>
                                        <p:attrNameLst>
                                          <p:attrName>style.opacity</p:attrName>
                                        </p:attrNameLst>
                                      </p:cBhvr>
                                      <p:to>
                                        <p:strVal val="0.2"/>
                                      </p:to>
                                    </p:set>
                                    <p:animEffect filter="image" prLst="opacity: 0.2">
                                      <p:cBhvr rctx="IE">
                                        <p:cTn id="13" dur="indefinite"/>
                                        <p:tgtEl>
                                          <p:spTgt spid="25"/>
                                        </p:tgtEl>
                                      </p:cBhvr>
                                    </p:animEffect>
                                  </p:childTnLst>
                                </p:cTn>
                              </p:par>
                              <p:par>
                                <p:cTn id="14" presetID="9" presetClass="emph" presetSubtype="0" nodeType="withEffect">
                                  <p:stCondLst>
                                    <p:cond delay="0"/>
                                  </p:stCondLst>
                                  <p:childTnLst>
                                    <p:set>
                                      <p:cBhvr rctx="PPT">
                                        <p:cTn id="15" dur="indefinite"/>
                                        <p:tgtEl>
                                          <p:spTgt spid="20"/>
                                        </p:tgtEl>
                                        <p:attrNameLst>
                                          <p:attrName>style.opacity</p:attrName>
                                        </p:attrNameLst>
                                      </p:cBhvr>
                                      <p:to>
                                        <p:strVal val="0.2"/>
                                      </p:to>
                                    </p:set>
                                    <p:animEffect filter="image" prLst="opacity: 0.2">
                                      <p:cBhvr rctx="IE">
                                        <p:cTn id="16" dur="indefinite"/>
                                        <p:tgtEl>
                                          <p:spTgt spid="20"/>
                                        </p:tgtEl>
                                      </p:cBhvr>
                                    </p:animEffect>
                                  </p:childTnLst>
                                </p:cTn>
                              </p:par>
                              <p:par>
                                <p:cTn id="17" presetID="9" presetClass="emph" presetSubtype="0" grpId="0" nodeType="withEffect">
                                  <p:stCondLst>
                                    <p:cond delay="0"/>
                                  </p:stCondLst>
                                  <p:childTnLst>
                                    <p:set>
                                      <p:cBhvr rctx="PPT">
                                        <p:cTn id="18" dur="indefinite"/>
                                        <p:tgtEl>
                                          <p:spTgt spid="26"/>
                                        </p:tgtEl>
                                        <p:attrNameLst>
                                          <p:attrName>style.opacity</p:attrName>
                                        </p:attrNameLst>
                                      </p:cBhvr>
                                      <p:to>
                                        <p:strVal val="0.2"/>
                                      </p:to>
                                    </p:set>
                                    <p:animEffect filter="image" prLst="opacity: 0.2">
                                      <p:cBhvr rctx="IE">
                                        <p:cTn id="19" dur="indefinite"/>
                                        <p:tgtEl>
                                          <p:spTgt spid="26"/>
                                        </p:tgtEl>
                                      </p:cBhvr>
                                    </p:animEffect>
                                  </p:childTnLst>
                                </p:cTn>
                              </p:par>
                              <p:par>
                                <p:cTn id="20" presetID="9" presetClass="emph" presetSubtype="0" grpId="0" nodeType="withEffect">
                                  <p:stCondLst>
                                    <p:cond delay="0"/>
                                  </p:stCondLst>
                                  <p:childTnLst>
                                    <p:set>
                                      <p:cBhvr rctx="PPT">
                                        <p:cTn id="21" dur="indefinite"/>
                                        <p:tgtEl>
                                          <p:spTgt spid="29"/>
                                        </p:tgtEl>
                                        <p:attrNameLst>
                                          <p:attrName>style.opacity</p:attrName>
                                        </p:attrNameLst>
                                      </p:cBhvr>
                                      <p:to>
                                        <p:strVal val="0.2"/>
                                      </p:to>
                                    </p:set>
                                    <p:animEffect filter="image" prLst="opacity: 0.2">
                                      <p:cBhvr rctx="IE">
                                        <p:cTn id="22" dur="indefinite"/>
                                        <p:tgtEl>
                                          <p:spTgt spid="29"/>
                                        </p:tgtEl>
                                      </p:cBhvr>
                                    </p:animEffect>
                                  </p:childTnLst>
                                </p:cTn>
                              </p:par>
                              <p:par>
                                <p:cTn id="23" presetID="9" presetClass="emph" presetSubtype="0" nodeType="withEffect">
                                  <p:stCondLst>
                                    <p:cond delay="0"/>
                                  </p:stCondLst>
                                  <p:childTnLst>
                                    <p:set>
                                      <p:cBhvr rctx="PPT">
                                        <p:cTn id="24" dur="indefinite"/>
                                        <p:tgtEl>
                                          <p:spTgt spid="21"/>
                                        </p:tgtEl>
                                        <p:attrNameLst>
                                          <p:attrName>style.opacity</p:attrName>
                                        </p:attrNameLst>
                                      </p:cBhvr>
                                      <p:to>
                                        <p:strVal val="0.2"/>
                                      </p:to>
                                    </p:set>
                                    <p:animEffect filter="image" prLst="opacity: 0.2">
                                      <p:cBhvr rctx="IE">
                                        <p:cTn id="25" dur="indefinite"/>
                                        <p:tgtEl>
                                          <p:spTgt spid="21"/>
                                        </p:tgtEl>
                                      </p:cBhvr>
                                    </p:animEffect>
                                  </p:childTnLst>
                                </p:cTn>
                              </p:par>
                              <p:par>
                                <p:cTn id="26" presetID="9" presetClass="emph" presetSubtype="0" grpId="0" nodeType="withEffect">
                                  <p:stCondLst>
                                    <p:cond delay="0"/>
                                  </p:stCondLst>
                                  <p:childTnLst>
                                    <p:set>
                                      <p:cBhvr rctx="PPT">
                                        <p:cTn id="27" dur="indefinite"/>
                                        <p:tgtEl>
                                          <p:spTgt spid="27"/>
                                        </p:tgtEl>
                                        <p:attrNameLst>
                                          <p:attrName>style.opacity</p:attrName>
                                        </p:attrNameLst>
                                      </p:cBhvr>
                                      <p:to>
                                        <p:strVal val="0.2"/>
                                      </p:to>
                                    </p:set>
                                    <p:animEffect filter="image" prLst="opacity: 0.2">
                                      <p:cBhvr rctx="IE">
                                        <p:cTn id="28" dur="indefinite"/>
                                        <p:tgtEl>
                                          <p:spTgt spid="27"/>
                                        </p:tgtEl>
                                      </p:cBhvr>
                                    </p:animEffect>
                                  </p:childTnLst>
                                </p:cTn>
                              </p:par>
                              <p:par>
                                <p:cTn id="29" presetID="9" presetClass="emph" presetSubtype="0" grpId="0" nodeType="withEffect">
                                  <p:stCondLst>
                                    <p:cond delay="0"/>
                                  </p:stCondLst>
                                  <p:childTnLst>
                                    <p:set>
                                      <p:cBhvr rctx="PPT">
                                        <p:cTn id="30" dur="indefinite"/>
                                        <p:tgtEl>
                                          <p:spTgt spid="28"/>
                                        </p:tgtEl>
                                        <p:attrNameLst>
                                          <p:attrName>style.opacity</p:attrName>
                                        </p:attrNameLst>
                                      </p:cBhvr>
                                      <p:to>
                                        <p:strVal val="0.2"/>
                                      </p:to>
                                    </p:set>
                                    <p:animEffect filter="image" prLst="opacity: 0.2">
                                      <p:cBhvr rctx="IE">
                                        <p:cTn id="31" dur="indefinite"/>
                                        <p:tgtEl>
                                          <p:spTgt spid="28"/>
                                        </p:tgtEl>
                                      </p:cBhvr>
                                    </p:animEffect>
                                  </p:childTnLst>
                                </p:cTn>
                              </p:par>
                            </p:childTnLst>
                          </p:cTn>
                        </p:par>
                        <p:par>
                          <p:cTn id="32" fill="hold">
                            <p:stCondLst>
                              <p:cond delay="0"/>
                            </p:stCondLst>
                            <p:childTnLst>
                              <p:par>
                                <p:cTn id="33" presetID="10"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Lync Server and Lync Online</a:t>
            </a:r>
          </a:p>
        </p:txBody>
      </p:sp>
      <p:grpSp>
        <p:nvGrpSpPr>
          <p:cNvPr id="6" name="Group 5"/>
          <p:cNvGrpSpPr/>
          <p:nvPr/>
        </p:nvGrpSpPr>
        <p:grpSpPr>
          <a:xfrm>
            <a:off x="0" y="1198564"/>
            <a:ext cx="9144000" cy="2603449"/>
            <a:chOff x="0" y="3456800"/>
            <a:chExt cx="14630400" cy="3124139"/>
          </a:xfrm>
        </p:grpSpPr>
        <p:sp>
          <p:nvSpPr>
            <p:cNvPr id="7" name="Rectangle 6"/>
            <p:cNvSpPr/>
            <p:nvPr/>
          </p:nvSpPr>
          <p:spPr>
            <a:xfrm>
              <a:off x="0" y="3456800"/>
              <a:ext cx="4873752" cy="368375"/>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rtlCol="0" anchor="ctr"/>
            <a:lstStyle/>
            <a:p>
              <a:pPr algn="ctr" defTabSz="640048">
                <a:defRPr/>
              </a:pPr>
              <a:endParaRPr lang="en-US" kern="0" dirty="0">
                <a:solidFill>
                  <a:sysClr val="window" lastClr="FFFFFF"/>
                </a:solidFill>
                <a:latin typeface="Segoe UI"/>
              </a:endParaRPr>
            </a:p>
          </p:txBody>
        </p:sp>
        <p:sp>
          <p:nvSpPr>
            <p:cNvPr id="8" name="Rectangle 7"/>
            <p:cNvSpPr/>
            <p:nvPr/>
          </p:nvSpPr>
          <p:spPr>
            <a:xfrm>
              <a:off x="4869180" y="3456800"/>
              <a:ext cx="4882896" cy="368375"/>
            </a:xfrm>
            <a:prstGeom prst="rect">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rtlCol="0" anchor="ctr"/>
            <a:lstStyle/>
            <a:p>
              <a:pPr algn="ctr" defTabSz="640048"/>
              <a:endParaRPr lang="en-US" kern="0" dirty="0">
                <a:solidFill>
                  <a:sysClr val="window" lastClr="FFFFFF"/>
                </a:solidFill>
                <a:latin typeface="Segoe UI"/>
              </a:endParaRPr>
            </a:p>
          </p:txBody>
        </p:sp>
        <p:sp>
          <p:nvSpPr>
            <p:cNvPr id="9" name="Rectangle 8"/>
            <p:cNvSpPr/>
            <p:nvPr/>
          </p:nvSpPr>
          <p:spPr>
            <a:xfrm>
              <a:off x="9747504" y="3456800"/>
              <a:ext cx="4882896" cy="368375"/>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lstStyle/>
            <a:p>
              <a:pPr algn="ctr" defTabSz="640048"/>
              <a:endParaRPr lang="en-US" kern="0" dirty="0">
                <a:solidFill>
                  <a:sysClr val="window" lastClr="FFFFFF"/>
                </a:solidFill>
                <a:latin typeface="Segoe UI"/>
              </a:endParaRPr>
            </a:p>
          </p:txBody>
        </p:sp>
        <p:sp>
          <p:nvSpPr>
            <p:cNvPr id="10" name="Rounded Rectangle 9"/>
            <p:cNvSpPr/>
            <p:nvPr/>
          </p:nvSpPr>
          <p:spPr bwMode="auto">
            <a:xfrm>
              <a:off x="0" y="3572792"/>
              <a:ext cx="14630400" cy="3008147"/>
            </a:xfrm>
            <a:prstGeom prst="roundRect">
              <a:avLst>
                <a:gd name="adj" fmla="val 0"/>
              </a:avLst>
            </a:prstGeom>
            <a:solidFill>
              <a:schemeClr val="bg1"/>
            </a:solidFill>
            <a:ln w="25400" cap="flat" cmpd="sng" algn="ctr">
              <a:noFill/>
              <a:prstDash val="solid"/>
            </a:ln>
            <a:effectLst>
              <a:outerShdw blurRad="50800" dist="38100" dir="16200000" rotWithShape="0">
                <a:prstClr val="black">
                  <a:alpha val="40000"/>
                </a:prstClr>
              </a:outerShdw>
            </a:effectLst>
          </p:spPr>
          <p:txBody>
            <a:bodyPr rtlCol="0" anchor="ctr"/>
            <a:lstStyle/>
            <a:p>
              <a:pPr algn="ctr" defTabSz="640048"/>
              <a:endParaRPr lang="en-US" kern="0" dirty="0">
                <a:solidFill>
                  <a:sysClr val="window" lastClr="FFFFFF"/>
                </a:solidFill>
                <a:latin typeface="Segoe UI"/>
              </a:endParaRPr>
            </a:p>
          </p:txBody>
        </p:sp>
      </p:grpSp>
      <p:sp>
        <p:nvSpPr>
          <p:cNvPr id="12" name="Freeform 6"/>
          <p:cNvSpPr>
            <a:spLocks/>
          </p:cNvSpPr>
          <p:nvPr/>
        </p:nvSpPr>
        <p:spPr bwMode="auto">
          <a:xfrm>
            <a:off x="1502879" y="1586176"/>
            <a:ext cx="1771650" cy="320040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896067" rIns="0" bIns="0" rtlCol="0" anchor="t" anchorCtr="0"/>
          <a:lstStyle/>
          <a:p>
            <a:pPr algn="ctr" fontAlgn="base">
              <a:spcBef>
                <a:spcPct val="0"/>
              </a:spcBef>
              <a:spcAft>
                <a:spcPct val="0"/>
              </a:spcAft>
            </a:pPr>
            <a:r>
              <a:rPr lang="en-US" sz="1400" dirty="0">
                <a:solidFill>
                  <a:schemeClr val="tx1">
                    <a:alpha val="99000"/>
                  </a:schemeClr>
                </a:solidFill>
              </a:rPr>
              <a:t>Basic Messaging</a:t>
            </a:r>
          </a:p>
        </p:txBody>
      </p:sp>
      <p:pic>
        <p:nvPicPr>
          <p:cNvPr id="42" name="Picture 41" descr="C:\Users\victor.melniciuc\Desktop\==Work\TDC deck\icons\tasks.png"/>
          <p:cNvPicPr>
            <a:picLocks noChangeAspect="1" noChangeArrowheads="1"/>
          </p:cNvPicPr>
          <p:nvPr/>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bwMode="auto">
          <a:xfrm>
            <a:off x="2123080" y="1755423"/>
            <a:ext cx="531253" cy="762000"/>
          </a:xfrm>
          <a:prstGeom prst="rect">
            <a:avLst/>
          </a:prstGeom>
          <a:noFill/>
          <a:ln>
            <a:noFill/>
          </a:ln>
          <a:effectLst>
            <a:outerShdw blurRad="50800" dist="12700" dir="2700000" algn="t" rotWithShape="0">
              <a:prstClr val="black">
                <a:alpha val="40000"/>
              </a:prstClr>
            </a:outerShdw>
          </a:effectLst>
        </p:spPr>
      </p:pic>
      <p:grpSp>
        <p:nvGrpSpPr>
          <p:cNvPr id="19" name="Group 18"/>
          <p:cNvGrpSpPr/>
          <p:nvPr/>
        </p:nvGrpSpPr>
        <p:grpSpPr>
          <a:xfrm>
            <a:off x="3367271" y="1586176"/>
            <a:ext cx="1771650" cy="3200400"/>
            <a:chOff x="5387633" y="1903411"/>
            <a:chExt cx="2834640" cy="3840480"/>
          </a:xfrm>
        </p:grpSpPr>
        <p:sp>
          <p:nvSpPr>
            <p:cNvPr id="13" name="Freeform 6"/>
            <p:cNvSpPr>
              <a:spLocks/>
            </p:cNvSpPr>
            <p:nvPr/>
          </p:nvSpPr>
          <p:spPr bwMode="auto">
            <a:xfrm>
              <a:off x="5387633" y="1903411"/>
              <a:ext cx="2834640" cy="384048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fontAlgn="base">
                <a:spcBef>
                  <a:spcPct val="0"/>
                </a:spcBef>
                <a:spcAft>
                  <a:spcPct val="0"/>
                </a:spcAft>
              </a:pPr>
              <a:r>
                <a:rPr lang="en-US" sz="1400" dirty="0">
                  <a:solidFill>
                    <a:schemeClr val="tx1">
                      <a:alpha val="99000"/>
                    </a:schemeClr>
                  </a:solidFill>
                </a:rPr>
                <a:t>Conferencing</a:t>
              </a:r>
            </a:p>
          </p:txBody>
        </p:sp>
        <p:pic>
          <p:nvPicPr>
            <p:cNvPr id="43" name="Picture 42" descr="C:\Users\victor.melniciuc\Desktop\==Work\TDC deck\icons\conferencing.png"/>
            <p:cNvPicPr>
              <a:picLocks noChangeAspect="1" noChangeArrowheads="1"/>
            </p:cNvPicPr>
            <p:nvPr/>
          </p:nvPicPr>
          <p:blipFill>
            <a:blip r:embed="rId5" cstate="print">
              <a:duotone>
                <a:prstClr val="black"/>
                <a:schemeClr val="accent4">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tretch>
              <a:fillRect/>
            </a:stretch>
          </p:blipFill>
          <p:spPr bwMode="auto">
            <a:xfrm>
              <a:off x="6425026" y="2106508"/>
              <a:ext cx="759854" cy="914400"/>
            </a:xfrm>
            <a:prstGeom prst="rect">
              <a:avLst/>
            </a:prstGeom>
            <a:noFill/>
            <a:ln>
              <a:noFill/>
            </a:ln>
            <a:effectLst>
              <a:outerShdw blurRad="50800" dist="12700" dir="2700000" algn="t" rotWithShape="0">
                <a:prstClr val="black">
                  <a:alpha val="40000"/>
                </a:prstClr>
              </a:outerShdw>
            </a:effectLst>
          </p:spPr>
        </p:pic>
      </p:grpSp>
      <p:grpSp>
        <p:nvGrpSpPr>
          <p:cNvPr id="20" name="Group 19"/>
          <p:cNvGrpSpPr/>
          <p:nvPr/>
        </p:nvGrpSpPr>
        <p:grpSpPr>
          <a:xfrm>
            <a:off x="5231662" y="1586176"/>
            <a:ext cx="1771650" cy="3200400"/>
            <a:chOff x="8370659" y="1903411"/>
            <a:chExt cx="2834640" cy="3840480"/>
          </a:xfrm>
        </p:grpSpPr>
        <p:sp>
          <p:nvSpPr>
            <p:cNvPr id="14" name="Freeform 6"/>
            <p:cNvSpPr>
              <a:spLocks/>
            </p:cNvSpPr>
            <p:nvPr/>
          </p:nvSpPr>
          <p:spPr bwMode="auto">
            <a:xfrm>
              <a:off x="8370659" y="1903411"/>
              <a:ext cx="2834640" cy="384048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fontAlgn="base">
                <a:spcBef>
                  <a:spcPct val="0"/>
                </a:spcBef>
                <a:spcAft>
                  <a:spcPct val="0"/>
                </a:spcAft>
              </a:pPr>
              <a:r>
                <a:rPr lang="en-US" sz="1400" dirty="0">
                  <a:solidFill>
                    <a:schemeClr val="tx1">
                      <a:alpha val="99000"/>
                    </a:schemeClr>
                  </a:solidFill>
                </a:rPr>
                <a:t>Voice</a:t>
              </a:r>
            </a:p>
          </p:txBody>
        </p:sp>
        <p:pic>
          <p:nvPicPr>
            <p:cNvPr id="44" name="Picture 43" descr="C:\Users\victor.melniciuc\Desktop\==Work\TDC deck\icons\phone.png"/>
            <p:cNvPicPr>
              <a:picLocks noChangeAspect="1" noChangeArrowheads="1"/>
            </p:cNvPicPr>
            <p:nvPr/>
          </p:nvPicPr>
          <p:blipFill>
            <a:blip r:embed="rId7" cstate="print">
              <a:duotone>
                <a:prstClr val="black"/>
                <a:schemeClr val="accent4">
                  <a:tint val="45000"/>
                  <a:satMod val="400000"/>
                </a:schemeClr>
              </a:duotone>
              <a:extLst>
                <a:ext uri="{BEBA8EAE-BF5A-486C-A8C5-ECC9F3942E4B}">
                  <a14:imgProps xmlns:a14="http://schemas.microsoft.com/office/drawing/2010/main">
                    <a14:imgLayer r:embed="rId8">
                      <a14:imgEffect>
                        <a14:saturation sat="0"/>
                      </a14:imgEffect>
                    </a14:imgLayer>
                  </a14:imgProps>
                </a:ext>
              </a:extLst>
            </a:blip>
            <a:stretch>
              <a:fillRect/>
            </a:stretch>
          </p:blipFill>
          <p:spPr bwMode="auto">
            <a:xfrm>
              <a:off x="9319893" y="2106508"/>
              <a:ext cx="936172" cy="914400"/>
            </a:xfrm>
            <a:prstGeom prst="rect">
              <a:avLst/>
            </a:prstGeom>
            <a:noFill/>
            <a:ln>
              <a:noFill/>
            </a:ln>
            <a:effectLst>
              <a:outerShdw blurRad="50800" dist="12700" dir="2700000" algn="t" rotWithShape="0">
                <a:prstClr val="black">
                  <a:alpha val="40000"/>
                </a:prstClr>
              </a:outerShdw>
            </a:effectLst>
          </p:spPr>
        </p:pic>
      </p:grpSp>
      <p:grpSp>
        <p:nvGrpSpPr>
          <p:cNvPr id="21" name="Group 20"/>
          <p:cNvGrpSpPr/>
          <p:nvPr/>
        </p:nvGrpSpPr>
        <p:grpSpPr>
          <a:xfrm>
            <a:off x="7096053" y="1586176"/>
            <a:ext cx="1771650" cy="3200400"/>
            <a:chOff x="11353685" y="1903411"/>
            <a:chExt cx="2834640" cy="3840480"/>
          </a:xfrm>
        </p:grpSpPr>
        <p:sp>
          <p:nvSpPr>
            <p:cNvPr id="15" name="Freeform 6"/>
            <p:cNvSpPr>
              <a:spLocks/>
            </p:cNvSpPr>
            <p:nvPr/>
          </p:nvSpPr>
          <p:spPr bwMode="auto">
            <a:xfrm>
              <a:off x="11353685" y="1903411"/>
              <a:ext cx="2834640" cy="384048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fontAlgn="base">
                <a:spcBef>
                  <a:spcPct val="0"/>
                </a:spcBef>
                <a:spcAft>
                  <a:spcPct val="0"/>
                </a:spcAft>
              </a:pPr>
              <a:r>
                <a:rPr lang="en-US" sz="1400" dirty="0">
                  <a:solidFill>
                    <a:schemeClr val="tx1">
                      <a:alpha val="99000"/>
                    </a:schemeClr>
                  </a:solidFill>
                </a:rPr>
                <a:t>PBX Replace</a:t>
              </a:r>
            </a:p>
          </p:txBody>
        </p:sp>
        <p:grpSp>
          <p:nvGrpSpPr>
            <p:cNvPr id="55" name="Group 54"/>
            <p:cNvGrpSpPr/>
            <p:nvPr/>
          </p:nvGrpSpPr>
          <p:grpSpPr>
            <a:xfrm>
              <a:off x="12187326" y="2060788"/>
              <a:ext cx="1167358" cy="1005840"/>
              <a:chOff x="11934345" y="2081604"/>
              <a:chExt cx="1167358" cy="1005840"/>
            </a:xfrm>
          </p:grpSpPr>
          <p:pic>
            <p:nvPicPr>
              <p:cNvPr id="46" name="Picture 45"/>
              <p:cNvPicPr>
                <a:picLocks noChangeAspect="1"/>
              </p:cNvPicPr>
              <p:nvPr/>
            </p:nvPicPr>
            <p:blipFill>
              <a:blip r:embed="rId9" cstate="screen">
                <a:duotone>
                  <a:schemeClr val="accent4">
                    <a:shade val="45000"/>
                    <a:satMod val="135000"/>
                  </a:schemeClr>
                  <a:prstClr val="white"/>
                </a:duotone>
                <a:extLst>
                  <a:ext uri="{BEBA8EAE-BF5A-486C-A8C5-ECC9F3942E4B}">
                    <a14:imgProps xmlns:a14="http://schemas.microsoft.com/office/drawing/2010/main">
                      <a14:imgLayer r:embed="rId10">
                        <a14:imgEffect>
                          <a14:colorTemperature colorTemp="5900"/>
                        </a14:imgEffect>
                      </a14:imgLayer>
                    </a14:imgProps>
                  </a:ext>
                  <a:ext uri="{28A0092B-C50C-407E-A947-70E740481C1C}">
                    <a14:useLocalDpi xmlns:a14="http://schemas.microsoft.com/office/drawing/2010/main"/>
                  </a:ext>
                </a:extLst>
              </a:blip>
              <a:stretch>
                <a:fillRect/>
              </a:stretch>
            </p:blipFill>
            <p:spPr>
              <a:xfrm>
                <a:off x="11934345" y="2081604"/>
                <a:ext cx="1005840" cy="1005840"/>
              </a:xfrm>
              <a:prstGeom prst="rect">
                <a:avLst/>
              </a:prstGeom>
              <a:noFill/>
              <a:ln>
                <a:noFill/>
              </a:ln>
              <a:effectLst>
                <a:outerShdw blurRad="50800" dist="12700" dir="2700000" algn="t" rotWithShape="0">
                  <a:prstClr val="black">
                    <a:alpha val="40000"/>
                  </a:prstClr>
                </a:outerShdw>
              </a:effectLst>
            </p:spPr>
          </p:pic>
          <p:pic>
            <p:nvPicPr>
              <p:cNvPr id="47" name="Picture 46" descr="C:\Users\victor.melniciuc\Desktop\==Work\TDC deck\icons\phone.png"/>
              <p:cNvPicPr>
                <a:picLocks noChangeAspect="1" noChangeArrowheads="1"/>
              </p:cNvPicPr>
              <p:nvPr/>
            </p:nvPicPr>
            <p:blipFill>
              <a:blip r:embed="rId11" cstate="print">
                <a:duotone>
                  <a:prstClr val="black"/>
                  <a:schemeClr val="accent4">
                    <a:tint val="45000"/>
                    <a:satMod val="400000"/>
                  </a:schemeClr>
                </a:duotone>
              </a:blip>
              <a:stretch>
                <a:fillRect/>
              </a:stretch>
            </p:blipFill>
            <p:spPr bwMode="auto">
              <a:xfrm>
                <a:off x="12446383" y="2442584"/>
                <a:ext cx="655320" cy="640080"/>
              </a:xfrm>
              <a:prstGeom prst="rect">
                <a:avLst/>
              </a:prstGeom>
              <a:noFill/>
              <a:ln>
                <a:noFill/>
              </a:ln>
              <a:effectLst>
                <a:outerShdw blurRad="50800" dist="12700" dir="2700000" algn="t" rotWithShape="0">
                  <a:prstClr val="black">
                    <a:alpha val="40000"/>
                  </a:prstClr>
                </a:outerShdw>
              </a:effectLst>
            </p:spPr>
          </p:pic>
        </p:grpSp>
      </p:grpSp>
      <p:sp>
        <p:nvSpPr>
          <p:cNvPr id="16" name="Rounded Rectangle 15"/>
          <p:cNvSpPr/>
          <p:nvPr/>
        </p:nvSpPr>
        <p:spPr bwMode="auto">
          <a:xfrm>
            <a:off x="316509" y="3131083"/>
            <a:ext cx="8551195" cy="68580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64005" tIns="0" rIns="64005" bIns="0" rtlCol="0" anchor="ctr"/>
          <a:lstStyle/>
          <a:p>
            <a:pPr marL="0" lvl="1" defTabSz="640022"/>
            <a:r>
              <a:rPr lang="en-US" sz="1400" b="1" dirty="0">
                <a:ln>
                  <a:solidFill>
                    <a:schemeClr val="bg1">
                      <a:alpha val="0"/>
                    </a:schemeClr>
                  </a:solidFill>
                </a:ln>
                <a:solidFill>
                  <a:srgbClr val="F37A1F"/>
                </a:solidFill>
              </a:rPr>
              <a:t>ON-PREMISES</a:t>
            </a:r>
          </a:p>
        </p:txBody>
      </p:sp>
      <p:sp>
        <p:nvSpPr>
          <p:cNvPr id="17" name="Rounded Rectangle 16"/>
          <p:cNvSpPr/>
          <p:nvPr/>
        </p:nvSpPr>
        <p:spPr bwMode="auto">
          <a:xfrm>
            <a:off x="316509" y="3946868"/>
            <a:ext cx="8551195" cy="68580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64005" tIns="0" rIns="64005" bIns="0" rtlCol="0" anchor="ctr"/>
          <a:lstStyle/>
          <a:p>
            <a:pPr marL="0" lvl="1" defTabSz="640022"/>
            <a:r>
              <a:rPr lang="en-US" sz="1400" b="1" dirty="0">
                <a:ln>
                  <a:solidFill>
                    <a:schemeClr val="bg1">
                      <a:alpha val="0"/>
                    </a:schemeClr>
                  </a:solidFill>
                </a:ln>
                <a:solidFill>
                  <a:srgbClr val="F37A1F"/>
                </a:solidFill>
              </a:rPr>
              <a:t>Office 365</a:t>
            </a:r>
          </a:p>
        </p:txBody>
      </p:sp>
      <p:sp>
        <p:nvSpPr>
          <p:cNvPr id="22" name="TextBox 21"/>
          <p:cNvSpPr txBox="1"/>
          <p:nvPr/>
        </p:nvSpPr>
        <p:spPr>
          <a:xfrm>
            <a:off x="2278900"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3" name="TextBox 22"/>
          <p:cNvSpPr txBox="1"/>
          <p:nvPr/>
        </p:nvSpPr>
        <p:spPr>
          <a:xfrm>
            <a:off x="2278900" y="4044574"/>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4" name="TextBox 23"/>
          <p:cNvSpPr txBox="1"/>
          <p:nvPr/>
        </p:nvSpPr>
        <p:spPr>
          <a:xfrm>
            <a:off x="4143291"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5" name="TextBox 24"/>
          <p:cNvSpPr txBox="1"/>
          <p:nvPr/>
        </p:nvSpPr>
        <p:spPr>
          <a:xfrm>
            <a:off x="4143291" y="4044574"/>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6" name="TextBox 25"/>
          <p:cNvSpPr txBox="1"/>
          <p:nvPr/>
        </p:nvSpPr>
        <p:spPr>
          <a:xfrm>
            <a:off x="6007681"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7" name="TextBox 26"/>
          <p:cNvSpPr txBox="1"/>
          <p:nvPr/>
        </p:nvSpPr>
        <p:spPr>
          <a:xfrm>
            <a:off x="7872073"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8" name="TextBox 27"/>
          <p:cNvSpPr txBox="1"/>
          <p:nvPr/>
        </p:nvSpPr>
        <p:spPr>
          <a:xfrm>
            <a:off x="7387777" y="4123057"/>
            <a:ext cx="1188204" cy="280075"/>
          </a:xfrm>
          <a:prstGeom prst="rect">
            <a:avLst/>
          </a:prstGeom>
          <a:noFill/>
        </p:spPr>
        <p:txBody>
          <a:bodyPr wrap="none" lIns="64005" tIns="32003" rIns="64005" bIns="32003" rtlCol="0">
            <a:spAutoFit/>
          </a:bodyPr>
          <a:lstStyle/>
          <a:p>
            <a:pPr algn="ctr"/>
            <a:r>
              <a:rPr lang="en-US" sz="1400" dirty="0">
                <a:solidFill>
                  <a:schemeClr val="tx1">
                    <a:alpha val="99000"/>
                  </a:schemeClr>
                </a:solidFill>
              </a:rPr>
              <a:t>Not Available</a:t>
            </a:r>
          </a:p>
        </p:txBody>
      </p:sp>
      <p:sp>
        <p:nvSpPr>
          <p:cNvPr id="29" name="TextBox 28"/>
          <p:cNvSpPr txBox="1"/>
          <p:nvPr/>
        </p:nvSpPr>
        <p:spPr>
          <a:xfrm>
            <a:off x="5890463" y="4123056"/>
            <a:ext cx="454051" cy="495518"/>
          </a:xfrm>
          <a:prstGeom prst="rect">
            <a:avLst/>
          </a:prstGeom>
          <a:noFill/>
        </p:spPr>
        <p:txBody>
          <a:bodyPr wrap="square" lIns="64005" tIns="32003" rIns="64005" bIns="32003" rtlCol="0">
            <a:spAutoFit/>
          </a:bodyPr>
          <a:lstStyle/>
          <a:p>
            <a:pPr algn="ctr"/>
            <a:r>
              <a:rPr lang="en-US" sz="1400" dirty="0">
                <a:solidFill>
                  <a:schemeClr val="tx1">
                    <a:alpha val="99000"/>
                  </a:schemeClr>
                </a:solidFill>
              </a:rPr>
              <a:t>FY12</a:t>
            </a:r>
          </a:p>
        </p:txBody>
      </p:sp>
      <p:grpSp>
        <p:nvGrpSpPr>
          <p:cNvPr id="30" name="Group 29"/>
          <p:cNvGrpSpPr/>
          <p:nvPr/>
        </p:nvGrpSpPr>
        <p:grpSpPr>
          <a:xfrm>
            <a:off x="5238386" y="1584673"/>
            <a:ext cx="3636511" cy="3352800"/>
            <a:chOff x="8381416" y="1903413"/>
            <a:chExt cx="5818417" cy="4023360"/>
          </a:xfrm>
        </p:grpSpPr>
        <p:sp>
          <p:nvSpPr>
            <p:cNvPr id="31" name="Rounded Rectangle 30"/>
            <p:cNvSpPr/>
            <p:nvPr/>
          </p:nvSpPr>
          <p:spPr bwMode="auto">
            <a:xfrm>
              <a:off x="8381416" y="1903413"/>
              <a:ext cx="5818417" cy="4023360"/>
            </a:xfrm>
            <a:prstGeom prst="roundRect">
              <a:avLst>
                <a:gd name="adj" fmla="val 4622"/>
              </a:avLst>
            </a:prstGeom>
            <a:solidFill>
              <a:srgbClr val="E6E6E6"/>
            </a:solidFill>
            <a:ln w="25400" cap="flat" cmpd="sng" algn="ctr">
              <a:noFill/>
              <a:prstDash val="solid"/>
            </a:ln>
            <a:effectLst>
              <a:innerShdw blurRad="342900">
                <a:prstClr val="black">
                  <a:alpha val="56000"/>
                </a:prstClr>
              </a:innerShdw>
            </a:effectLst>
          </p:spPr>
          <p:txBody>
            <a:bodyPr lIns="0" tIns="1188720" rIns="0" bIns="0" rtlCol="0" anchor="t" anchorCtr="0"/>
            <a:lstStyle/>
            <a:p>
              <a:pPr algn="ctr" fontAlgn="base">
                <a:spcBef>
                  <a:spcPct val="0"/>
                </a:spcBef>
                <a:spcAft>
                  <a:spcPct val="0"/>
                </a:spcAft>
              </a:pPr>
              <a:endParaRPr lang="en-US" sz="1400" dirty="0">
                <a:solidFill>
                  <a:schemeClr val="tx1">
                    <a:alpha val="99000"/>
                  </a:schemeClr>
                </a:solidFill>
              </a:endParaRPr>
            </a:p>
          </p:txBody>
        </p:sp>
        <p:sp>
          <p:nvSpPr>
            <p:cNvPr id="32" name="Rectangle 31"/>
            <p:cNvSpPr/>
            <p:nvPr/>
          </p:nvSpPr>
          <p:spPr bwMode="auto">
            <a:xfrm>
              <a:off x="8593144" y="2071327"/>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Multiparty (3+) audio/video</a:t>
              </a:r>
            </a:p>
          </p:txBody>
        </p:sp>
        <p:sp>
          <p:nvSpPr>
            <p:cNvPr id="33" name="Rectangle 32"/>
            <p:cNvSpPr/>
            <p:nvPr/>
          </p:nvSpPr>
          <p:spPr bwMode="auto">
            <a:xfrm>
              <a:off x="8593144" y="2668318"/>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As-needed collaboration</a:t>
              </a:r>
            </a:p>
          </p:txBody>
        </p:sp>
        <p:sp>
          <p:nvSpPr>
            <p:cNvPr id="34" name="Rectangle 33"/>
            <p:cNvSpPr/>
            <p:nvPr/>
          </p:nvSpPr>
          <p:spPr bwMode="auto">
            <a:xfrm>
              <a:off x="8593144" y="3265309"/>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Application sharing</a:t>
              </a:r>
            </a:p>
          </p:txBody>
        </p:sp>
        <p:sp>
          <p:nvSpPr>
            <p:cNvPr id="35" name="Rectangle 34"/>
            <p:cNvSpPr/>
            <p:nvPr/>
          </p:nvSpPr>
          <p:spPr bwMode="auto">
            <a:xfrm>
              <a:off x="8593144" y="3862300"/>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Online meetings</a:t>
              </a:r>
            </a:p>
          </p:txBody>
        </p:sp>
        <p:sp>
          <p:nvSpPr>
            <p:cNvPr id="36" name="Rectangle 35"/>
            <p:cNvSpPr/>
            <p:nvPr/>
          </p:nvSpPr>
          <p:spPr bwMode="auto">
            <a:xfrm>
              <a:off x="8593144" y="4459291"/>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Reservation-less audio conferencing</a:t>
              </a:r>
            </a:p>
          </p:txBody>
        </p:sp>
        <p:sp>
          <p:nvSpPr>
            <p:cNvPr id="37" name="Rectangle 36"/>
            <p:cNvSpPr/>
            <p:nvPr/>
          </p:nvSpPr>
          <p:spPr bwMode="auto">
            <a:xfrm>
              <a:off x="8593144" y="5028093"/>
              <a:ext cx="5394959" cy="830996"/>
            </a:xfrm>
            <a:prstGeom prst="rect">
              <a:avLst/>
            </a:prstGeom>
            <a:noFill/>
            <a:ln w="12700" cap="rnd">
              <a:noFill/>
              <a:prstDash val="sysDash"/>
              <a:headEnd type="oval"/>
            </a:ln>
            <a:effectLst/>
          </p:spPr>
          <p:txBody>
            <a:bodyPr tIns="45720" rtlCol="0" anchor="ctr" anchorCtr="0">
              <a:spAutoFit/>
            </a:bodyPr>
            <a:lstStyle/>
            <a:p>
              <a:pPr marL="0" lvl="1" algn="ctr" defTabSz="640022">
                <a:spcBef>
                  <a:spcPts val="280"/>
                </a:spcBef>
                <a:spcAft>
                  <a:spcPts val="280"/>
                </a:spcAft>
                <a:buClr>
                  <a:schemeClr val="tx2"/>
                </a:buClr>
                <a:buSzPct val="100000"/>
              </a:pPr>
              <a:r>
                <a:rPr lang="en-US" sz="1300" dirty="0">
                  <a:ln>
                    <a:solidFill>
                      <a:schemeClr val="bg1">
                        <a:alpha val="0"/>
                      </a:schemeClr>
                    </a:solidFill>
                  </a:ln>
                  <a:solidFill>
                    <a:schemeClr val="tx2"/>
                  </a:solidFill>
                </a:rPr>
                <a:t>Requires Telco partner to connect </a:t>
              </a:r>
              <a:br>
                <a:rPr lang="en-US" sz="1300" dirty="0">
                  <a:ln>
                    <a:solidFill>
                      <a:schemeClr val="bg1">
                        <a:alpha val="0"/>
                      </a:schemeClr>
                    </a:solidFill>
                  </a:ln>
                  <a:solidFill>
                    <a:schemeClr val="tx2"/>
                  </a:solidFill>
                </a:rPr>
              </a:br>
              <a:r>
                <a:rPr lang="en-US" sz="1300" dirty="0">
                  <a:ln>
                    <a:solidFill>
                      <a:schemeClr val="bg1">
                        <a:alpha val="0"/>
                      </a:schemeClr>
                    </a:solidFill>
                  </a:ln>
                  <a:solidFill>
                    <a:schemeClr val="tx2"/>
                  </a:solidFill>
                </a:rPr>
                <a:t>to the public phone network </a:t>
              </a:r>
              <a:br>
                <a:rPr lang="en-US" sz="1300" dirty="0">
                  <a:ln>
                    <a:solidFill>
                      <a:schemeClr val="bg1">
                        <a:alpha val="0"/>
                      </a:schemeClr>
                    </a:solidFill>
                  </a:ln>
                  <a:solidFill>
                    <a:schemeClr val="tx2"/>
                  </a:solidFill>
                </a:rPr>
              </a:br>
              <a:r>
                <a:rPr lang="en-US" sz="1300" dirty="0">
                  <a:ln>
                    <a:solidFill>
                      <a:schemeClr val="bg1">
                        <a:alpha val="0"/>
                      </a:schemeClr>
                    </a:solidFill>
                  </a:ln>
                  <a:solidFill>
                    <a:schemeClr val="tx2"/>
                  </a:solidFill>
                </a:rPr>
                <a:t>(PSTN audioconferencing)</a:t>
              </a:r>
            </a:p>
          </p:txBody>
        </p:sp>
      </p:grpSp>
    </p:spTree>
    <p:extLst>
      <p:ext uri="{BB962C8B-B14F-4D97-AF65-F5344CB8AC3E}">
        <p14:creationId xmlns:p14="http://schemas.microsoft.com/office/powerpoint/2010/main" val="38604036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0"/>
                                        </p:tgtEl>
                                        <p:attrNameLst>
                                          <p:attrName>style.opacity</p:attrName>
                                        </p:attrNameLst>
                                      </p:cBhvr>
                                      <p:to>
                                        <p:strVal val="0.2"/>
                                      </p:to>
                                    </p:set>
                                    <p:animEffect filter="image" prLst="opacity: 0.2">
                                      <p:cBhvr rctx="IE">
                                        <p:cTn id="7" dur="indefinite"/>
                                        <p:tgtEl>
                                          <p:spTgt spid="20"/>
                                        </p:tgtEl>
                                      </p:cBhvr>
                                    </p:animEffect>
                                  </p:childTnLst>
                                </p:cTn>
                              </p:par>
                              <p:par>
                                <p:cTn id="8" presetID="9" presetClass="emph" presetSubtype="0" grpId="0" nodeType="withEffect">
                                  <p:stCondLst>
                                    <p:cond delay="0"/>
                                  </p:stCondLst>
                                  <p:childTnLst>
                                    <p:set>
                                      <p:cBhvr rctx="PPT">
                                        <p:cTn id="9" dur="indefinite"/>
                                        <p:tgtEl>
                                          <p:spTgt spid="26"/>
                                        </p:tgtEl>
                                        <p:attrNameLst>
                                          <p:attrName>style.opacity</p:attrName>
                                        </p:attrNameLst>
                                      </p:cBhvr>
                                      <p:to>
                                        <p:strVal val="0.2"/>
                                      </p:to>
                                    </p:set>
                                    <p:animEffect filter="image" prLst="opacity: 0.2">
                                      <p:cBhvr rctx="IE">
                                        <p:cTn id="10" dur="indefinite"/>
                                        <p:tgtEl>
                                          <p:spTgt spid="26"/>
                                        </p:tgtEl>
                                      </p:cBhvr>
                                    </p:animEffect>
                                  </p:childTnLst>
                                </p:cTn>
                              </p:par>
                              <p:par>
                                <p:cTn id="11" presetID="9" presetClass="emph" presetSubtype="0" grpId="0" nodeType="withEffect">
                                  <p:stCondLst>
                                    <p:cond delay="0"/>
                                  </p:stCondLst>
                                  <p:childTnLst>
                                    <p:set>
                                      <p:cBhvr rctx="PPT">
                                        <p:cTn id="12" dur="indefinite"/>
                                        <p:tgtEl>
                                          <p:spTgt spid="29"/>
                                        </p:tgtEl>
                                        <p:attrNameLst>
                                          <p:attrName>style.opacity</p:attrName>
                                        </p:attrNameLst>
                                      </p:cBhvr>
                                      <p:to>
                                        <p:strVal val="0.2"/>
                                      </p:to>
                                    </p:set>
                                    <p:animEffect filter="image" prLst="opacity: 0.2">
                                      <p:cBhvr rctx="IE">
                                        <p:cTn id="13" dur="indefinite"/>
                                        <p:tgtEl>
                                          <p:spTgt spid="29"/>
                                        </p:tgtEl>
                                      </p:cBhvr>
                                    </p:animEffect>
                                  </p:childTnLst>
                                </p:cTn>
                              </p:par>
                              <p:par>
                                <p:cTn id="14" presetID="9" presetClass="emph" presetSubtype="0" nodeType="withEffect">
                                  <p:stCondLst>
                                    <p:cond delay="0"/>
                                  </p:stCondLst>
                                  <p:childTnLst>
                                    <p:set>
                                      <p:cBhvr rctx="PPT">
                                        <p:cTn id="15" dur="indefinite"/>
                                        <p:tgtEl>
                                          <p:spTgt spid="21"/>
                                        </p:tgtEl>
                                        <p:attrNameLst>
                                          <p:attrName>style.opacity</p:attrName>
                                        </p:attrNameLst>
                                      </p:cBhvr>
                                      <p:to>
                                        <p:strVal val="0.2"/>
                                      </p:to>
                                    </p:set>
                                    <p:animEffect filter="image" prLst="opacity: 0.2">
                                      <p:cBhvr rctx="IE">
                                        <p:cTn id="16" dur="indefinite"/>
                                        <p:tgtEl>
                                          <p:spTgt spid="21"/>
                                        </p:tgtEl>
                                      </p:cBhvr>
                                    </p:animEffect>
                                  </p:childTnLst>
                                </p:cTn>
                              </p:par>
                              <p:par>
                                <p:cTn id="17" presetID="9" presetClass="emph" presetSubtype="0" grpId="0" nodeType="withEffect">
                                  <p:stCondLst>
                                    <p:cond delay="0"/>
                                  </p:stCondLst>
                                  <p:childTnLst>
                                    <p:set>
                                      <p:cBhvr rctx="PPT">
                                        <p:cTn id="18" dur="indefinite"/>
                                        <p:tgtEl>
                                          <p:spTgt spid="27"/>
                                        </p:tgtEl>
                                        <p:attrNameLst>
                                          <p:attrName>style.opacity</p:attrName>
                                        </p:attrNameLst>
                                      </p:cBhvr>
                                      <p:to>
                                        <p:strVal val="0.2"/>
                                      </p:to>
                                    </p:set>
                                    <p:animEffect filter="image" prLst="opacity: 0.2">
                                      <p:cBhvr rctx="IE">
                                        <p:cTn id="19" dur="indefinite"/>
                                        <p:tgtEl>
                                          <p:spTgt spid="27"/>
                                        </p:tgtEl>
                                      </p:cBhvr>
                                    </p:animEffect>
                                  </p:childTnLst>
                                </p:cTn>
                              </p:par>
                              <p:par>
                                <p:cTn id="20" presetID="9" presetClass="emph" presetSubtype="0" grpId="0" nodeType="withEffect">
                                  <p:stCondLst>
                                    <p:cond delay="0"/>
                                  </p:stCondLst>
                                  <p:childTnLst>
                                    <p:set>
                                      <p:cBhvr rctx="PPT">
                                        <p:cTn id="21" dur="indefinite"/>
                                        <p:tgtEl>
                                          <p:spTgt spid="28"/>
                                        </p:tgtEl>
                                        <p:attrNameLst>
                                          <p:attrName>style.opacity</p:attrName>
                                        </p:attrNameLst>
                                      </p:cBhvr>
                                      <p:to>
                                        <p:strVal val="0.2"/>
                                      </p:to>
                                    </p:set>
                                    <p:animEffect filter="image" prLst="opacity: 0.2">
                                      <p:cBhvr rctx="IE">
                                        <p:cTn id="22" dur="indefinite"/>
                                        <p:tgtEl>
                                          <p:spTgt spid="28"/>
                                        </p:tgtEl>
                                      </p:cBhvr>
                                    </p:animEffec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Lync Server and Lync Online</a:t>
            </a:r>
          </a:p>
        </p:txBody>
      </p:sp>
      <p:grpSp>
        <p:nvGrpSpPr>
          <p:cNvPr id="6" name="Group 5"/>
          <p:cNvGrpSpPr/>
          <p:nvPr/>
        </p:nvGrpSpPr>
        <p:grpSpPr>
          <a:xfrm>
            <a:off x="0" y="1198564"/>
            <a:ext cx="9144000" cy="2603449"/>
            <a:chOff x="0" y="3456800"/>
            <a:chExt cx="14630400" cy="3124139"/>
          </a:xfrm>
        </p:grpSpPr>
        <p:sp>
          <p:nvSpPr>
            <p:cNvPr id="7" name="Rectangle 6"/>
            <p:cNvSpPr/>
            <p:nvPr/>
          </p:nvSpPr>
          <p:spPr>
            <a:xfrm>
              <a:off x="0" y="3456800"/>
              <a:ext cx="4873752" cy="368375"/>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rtlCol="0" anchor="ctr"/>
            <a:lstStyle/>
            <a:p>
              <a:pPr algn="ctr" defTabSz="640048">
                <a:defRPr/>
              </a:pPr>
              <a:endParaRPr lang="en-US" kern="0" dirty="0">
                <a:solidFill>
                  <a:sysClr val="window" lastClr="FFFFFF"/>
                </a:solidFill>
                <a:latin typeface="Segoe UI"/>
              </a:endParaRPr>
            </a:p>
          </p:txBody>
        </p:sp>
        <p:sp>
          <p:nvSpPr>
            <p:cNvPr id="8" name="Rectangle 7"/>
            <p:cNvSpPr/>
            <p:nvPr/>
          </p:nvSpPr>
          <p:spPr>
            <a:xfrm>
              <a:off x="4869180" y="3456800"/>
              <a:ext cx="4882896" cy="368375"/>
            </a:xfrm>
            <a:prstGeom prst="rect">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rtlCol="0" anchor="ctr"/>
            <a:lstStyle/>
            <a:p>
              <a:pPr algn="ctr" defTabSz="640048"/>
              <a:endParaRPr lang="en-US" kern="0" dirty="0">
                <a:solidFill>
                  <a:sysClr val="window" lastClr="FFFFFF"/>
                </a:solidFill>
                <a:latin typeface="Segoe UI"/>
              </a:endParaRPr>
            </a:p>
          </p:txBody>
        </p:sp>
        <p:sp>
          <p:nvSpPr>
            <p:cNvPr id="9" name="Rectangle 8"/>
            <p:cNvSpPr/>
            <p:nvPr/>
          </p:nvSpPr>
          <p:spPr>
            <a:xfrm>
              <a:off x="9747504" y="3456800"/>
              <a:ext cx="4882896" cy="368375"/>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lstStyle/>
            <a:p>
              <a:pPr algn="ctr" defTabSz="640048"/>
              <a:endParaRPr lang="en-US" kern="0" dirty="0">
                <a:solidFill>
                  <a:sysClr val="window" lastClr="FFFFFF"/>
                </a:solidFill>
                <a:latin typeface="Segoe UI"/>
              </a:endParaRPr>
            </a:p>
          </p:txBody>
        </p:sp>
        <p:sp>
          <p:nvSpPr>
            <p:cNvPr id="10" name="Rounded Rectangle 9"/>
            <p:cNvSpPr/>
            <p:nvPr/>
          </p:nvSpPr>
          <p:spPr bwMode="auto">
            <a:xfrm>
              <a:off x="0" y="3572792"/>
              <a:ext cx="14630400" cy="3008147"/>
            </a:xfrm>
            <a:prstGeom prst="roundRect">
              <a:avLst>
                <a:gd name="adj" fmla="val 0"/>
              </a:avLst>
            </a:prstGeom>
            <a:solidFill>
              <a:schemeClr val="bg1"/>
            </a:solidFill>
            <a:ln w="25400" cap="flat" cmpd="sng" algn="ctr">
              <a:noFill/>
              <a:prstDash val="solid"/>
            </a:ln>
            <a:effectLst>
              <a:outerShdw blurRad="50800" dist="38100" dir="16200000" rotWithShape="0">
                <a:prstClr val="black">
                  <a:alpha val="40000"/>
                </a:prstClr>
              </a:outerShdw>
            </a:effectLst>
          </p:spPr>
          <p:txBody>
            <a:bodyPr rtlCol="0" anchor="ctr"/>
            <a:lstStyle/>
            <a:p>
              <a:pPr algn="ctr" defTabSz="640048"/>
              <a:endParaRPr lang="en-US" kern="0" dirty="0">
                <a:solidFill>
                  <a:sysClr val="window" lastClr="FFFFFF"/>
                </a:solidFill>
                <a:latin typeface="Segoe UI"/>
              </a:endParaRPr>
            </a:p>
          </p:txBody>
        </p:sp>
      </p:grpSp>
      <p:sp>
        <p:nvSpPr>
          <p:cNvPr id="12" name="Freeform 6"/>
          <p:cNvSpPr>
            <a:spLocks/>
          </p:cNvSpPr>
          <p:nvPr/>
        </p:nvSpPr>
        <p:spPr bwMode="auto">
          <a:xfrm>
            <a:off x="1502879" y="1586176"/>
            <a:ext cx="1771650" cy="320040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896067" rIns="0" bIns="0" rtlCol="0" anchor="t" anchorCtr="0"/>
          <a:lstStyle/>
          <a:p>
            <a:pPr algn="ctr" fontAlgn="base">
              <a:spcBef>
                <a:spcPct val="0"/>
              </a:spcBef>
              <a:spcAft>
                <a:spcPct val="0"/>
              </a:spcAft>
            </a:pPr>
            <a:r>
              <a:rPr lang="en-US" sz="1400" dirty="0">
                <a:solidFill>
                  <a:schemeClr val="tx1">
                    <a:alpha val="99000"/>
                  </a:schemeClr>
                </a:solidFill>
              </a:rPr>
              <a:t>Basic Messaging</a:t>
            </a:r>
          </a:p>
        </p:txBody>
      </p:sp>
      <p:pic>
        <p:nvPicPr>
          <p:cNvPr id="42" name="Picture 41" descr="C:\Users\victor.melniciuc\Desktop\==Work\TDC deck\icons\tasks.png"/>
          <p:cNvPicPr>
            <a:picLocks noChangeAspect="1" noChangeArrowheads="1"/>
          </p:cNvPicPr>
          <p:nvPr/>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bwMode="auto">
          <a:xfrm>
            <a:off x="2123080" y="1755423"/>
            <a:ext cx="531253" cy="762000"/>
          </a:xfrm>
          <a:prstGeom prst="rect">
            <a:avLst/>
          </a:prstGeom>
          <a:noFill/>
          <a:ln>
            <a:noFill/>
          </a:ln>
          <a:effectLst>
            <a:outerShdw blurRad="50800" dist="12700" dir="2700000" algn="t" rotWithShape="0">
              <a:prstClr val="black">
                <a:alpha val="40000"/>
              </a:prstClr>
            </a:outerShdw>
          </a:effectLst>
        </p:spPr>
      </p:pic>
      <p:grpSp>
        <p:nvGrpSpPr>
          <p:cNvPr id="19" name="Group 18"/>
          <p:cNvGrpSpPr/>
          <p:nvPr/>
        </p:nvGrpSpPr>
        <p:grpSpPr>
          <a:xfrm>
            <a:off x="3367271" y="1586176"/>
            <a:ext cx="1771650" cy="3200400"/>
            <a:chOff x="5387633" y="1903411"/>
            <a:chExt cx="2834640" cy="3840480"/>
          </a:xfrm>
        </p:grpSpPr>
        <p:sp>
          <p:nvSpPr>
            <p:cNvPr id="13" name="Freeform 6"/>
            <p:cNvSpPr>
              <a:spLocks/>
            </p:cNvSpPr>
            <p:nvPr/>
          </p:nvSpPr>
          <p:spPr bwMode="auto">
            <a:xfrm>
              <a:off x="5387633" y="1903411"/>
              <a:ext cx="2834640" cy="384048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fontAlgn="base">
                <a:spcBef>
                  <a:spcPct val="0"/>
                </a:spcBef>
                <a:spcAft>
                  <a:spcPct val="0"/>
                </a:spcAft>
              </a:pPr>
              <a:r>
                <a:rPr lang="en-US" sz="1400" dirty="0">
                  <a:solidFill>
                    <a:schemeClr val="tx1">
                      <a:alpha val="99000"/>
                    </a:schemeClr>
                  </a:solidFill>
                </a:rPr>
                <a:t>Conferencing</a:t>
              </a:r>
            </a:p>
          </p:txBody>
        </p:sp>
        <p:pic>
          <p:nvPicPr>
            <p:cNvPr id="43" name="Picture 42" descr="C:\Users\victor.melniciuc\Desktop\==Work\TDC deck\icons\conferencing.png"/>
            <p:cNvPicPr>
              <a:picLocks noChangeAspect="1" noChangeArrowheads="1"/>
            </p:cNvPicPr>
            <p:nvPr/>
          </p:nvPicPr>
          <p:blipFill>
            <a:blip r:embed="rId5" cstate="print">
              <a:duotone>
                <a:prstClr val="black"/>
                <a:schemeClr val="accent4">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tretch>
              <a:fillRect/>
            </a:stretch>
          </p:blipFill>
          <p:spPr bwMode="auto">
            <a:xfrm>
              <a:off x="6425026" y="2106508"/>
              <a:ext cx="759854" cy="914400"/>
            </a:xfrm>
            <a:prstGeom prst="rect">
              <a:avLst/>
            </a:prstGeom>
            <a:noFill/>
            <a:ln>
              <a:noFill/>
            </a:ln>
            <a:effectLst>
              <a:outerShdw blurRad="50800" dist="12700" dir="2700000" algn="t" rotWithShape="0">
                <a:prstClr val="black">
                  <a:alpha val="40000"/>
                </a:prstClr>
              </a:outerShdw>
            </a:effectLst>
          </p:spPr>
        </p:pic>
      </p:grpSp>
      <p:grpSp>
        <p:nvGrpSpPr>
          <p:cNvPr id="20" name="Group 19"/>
          <p:cNvGrpSpPr/>
          <p:nvPr/>
        </p:nvGrpSpPr>
        <p:grpSpPr>
          <a:xfrm>
            <a:off x="5231662" y="1586176"/>
            <a:ext cx="1771650" cy="3200400"/>
            <a:chOff x="8370659" y="1903411"/>
            <a:chExt cx="2834640" cy="3840480"/>
          </a:xfrm>
        </p:grpSpPr>
        <p:sp>
          <p:nvSpPr>
            <p:cNvPr id="14" name="Freeform 6"/>
            <p:cNvSpPr>
              <a:spLocks/>
            </p:cNvSpPr>
            <p:nvPr/>
          </p:nvSpPr>
          <p:spPr bwMode="auto">
            <a:xfrm>
              <a:off x="8370659" y="1903411"/>
              <a:ext cx="2834640" cy="384048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fontAlgn="base">
                <a:spcBef>
                  <a:spcPct val="0"/>
                </a:spcBef>
                <a:spcAft>
                  <a:spcPct val="0"/>
                </a:spcAft>
              </a:pPr>
              <a:r>
                <a:rPr lang="en-US" sz="1400" dirty="0">
                  <a:solidFill>
                    <a:schemeClr val="tx1">
                      <a:alpha val="99000"/>
                    </a:schemeClr>
                  </a:solidFill>
                </a:rPr>
                <a:t>Voice</a:t>
              </a:r>
            </a:p>
          </p:txBody>
        </p:sp>
        <p:pic>
          <p:nvPicPr>
            <p:cNvPr id="44" name="Picture 43" descr="C:\Users\victor.melniciuc\Desktop\==Work\TDC deck\icons\phone.png"/>
            <p:cNvPicPr>
              <a:picLocks noChangeAspect="1" noChangeArrowheads="1"/>
            </p:cNvPicPr>
            <p:nvPr/>
          </p:nvPicPr>
          <p:blipFill>
            <a:blip r:embed="rId7" cstate="print">
              <a:duotone>
                <a:prstClr val="black"/>
                <a:schemeClr val="accent4">
                  <a:tint val="45000"/>
                  <a:satMod val="400000"/>
                </a:schemeClr>
              </a:duotone>
              <a:extLst>
                <a:ext uri="{BEBA8EAE-BF5A-486C-A8C5-ECC9F3942E4B}">
                  <a14:imgProps xmlns:a14="http://schemas.microsoft.com/office/drawing/2010/main">
                    <a14:imgLayer r:embed="rId8">
                      <a14:imgEffect>
                        <a14:saturation sat="0"/>
                      </a14:imgEffect>
                    </a14:imgLayer>
                  </a14:imgProps>
                </a:ext>
              </a:extLst>
            </a:blip>
            <a:stretch>
              <a:fillRect/>
            </a:stretch>
          </p:blipFill>
          <p:spPr bwMode="auto">
            <a:xfrm>
              <a:off x="9319893" y="2106508"/>
              <a:ext cx="936172" cy="914400"/>
            </a:xfrm>
            <a:prstGeom prst="rect">
              <a:avLst/>
            </a:prstGeom>
            <a:noFill/>
            <a:ln>
              <a:noFill/>
            </a:ln>
            <a:effectLst>
              <a:outerShdw blurRad="50800" dist="12700" dir="2700000" algn="t" rotWithShape="0">
                <a:prstClr val="black">
                  <a:alpha val="40000"/>
                </a:prstClr>
              </a:outerShdw>
            </a:effectLst>
          </p:spPr>
        </p:pic>
      </p:grpSp>
      <p:grpSp>
        <p:nvGrpSpPr>
          <p:cNvPr id="21" name="Group 20"/>
          <p:cNvGrpSpPr/>
          <p:nvPr/>
        </p:nvGrpSpPr>
        <p:grpSpPr>
          <a:xfrm>
            <a:off x="7096053" y="1586176"/>
            <a:ext cx="1771650" cy="3200400"/>
            <a:chOff x="11353685" y="1903411"/>
            <a:chExt cx="2834640" cy="3840480"/>
          </a:xfrm>
        </p:grpSpPr>
        <p:sp>
          <p:nvSpPr>
            <p:cNvPr id="15" name="Freeform 6"/>
            <p:cNvSpPr>
              <a:spLocks/>
            </p:cNvSpPr>
            <p:nvPr/>
          </p:nvSpPr>
          <p:spPr bwMode="auto">
            <a:xfrm>
              <a:off x="11353685" y="1903411"/>
              <a:ext cx="2834640" cy="384048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fontAlgn="base">
                <a:spcBef>
                  <a:spcPct val="0"/>
                </a:spcBef>
                <a:spcAft>
                  <a:spcPct val="0"/>
                </a:spcAft>
              </a:pPr>
              <a:r>
                <a:rPr lang="en-US" sz="1400" dirty="0">
                  <a:solidFill>
                    <a:schemeClr val="tx1">
                      <a:alpha val="99000"/>
                    </a:schemeClr>
                  </a:solidFill>
                </a:rPr>
                <a:t>PBX Replace</a:t>
              </a:r>
            </a:p>
          </p:txBody>
        </p:sp>
        <p:grpSp>
          <p:nvGrpSpPr>
            <p:cNvPr id="55" name="Group 54"/>
            <p:cNvGrpSpPr/>
            <p:nvPr/>
          </p:nvGrpSpPr>
          <p:grpSpPr>
            <a:xfrm>
              <a:off x="12187326" y="2060788"/>
              <a:ext cx="1167358" cy="1005840"/>
              <a:chOff x="11934345" y="2081604"/>
              <a:chExt cx="1167358" cy="1005840"/>
            </a:xfrm>
          </p:grpSpPr>
          <p:pic>
            <p:nvPicPr>
              <p:cNvPr id="46" name="Picture 45"/>
              <p:cNvPicPr>
                <a:picLocks noChangeAspect="1"/>
              </p:cNvPicPr>
              <p:nvPr/>
            </p:nvPicPr>
            <p:blipFill>
              <a:blip r:embed="rId9" cstate="screen">
                <a:duotone>
                  <a:schemeClr val="accent4">
                    <a:shade val="45000"/>
                    <a:satMod val="135000"/>
                  </a:schemeClr>
                  <a:prstClr val="white"/>
                </a:duotone>
                <a:extLst>
                  <a:ext uri="{BEBA8EAE-BF5A-486C-A8C5-ECC9F3942E4B}">
                    <a14:imgProps xmlns:a14="http://schemas.microsoft.com/office/drawing/2010/main">
                      <a14:imgLayer r:embed="rId10">
                        <a14:imgEffect>
                          <a14:colorTemperature colorTemp="5900"/>
                        </a14:imgEffect>
                      </a14:imgLayer>
                    </a14:imgProps>
                  </a:ext>
                  <a:ext uri="{28A0092B-C50C-407E-A947-70E740481C1C}">
                    <a14:useLocalDpi xmlns:a14="http://schemas.microsoft.com/office/drawing/2010/main"/>
                  </a:ext>
                </a:extLst>
              </a:blip>
              <a:stretch>
                <a:fillRect/>
              </a:stretch>
            </p:blipFill>
            <p:spPr>
              <a:xfrm>
                <a:off x="11934345" y="2081604"/>
                <a:ext cx="1005840" cy="1005840"/>
              </a:xfrm>
              <a:prstGeom prst="rect">
                <a:avLst/>
              </a:prstGeom>
              <a:noFill/>
              <a:ln>
                <a:noFill/>
              </a:ln>
              <a:effectLst>
                <a:outerShdw blurRad="50800" dist="12700" dir="2700000" algn="t" rotWithShape="0">
                  <a:prstClr val="black">
                    <a:alpha val="40000"/>
                  </a:prstClr>
                </a:outerShdw>
              </a:effectLst>
            </p:spPr>
          </p:pic>
          <p:pic>
            <p:nvPicPr>
              <p:cNvPr id="47" name="Picture 46" descr="C:\Users\victor.melniciuc\Desktop\==Work\TDC deck\icons\phone.png"/>
              <p:cNvPicPr>
                <a:picLocks noChangeAspect="1" noChangeArrowheads="1"/>
              </p:cNvPicPr>
              <p:nvPr/>
            </p:nvPicPr>
            <p:blipFill>
              <a:blip r:embed="rId11" cstate="print">
                <a:duotone>
                  <a:prstClr val="black"/>
                  <a:schemeClr val="accent4">
                    <a:tint val="45000"/>
                    <a:satMod val="400000"/>
                  </a:schemeClr>
                </a:duotone>
              </a:blip>
              <a:stretch>
                <a:fillRect/>
              </a:stretch>
            </p:blipFill>
            <p:spPr bwMode="auto">
              <a:xfrm>
                <a:off x="12446383" y="2442584"/>
                <a:ext cx="655320" cy="640080"/>
              </a:xfrm>
              <a:prstGeom prst="rect">
                <a:avLst/>
              </a:prstGeom>
              <a:noFill/>
              <a:ln>
                <a:noFill/>
              </a:ln>
              <a:effectLst>
                <a:outerShdw blurRad="50800" dist="12700" dir="2700000" algn="t" rotWithShape="0">
                  <a:prstClr val="black">
                    <a:alpha val="40000"/>
                  </a:prstClr>
                </a:outerShdw>
              </a:effectLst>
            </p:spPr>
          </p:pic>
        </p:grpSp>
      </p:grpSp>
      <p:sp>
        <p:nvSpPr>
          <p:cNvPr id="16" name="Rounded Rectangle 15"/>
          <p:cNvSpPr/>
          <p:nvPr/>
        </p:nvSpPr>
        <p:spPr bwMode="auto">
          <a:xfrm>
            <a:off x="316509" y="3131083"/>
            <a:ext cx="8551195" cy="68580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64005" tIns="0" rIns="64005" bIns="0" rtlCol="0" anchor="ctr"/>
          <a:lstStyle/>
          <a:p>
            <a:pPr marL="0" lvl="1" defTabSz="640022"/>
            <a:r>
              <a:rPr lang="en-US" sz="1400" b="1" dirty="0">
                <a:ln>
                  <a:solidFill>
                    <a:schemeClr val="bg1">
                      <a:alpha val="0"/>
                    </a:schemeClr>
                  </a:solidFill>
                </a:ln>
                <a:solidFill>
                  <a:srgbClr val="F37A1F"/>
                </a:solidFill>
              </a:rPr>
              <a:t>ON-PREMISES</a:t>
            </a:r>
          </a:p>
        </p:txBody>
      </p:sp>
      <p:sp>
        <p:nvSpPr>
          <p:cNvPr id="17" name="Rounded Rectangle 16"/>
          <p:cNvSpPr/>
          <p:nvPr/>
        </p:nvSpPr>
        <p:spPr bwMode="auto">
          <a:xfrm>
            <a:off x="316509" y="3946868"/>
            <a:ext cx="8551195" cy="68580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64005" tIns="0" rIns="64005" bIns="0" rtlCol="0" anchor="ctr"/>
          <a:lstStyle/>
          <a:p>
            <a:pPr marL="0" lvl="1" defTabSz="640022"/>
            <a:r>
              <a:rPr lang="en-US" sz="1400" b="1" dirty="0">
                <a:ln>
                  <a:solidFill>
                    <a:schemeClr val="bg1">
                      <a:alpha val="0"/>
                    </a:schemeClr>
                  </a:solidFill>
                </a:ln>
                <a:solidFill>
                  <a:srgbClr val="F37A1F"/>
                </a:solidFill>
              </a:rPr>
              <a:t>Office 365</a:t>
            </a:r>
          </a:p>
        </p:txBody>
      </p:sp>
      <p:sp>
        <p:nvSpPr>
          <p:cNvPr id="22" name="TextBox 21"/>
          <p:cNvSpPr txBox="1"/>
          <p:nvPr/>
        </p:nvSpPr>
        <p:spPr>
          <a:xfrm>
            <a:off x="2278900"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3" name="TextBox 22"/>
          <p:cNvSpPr txBox="1"/>
          <p:nvPr/>
        </p:nvSpPr>
        <p:spPr>
          <a:xfrm>
            <a:off x="2278900" y="4044574"/>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4" name="TextBox 23"/>
          <p:cNvSpPr txBox="1"/>
          <p:nvPr/>
        </p:nvSpPr>
        <p:spPr>
          <a:xfrm>
            <a:off x="4143291"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5" name="TextBox 24"/>
          <p:cNvSpPr txBox="1"/>
          <p:nvPr/>
        </p:nvSpPr>
        <p:spPr>
          <a:xfrm>
            <a:off x="4143291" y="4044574"/>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6" name="TextBox 25"/>
          <p:cNvSpPr txBox="1"/>
          <p:nvPr/>
        </p:nvSpPr>
        <p:spPr>
          <a:xfrm>
            <a:off x="6007681"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7" name="TextBox 26"/>
          <p:cNvSpPr txBox="1"/>
          <p:nvPr/>
        </p:nvSpPr>
        <p:spPr>
          <a:xfrm>
            <a:off x="7872073"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8" name="TextBox 27"/>
          <p:cNvSpPr txBox="1"/>
          <p:nvPr/>
        </p:nvSpPr>
        <p:spPr>
          <a:xfrm>
            <a:off x="7387777" y="4123057"/>
            <a:ext cx="1188204" cy="280075"/>
          </a:xfrm>
          <a:prstGeom prst="rect">
            <a:avLst/>
          </a:prstGeom>
          <a:noFill/>
        </p:spPr>
        <p:txBody>
          <a:bodyPr wrap="none" lIns="64005" tIns="32003" rIns="64005" bIns="32003" rtlCol="0">
            <a:spAutoFit/>
          </a:bodyPr>
          <a:lstStyle/>
          <a:p>
            <a:pPr algn="ctr"/>
            <a:r>
              <a:rPr lang="en-US" sz="1400" dirty="0">
                <a:solidFill>
                  <a:schemeClr val="tx1">
                    <a:alpha val="99000"/>
                  </a:schemeClr>
                </a:solidFill>
              </a:rPr>
              <a:t>Not Available</a:t>
            </a:r>
          </a:p>
        </p:txBody>
      </p:sp>
      <p:sp>
        <p:nvSpPr>
          <p:cNvPr id="29" name="TextBox 28"/>
          <p:cNvSpPr txBox="1"/>
          <p:nvPr/>
        </p:nvSpPr>
        <p:spPr>
          <a:xfrm>
            <a:off x="5890463" y="4123056"/>
            <a:ext cx="519578" cy="280075"/>
          </a:xfrm>
          <a:prstGeom prst="rect">
            <a:avLst/>
          </a:prstGeom>
          <a:noFill/>
        </p:spPr>
        <p:txBody>
          <a:bodyPr wrap="square" lIns="64005" tIns="32003" rIns="64005" bIns="32003" rtlCol="0">
            <a:spAutoFit/>
          </a:bodyPr>
          <a:lstStyle/>
          <a:p>
            <a:pPr algn="ctr"/>
            <a:r>
              <a:rPr lang="en-US" sz="1400" dirty="0">
                <a:solidFill>
                  <a:schemeClr val="tx1">
                    <a:alpha val="99000"/>
                  </a:schemeClr>
                </a:solidFill>
              </a:rPr>
              <a:t>FY12</a:t>
            </a:r>
          </a:p>
        </p:txBody>
      </p:sp>
      <p:grpSp>
        <p:nvGrpSpPr>
          <p:cNvPr id="30" name="Group 29"/>
          <p:cNvGrpSpPr/>
          <p:nvPr/>
        </p:nvGrpSpPr>
        <p:grpSpPr>
          <a:xfrm>
            <a:off x="1502881" y="1584673"/>
            <a:ext cx="3636511" cy="3352800"/>
            <a:chOff x="8381416" y="1903413"/>
            <a:chExt cx="5818417" cy="4023360"/>
          </a:xfrm>
        </p:grpSpPr>
        <p:sp>
          <p:nvSpPr>
            <p:cNvPr id="31" name="Rounded Rectangle 30"/>
            <p:cNvSpPr/>
            <p:nvPr/>
          </p:nvSpPr>
          <p:spPr bwMode="auto">
            <a:xfrm>
              <a:off x="8381416" y="1903413"/>
              <a:ext cx="5818417" cy="4023360"/>
            </a:xfrm>
            <a:prstGeom prst="roundRect">
              <a:avLst>
                <a:gd name="adj" fmla="val 4622"/>
              </a:avLst>
            </a:prstGeom>
            <a:solidFill>
              <a:srgbClr val="E6E6E6"/>
            </a:solidFill>
            <a:ln w="25400" cap="flat" cmpd="sng" algn="ctr">
              <a:noFill/>
              <a:prstDash val="solid"/>
            </a:ln>
            <a:effectLst>
              <a:innerShdw blurRad="342900">
                <a:prstClr val="black">
                  <a:alpha val="56000"/>
                </a:prstClr>
              </a:innerShdw>
            </a:effectLst>
          </p:spPr>
          <p:txBody>
            <a:bodyPr lIns="0" tIns="1188720" rIns="0" bIns="0" rtlCol="0" anchor="t" anchorCtr="0"/>
            <a:lstStyle/>
            <a:p>
              <a:pPr algn="ctr" fontAlgn="base">
                <a:spcBef>
                  <a:spcPct val="0"/>
                </a:spcBef>
                <a:spcAft>
                  <a:spcPct val="0"/>
                </a:spcAft>
              </a:pPr>
              <a:endParaRPr lang="en-US" sz="1400" dirty="0">
                <a:solidFill>
                  <a:schemeClr val="tx1">
                    <a:alpha val="99000"/>
                  </a:schemeClr>
                </a:solidFill>
              </a:endParaRPr>
            </a:p>
          </p:txBody>
        </p:sp>
        <p:sp>
          <p:nvSpPr>
            <p:cNvPr id="32" name="Rectangle 31"/>
            <p:cNvSpPr/>
            <p:nvPr/>
          </p:nvSpPr>
          <p:spPr bwMode="auto">
            <a:xfrm>
              <a:off x="8593144" y="2071327"/>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Call landlines and mobiles (PC to PSTN)</a:t>
              </a:r>
            </a:p>
          </p:txBody>
        </p:sp>
        <p:sp>
          <p:nvSpPr>
            <p:cNvPr id="33" name="Rectangle 32"/>
            <p:cNvSpPr/>
            <p:nvPr/>
          </p:nvSpPr>
          <p:spPr bwMode="auto">
            <a:xfrm>
              <a:off x="8593144" y="2668318"/>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Transferring and forward calls</a:t>
              </a:r>
            </a:p>
          </p:txBody>
        </p:sp>
        <p:sp>
          <p:nvSpPr>
            <p:cNvPr id="34" name="Rectangle 33"/>
            <p:cNvSpPr/>
            <p:nvPr/>
          </p:nvSpPr>
          <p:spPr bwMode="auto">
            <a:xfrm>
              <a:off x="8593144" y="3265309"/>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Single number</a:t>
              </a:r>
            </a:p>
          </p:txBody>
        </p:sp>
        <p:sp>
          <p:nvSpPr>
            <p:cNvPr id="35" name="Rectangle 34"/>
            <p:cNvSpPr/>
            <p:nvPr/>
          </p:nvSpPr>
          <p:spPr bwMode="auto">
            <a:xfrm>
              <a:off x="8593144" y="3862300"/>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Simultaneous ring </a:t>
              </a:r>
            </a:p>
          </p:txBody>
        </p:sp>
        <p:sp>
          <p:nvSpPr>
            <p:cNvPr id="36" name="Rectangle 35"/>
            <p:cNvSpPr/>
            <p:nvPr/>
          </p:nvSpPr>
          <p:spPr bwMode="auto">
            <a:xfrm>
              <a:off x="8593144" y="4459291"/>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Exchange voice mail integration</a:t>
              </a:r>
            </a:p>
          </p:txBody>
        </p:sp>
        <p:sp>
          <p:nvSpPr>
            <p:cNvPr id="37" name="Rectangle 36"/>
            <p:cNvSpPr/>
            <p:nvPr/>
          </p:nvSpPr>
          <p:spPr bwMode="auto">
            <a:xfrm>
              <a:off x="8593144" y="5028093"/>
              <a:ext cx="5394959" cy="830996"/>
            </a:xfrm>
            <a:prstGeom prst="rect">
              <a:avLst/>
            </a:prstGeom>
            <a:noFill/>
            <a:ln w="12700" cap="rnd">
              <a:noFill/>
              <a:prstDash val="sysDash"/>
              <a:headEnd type="oval"/>
            </a:ln>
            <a:effectLst/>
          </p:spPr>
          <p:txBody>
            <a:bodyPr wrap="square" lIns="91440" tIns="45720" rIns="91440" rtlCol="0" anchor="ctr" anchorCtr="0">
              <a:spAutoFit/>
            </a:bodyPr>
            <a:lstStyle/>
            <a:p>
              <a:pPr marL="0" lvl="1" algn="ctr" defTabSz="640022">
                <a:buClr>
                  <a:schemeClr val="tx2"/>
                </a:buClr>
                <a:buSzPct val="100000"/>
              </a:pPr>
              <a:r>
                <a:rPr lang="en-US" sz="1300" dirty="0">
                  <a:ln>
                    <a:solidFill>
                      <a:schemeClr val="bg1">
                        <a:alpha val="0"/>
                      </a:schemeClr>
                    </a:solidFill>
                  </a:ln>
                  <a:solidFill>
                    <a:schemeClr val="tx2"/>
                  </a:solidFill>
                </a:rPr>
                <a:t>Requires Telco partner to connect </a:t>
              </a:r>
              <a:br>
                <a:rPr lang="en-US" sz="1300" dirty="0">
                  <a:ln>
                    <a:solidFill>
                      <a:schemeClr val="bg1">
                        <a:alpha val="0"/>
                      </a:schemeClr>
                    </a:solidFill>
                  </a:ln>
                  <a:solidFill>
                    <a:schemeClr val="tx2"/>
                  </a:solidFill>
                </a:rPr>
              </a:br>
              <a:r>
                <a:rPr lang="en-US" sz="1300" dirty="0">
                  <a:ln>
                    <a:solidFill>
                      <a:schemeClr val="bg1">
                        <a:alpha val="0"/>
                      </a:schemeClr>
                    </a:solidFill>
                  </a:ln>
                  <a:solidFill>
                    <a:schemeClr val="tx2"/>
                  </a:solidFill>
                </a:rPr>
                <a:t>you to the public phone network </a:t>
              </a:r>
              <a:br>
                <a:rPr lang="en-US" sz="1300" dirty="0">
                  <a:ln>
                    <a:solidFill>
                      <a:schemeClr val="bg1">
                        <a:alpha val="0"/>
                      </a:schemeClr>
                    </a:solidFill>
                  </a:ln>
                  <a:solidFill>
                    <a:schemeClr val="tx2"/>
                  </a:solidFill>
                </a:rPr>
              </a:br>
              <a:r>
                <a:rPr lang="en-US" sz="1300" dirty="0">
                  <a:ln>
                    <a:solidFill>
                      <a:schemeClr val="bg1">
                        <a:alpha val="0"/>
                      </a:schemeClr>
                    </a:solidFill>
                  </a:ln>
                  <a:solidFill>
                    <a:schemeClr val="tx2"/>
                  </a:solidFill>
                </a:rPr>
                <a:t>(DIDs, PSTN termination)</a:t>
              </a:r>
            </a:p>
          </p:txBody>
        </p:sp>
      </p:grpSp>
    </p:spTree>
    <p:extLst>
      <p:ext uri="{BB962C8B-B14F-4D97-AF65-F5344CB8AC3E}">
        <p14:creationId xmlns:p14="http://schemas.microsoft.com/office/powerpoint/2010/main" val="31454733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12"/>
                                        </p:tgtEl>
                                        <p:attrNameLst>
                                          <p:attrName>style.opacity</p:attrName>
                                        </p:attrNameLst>
                                      </p:cBhvr>
                                      <p:to>
                                        <p:strVal val="0"/>
                                      </p:to>
                                    </p:set>
                                    <p:animEffect filter="image" prLst="opacity: 0">
                                      <p:cBhvr rctx="IE">
                                        <p:cTn id="7" dur="indefinite"/>
                                        <p:tgtEl>
                                          <p:spTgt spid="12"/>
                                        </p:tgtEl>
                                      </p:cBhvr>
                                    </p:animEffect>
                                  </p:childTnLst>
                                </p:cTn>
                              </p:par>
                              <p:par>
                                <p:cTn id="8" presetID="9" presetClass="emph" presetSubtype="0" nodeType="withEffect">
                                  <p:stCondLst>
                                    <p:cond delay="0"/>
                                  </p:stCondLst>
                                  <p:childTnLst>
                                    <p:set>
                                      <p:cBhvr rctx="PPT">
                                        <p:cTn id="9" dur="indefinite"/>
                                        <p:tgtEl>
                                          <p:spTgt spid="42"/>
                                        </p:tgtEl>
                                        <p:attrNameLst>
                                          <p:attrName>style.opacity</p:attrName>
                                        </p:attrNameLst>
                                      </p:cBhvr>
                                      <p:to>
                                        <p:strVal val="0"/>
                                      </p:to>
                                    </p:set>
                                    <p:animEffect filter="image" prLst="opacity: 0">
                                      <p:cBhvr rctx="IE">
                                        <p:cTn id="10" dur="indefinite"/>
                                        <p:tgtEl>
                                          <p:spTgt spid="42"/>
                                        </p:tgtEl>
                                      </p:cBhvr>
                                    </p:animEffect>
                                  </p:childTnLst>
                                </p:cTn>
                              </p:par>
                              <p:par>
                                <p:cTn id="11" presetID="9" presetClass="emph" presetSubtype="0" nodeType="withEffect">
                                  <p:stCondLst>
                                    <p:cond delay="0"/>
                                  </p:stCondLst>
                                  <p:childTnLst>
                                    <p:set>
                                      <p:cBhvr rctx="PPT">
                                        <p:cTn id="12" dur="indefinite"/>
                                        <p:tgtEl>
                                          <p:spTgt spid="19"/>
                                        </p:tgtEl>
                                        <p:attrNameLst>
                                          <p:attrName>style.opacity</p:attrName>
                                        </p:attrNameLst>
                                      </p:cBhvr>
                                      <p:to>
                                        <p:strVal val="0"/>
                                      </p:to>
                                    </p:set>
                                    <p:animEffect filter="image" prLst="opacity: 0">
                                      <p:cBhvr rctx="IE">
                                        <p:cTn id="13" dur="indefinite"/>
                                        <p:tgtEl>
                                          <p:spTgt spid="19"/>
                                        </p:tgtEl>
                                      </p:cBhvr>
                                    </p:animEffect>
                                  </p:childTnLst>
                                </p:cTn>
                              </p:par>
                              <p:par>
                                <p:cTn id="14" presetID="9" presetClass="emph" presetSubtype="0" grpId="0" nodeType="withEffect">
                                  <p:stCondLst>
                                    <p:cond delay="0"/>
                                  </p:stCondLst>
                                  <p:childTnLst>
                                    <p:set>
                                      <p:cBhvr rctx="PPT">
                                        <p:cTn id="15" dur="indefinite"/>
                                        <p:tgtEl>
                                          <p:spTgt spid="22"/>
                                        </p:tgtEl>
                                        <p:attrNameLst>
                                          <p:attrName>style.opacity</p:attrName>
                                        </p:attrNameLst>
                                      </p:cBhvr>
                                      <p:to>
                                        <p:strVal val="0"/>
                                      </p:to>
                                    </p:set>
                                    <p:animEffect filter="image" prLst="opacity: 0">
                                      <p:cBhvr rctx="IE">
                                        <p:cTn id="16" dur="indefinite"/>
                                        <p:tgtEl>
                                          <p:spTgt spid="22"/>
                                        </p:tgtEl>
                                      </p:cBhvr>
                                    </p:animEffect>
                                  </p:childTnLst>
                                </p:cTn>
                              </p:par>
                              <p:par>
                                <p:cTn id="17" presetID="9" presetClass="emph" presetSubtype="0" grpId="0" nodeType="withEffect">
                                  <p:stCondLst>
                                    <p:cond delay="0"/>
                                  </p:stCondLst>
                                  <p:childTnLst>
                                    <p:set>
                                      <p:cBhvr rctx="PPT">
                                        <p:cTn id="18" dur="indefinite"/>
                                        <p:tgtEl>
                                          <p:spTgt spid="23"/>
                                        </p:tgtEl>
                                        <p:attrNameLst>
                                          <p:attrName>style.opacity</p:attrName>
                                        </p:attrNameLst>
                                      </p:cBhvr>
                                      <p:to>
                                        <p:strVal val="0"/>
                                      </p:to>
                                    </p:set>
                                    <p:animEffect filter="image" prLst="opacity: 0">
                                      <p:cBhvr rctx="IE">
                                        <p:cTn id="19" dur="indefinite"/>
                                        <p:tgtEl>
                                          <p:spTgt spid="23"/>
                                        </p:tgtEl>
                                      </p:cBhvr>
                                    </p:animEffect>
                                  </p:childTnLst>
                                </p:cTn>
                              </p:par>
                              <p:par>
                                <p:cTn id="20" presetID="9" presetClass="emph" presetSubtype="0" grpId="0" nodeType="withEffect">
                                  <p:stCondLst>
                                    <p:cond delay="0"/>
                                  </p:stCondLst>
                                  <p:childTnLst>
                                    <p:set>
                                      <p:cBhvr rctx="PPT">
                                        <p:cTn id="21" dur="indefinite"/>
                                        <p:tgtEl>
                                          <p:spTgt spid="24"/>
                                        </p:tgtEl>
                                        <p:attrNameLst>
                                          <p:attrName>style.opacity</p:attrName>
                                        </p:attrNameLst>
                                      </p:cBhvr>
                                      <p:to>
                                        <p:strVal val="0"/>
                                      </p:to>
                                    </p:set>
                                    <p:animEffect filter="image" prLst="opacity: 0">
                                      <p:cBhvr rctx="IE">
                                        <p:cTn id="22" dur="indefinite"/>
                                        <p:tgtEl>
                                          <p:spTgt spid="24"/>
                                        </p:tgtEl>
                                      </p:cBhvr>
                                    </p:animEffect>
                                  </p:childTnLst>
                                </p:cTn>
                              </p:par>
                              <p:par>
                                <p:cTn id="23" presetID="9" presetClass="emph" presetSubtype="0" grpId="0" nodeType="withEffect">
                                  <p:stCondLst>
                                    <p:cond delay="0"/>
                                  </p:stCondLst>
                                  <p:childTnLst>
                                    <p:set>
                                      <p:cBhvr rctx="PPT">
                                        <p:cTn id="24" dur="indefinite"/>
                                        <p:tgtEl>
                                          <p:spTgt spid="25"/>
                                        </p:tgtEl>
                                        <p:attrNameLst>
                                          <p:attrName>style.opacity</p:attrName>
                                        </p:attrNameLst>
                                      </p:cBhvr>
                                      <p:to>
                                        <p:strVal val="0"/>
                                      </p:to>
                                    </p:set>
                                    <p:animEffect filter="image" prLst="opacity: 0">
                                      <p:cBhvr rctx="IE">
                                        <p:cTn id="25" dur="indefinite"/>
                                        <p:tgtEl>
                                          <p:spTgt spid="25"/>
                                        </p:tgtEl>
                                      </p:cBhvr>
                                    </p:animEffect>
                                  </p:child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P spid="23" grpId="0"/>
      <p:bldP spid="24" grpId="0"/>
      <p:bldP spid="2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Lync Server and Lync Online</a:t>
            </a:r>
          </a:p>
        </p:txBody>
      </p:sp>
      <p:grpSp>
        <p:nvGrpSpPr>
          <p:cNvPr id="6" name="Group 5"/>
          <p:cNvGrpSpPr/>
          <p:nvPr/>
        </p:nvGrpSpPr>
        <p:grpSpPr>
          <a:xfrm>
            <a:off x="0" y="1198564"/>
            <a:ext cx="9144000" cy="2603449"/>
            <a:chOff x="0" y="3456800"/>
            <a:chExt cx="14630400" cy="3124139"/>
          </a:xfrm>
        </p:grpSpPr>
        <p:sp>
          <p:nvSpPr>
            <p:cNvPr id="7" name="Rectangle 6"/>
            <p:cNvSpPr/>
            <p:nvPr/>
          </p:nvSpPr>
          <p:spPr>
            <a:xfrm>
              <a:off x="0" y="3456800"/>
              <a:ext cx="4873752" cy="368375"/>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rtlCol="0" anchor="ctr"/>
            <a:lstStyle/>
            <a:p>
              <a:pPr algn="ctr" defTabSz="640048">
                <a:defRPr/>
              </a:pPr>
              <a:endParaRPr lang="en-US" kern="0" dirty="0">
                <a:solidFill>
                  <a:sysClr val="window" lastClr="FFFFFF"/>
                </a:solidFill>
                <a:latin typeface="Segoe UI"/>
              </a:endParaRPr>
            </a:p>
          </p:txBody>
        </p:sp>
        <p:sp>
          <p:nvSpPr>
            <p:cNvPr id="8" name="Rectangle 7"/>
            <p:cNvSpPr/>
            <p:nvPr/>
          </p:nvSpPr>
          <p:spPr>
            <a:xfrm>
              <a:off x="4869180" y="3456800"/>
              <a:ext cx="4882896" cy="368375"/>
            </a:xfrm>
            <a:prstGeom prst="rect">
              <a:avLst/>
            </a:prstGeom>
            <a:gradFill flip="none" rotWithShape="1">
              <a:gsLst>
                <a:gs pos="0">
                  <a:srgbClr val="FE6A00">
                    <a:lumMod val="40000"/>
                    <a:lumOff val="60000"/>
                  </a:srgbClr>
                </a:gs>
                <a:gs pos="10000">
                  <a:srgbClr val="FE6A00">
                    <a:lumMod val="60000"/>
                    <a:lumOff val="40000"/>
                  </a:srgbClr>
                </a:gs>
                <a:gs pos="70000">
                  <a:srgbClr val="FE6A00"/>
                </a:gs>
              </a:gsLst>
              <a:lin ang="5400000" scaled="1"/>
              <a:tileRect/>
            </a:gradFill>
            <a:ln w="25400" cap="flat" cmpd="sng" algn="ctr">
              <a:noFill/>
              <a:prstDash val="solid"/>
            </a:ln>
            <a:effectLst/>
          </p:spPr>
          <p:txBody>
            <a:bodyPr rtlCol="0" anchor="ctr"/>
            <a:lstStyle/>
            <a:p>
              <a:pPr algn="ctr" defTabSz="640048"/>
              <a:endParaRPr lang="en-US" kern="0" dirty="0">
                <a:solidFill>
                  <a:sysClr val="window" lastClr="FFFFFF"/>
                </a:solidFill>
                <a:latin typeface="Segoe UI"/>
              </a:endParaRPr>
            </a:p>
          </p:txBody>
        </p:sp>
        <p:sp>
          <p:nvSpPr>
            <p:cNvPr id="9" name="Rectangle 8"/>
            <p:cNvSpPr/>
            <p:nvPr/>
          </p:nvSpPr>
          <p:spPr>
            <a:xfrm>
              <a:off x="9747504" y="3456800"/>
              <a:ext cx="4882896" cy="368375"/>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lstStyle/>
            <a:p>
              <a:pPr algn="ctr" defTabSz="640048"/>
              <a:endParaRPr lang="en-US" kern="0" dirty="0">
                <a:solidFill>
                  <a:sysClr val="window" lastClr="FFFFFF"/>
                </a:solidFill>
                <a:latin typeface="Segoe UI"/>
              </a:endParaRPr>
            </a:p>
          </p:txBody>
        </p:sp>
        <p:sp>
          <p:nvSpPr>
            <p:cNvPr id="10" name="Rounded Rectangle 9"/>
            <p:cNvSpPr/>
            <p:nvPr/>
          </p:nvSpPr>
          <p:spPr bwMode="auto">
            <a:xfrm>
              <a:off x="0" y="3572792"/>
              <a:ext cx="14630400" cy="3008147"/>
            </a:xfrm>
            <a:prstGeom prst="roundRect">
              <a:avLst>
                <a:gd name="adj" fmla="val 0"/>
              </a:avLst>
            </a:prstGeom>
            <a:solidFill>
              <a:schemeClr val="bg1"/>
            </a:solidFill>
            <a:ln w="25400" cap="flat" cmpd="sng" algn="ctr">
              <a:noFill/>
              <a:prstDash val="solid"/>
            </a:ln>
            <a:effectLst>
              <a:outerShdw blurRad="50800" dist="38100" dir="16200000" rotWithShape="0">
                <a:prstClr val="black">
                  <a:alpha val="40000"/>
                </a:prstClr>
              </a:outerShdw>
            </a:effectLst>
          </p:spPr>
          <p:txBody>
            <a:bodyPr rtlCol="0" anchor="ctr"/>
            <a:lstStyle/>
            <a:p>
              <a:pPr algn="ctr" defTabSz="640048"/>
              <a:endParaRPr lang="en-US" kern="0" dirty="0">
                <a:solidFill>
                  <a:sysClr val="window" lastClr="FFFFFF"/>
                </a:solidFill>
                <a:latin typeface="Segoe UI"/>
              </a:endParaRPr>
            </a:p>
          </p:txBody>
        </p:sp>
      </p:grpSp>
      <p:sp>
        <p:nvSpPr>
          <p:cNvPr id="12" name="Freeform 6"/>
          <p:cNvSpPr>
            <a:spLocks/>
          </p:cNvSpPr>
          <p:nvPr/>
        </p:nvSpPr>
        <p:spPr bwMode="auto">
          <a:xfrm>
            <a:off x="1502879" y="1586176"/>
            <a:ext cx="1771650" cy="320040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896067" rIns="0" bIns="0" rtlCol="0" anchor="t" anchorCtr="0"/>
          <a:lstStyle/>
          <a:p>
            <a:pPr algn="ctr" fontAlgn="base">
              <a:spcBef>
                <a:spcPct val="0"/>
              </a:spcBef>
              <a:spcAft>
                <a:spcPct val="0"/>
              </a:spcAft>
            </a:pPr>
            <a:r>
              <a:rPr lang="en-US" sz="1400" dirty="0">
                <a:solidFill>
                  <a:schemeClr val="tx1">
                    <a:alpha val="99000"/>
                  </a:schemeClr>
                </a:solidFill>
              </a:rPr>
              <a:t>Basic Messaging</a:t>
            </a:r>
          </a:p>
        </p:txBody>
      </p:sp>
      <p:pic>
        <p:nvPicPr>
          <p:cNvPr id="42" name="Picture 41" descr="C:\Users\victor.melniciuc\Desktop\==Work\TDC deck\icons\tasks.png"/>
          <p:cNvPicPr>
            <a:picLocks noChangeAspect="1" noChangeArrowheads="1"/>
          </p:cNvPicPr>
          <p:nvPr/>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bwMode="auto">
          <a:xfrm>
            <a:off x="2123080" y="1755423"/>
            <a:ext cx="531253" cy="762000"/>
          </a:xfrm>
          <a:prstGeom prst="rect">
            <a:avLst/>
          </a:prstGeom>
          <a:noFill/>
          <a:ln>
            <a:noFill/>
          </a:ln>
          <a:effectLst>
            <a:outerShdw blurRad="50800" dist="12700" dir="2700000" algn="t" rotWithShape="0">
              <a:prstClr val="black">
                <a:alpha val="40000"/>
              </a:prstClr>
            </a:outerShdw>
          </a:effectLst>
        </p:spPr>
      </p:pic>
      <p:grpSp>
        <p:nvGrpSpPr>
          <p:cNvPr id="19" name="Group 18"/>
          <p:cNvGrpSpPr/>
          <p:nvPr/>
        </p:nvGrpSpPr>
        <p:grpSpPr>
          <a:xfrm>
            <a:off x="3367271" y="1586176"/>
            <a:ext cx="1771650" cy="3200400"/>
            <a:chOff x="5387633" y="1903411"/>
            <a:chExt cx="2834640" cy="3840480"/>
          </a:xfrm>
        </p:grpSpPr>
        <p:sp>
          <p:nvSpPr>
            <p:cNvPr id="13" name="Freeform 6"/>
            <p:cNvSpPr>
              <a:spLocks/>
            </p:cNvSpPr>
            <p:nvPr/>
          </p:nvSpPr>
          <p:spPr bwMode="auto">
            <a:xfrm>
              <a:off x="5387633" y="1903411"/>
              <a:ext cx="2834640" cy="384048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fontAlgn="base">
                <a:spcBef>
                  <a:spcPct val="0"/>
                </a:spcBef>
                <a:spcAft>
                  <a:spcPct val="0"/>
                </a:spcAft>
              </a:pPr>
              <a:r>
                <a:rPr lang="en-US" sz="1400" dirty="0">
                  <a:solidFill>
                    <a:schemeClr val="tx1">
                      <a:alpha val="99000"/>
                    </a:schemeClr>
                  </a:solidFill>
                </a:rPr>
                <a:t>Conferencing</a:t>
              </a:r>
            </a:p>
          </p:txBody>
        </p:sp>
        <p:pic>
          <p:nvPicPr>
            <p:cNvPr id="43" name="Picture 42" descr="C:\Users\victor.melniciuc\Desktop\==Work\TDC deck\icons\conferencing.png"/>
            <p:cNvPicPr>
              <a:picLocks noChangeAspect="1" noChangeArrowheads="1"/>
            </p:cNvPicPr>
            <p:nvPr/>
          </p:nvPicPr>
          <p:blipFill>
            <a:blip r:embed="rId5" cstate="print">
              <a:duotone>
                <a:prstClr val="black"/>
                <a:schemeClr val="accent4">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tretch>
              <a:fillRect/>
            </a:stretch>
          </p:blipFill>
          <p:spPr bwMode="auto">
            <a:xfrm>
              <a:off x="6425026" y="2106508"/>
              <a:ext cx="759854" cy="914400"/>
            </a:xfrm>
            <a:prstGeom prst="rect">
              <a:avLst/>
            </a:prstGeom>
            <a:noFill/>
            <a:ln>
              <a:noFill/>
            </a:ln>
            <a:effectLst>
              <a:outerShdw blurRad="50800" dist="12700" dir="2700000" algn="t" rotWithShape="0">
                <a:prstClr val="black">
                  <a:alpha val="40000"/>
                </a:prstClr>
              </a:outerShdw>
            </a:effectLst>
          </p:spPr>
        </p:pic>
      </p:grpSp>
      <p:grpSp>
        <p:nvGrpSpPr>
          <p:cNvPr id="20" name="Group 19"/>
          <p:cNvGrpSpPr/>
          <p:nvPr/>
        </p:nvGrpSpPr>
        <p:grpSpPr>
          <a:xfrm>
            <a:off x="5231662" y="1586176"/>
            <a:ext cx="1771650" cy="3200400"/>
            <a:chOff x="8370659" y="1903411"/>
            <a:chExt cx="2834640" cy="3840480"/>
          </a:xfrm>
        </p:grpSpPr>
        <p:sp>
          <p:nvSpPr>
            <p:cNvPr id="14" name="Freeform 6"/>
            <p:cNvSpPr>
              <a:spLocks/>
            </p:cNvSpPr>
            <p:nvPr/>
          </p:nvSpPr>
          <p:spPr bwMode="auto">
            <a:xfrm>
              <a:off x="8370659" y="1903411"/>
              <a:ext cx="2834640" cy="384048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fontAlgn="base">
                <a:spcBef>
                  <a:spcPct val="0"/>
                </a:spcBef>
                <a:spcAft>
                  <a:spcPct val="0"/>
                </a:spcAft>
              </a:pPr>
              <a:r>
                <a:rPr lang="en-US" sz="1400" dirty="0">
                  <a:solidFill>
                    <a:schemeClr val="tx1">
                      <a:alpha val="99000"/>
                    </a:schemeClr>
                  </a:solidFill>
                </a:rPr>
                <a:t>Voice</a:t>
              </a:r>
            </a:p>
          </p:txBody>
        </p:sp>
        <p:pic>
          <p:nvPicPr>
            <p:cNvPr id="44" name="Picture 43" descr="C:\Users\victor.melniciuc\Desktop\==Work\TDC deck\icons\phone.png"/>
            <p:cNvPicPr>
              <a:picLocks noChangeAspect="1" noChangeArrowheads="1"/>
            </p:cNvPicPr>
            <p:nvPr/>
          </p:nvPicPr>
          <p:blipFill>
            <a:blip r:embed="rId7" cstate="print">
              <a:duotone>
                <a:prstClr val="black"/>
                <a:schemeClr val="accent4">
                  <a:tint val="45000"/>
                  <a:satMod val="400000"/>
                </a:schemeClr>
              </a:duotone>
              <a:extLst>
                <a:ext uri="{BEBA8EAE-BF5A-486C-A8C5-ECC9F3942E4B}">
                  <a14:imgProps xmlns:a14="http://schemas.microsoft.com/office/drawing/2010/main">
                    <a14:imgLayer r:embed="rId8">
                      <a14:imgEffect>
                        <a14:saturation sat="0"/>
                      </a14:imgEffect>
                    </a14:imgLayer>
                  </a14:imgProps>
                </a:ext>
              </a:extLst>
            </a:blip>
            <a:stretch>
              <a:fillRect/>
            </a:stretch>
          </p:blipFill>
          <p:spPr bwMode="auto">
            <a:xfrm>
              <a:off x="9319893" y="2106508"/>
              <a:ext cx="936172" cy="914400"/>
            </a:xfrm>
            <a:prstGeom prst="rect">
              <a:avLst/>
            </a:prstGeom>
            <a:noFill/>
            <a:ln>
              <a:noFill/>
            </a:ln>
            <a:effectLst>
              <a:outerShdw blurRad="50800" dist="12700" dir="2700000" algn="t" rotWithShape="0">
                <a:prstClr val="black">
                  <a:alpha val="40000"/>
                </a:prstClr>
              </a:outerShdw>
            </a:effectLst>
          </p:spPr>
        </p:pic>
      </p:grpSp>
      <p:grpSp>
        <p:nvGrpSpPr>
          <p:cNvPr id="21" name="Group 20"/>
          <p:cNvGrpSpPr/>
          <p:nvPr/>
        </p:nvGrpSpPr>
        <p:grpSpPr>
          <a:xfrm>
            <a:off x="7096053" y="1586176"/>
            <a:ext cx="1771650" cy="3200400"/>
            <a:chOff x="11353685" y="1903411"/>
            <a:chExt cx="2834640" cy="3840480"/>
          </a:xfrm>
        </p:grpSpPr>
        <p:sp>
          <p:nvSpPr>
            <p:cNvPr id="15" name="Freeform 6"/>
            <p:cNvSpPr>
              <a:spLocks/>
            </p:cNvSpPr>
            <p:nvPr/>
          </p:nvSpPr>
          <p:spPr bwMode="auto">
            <a:xfrm>
              <a:off x="11353685" y="1903411"/>
              <a:ext cx="2834640" cy="384048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algn="ctr" fontAlgn="base">
                <a:spcBef>
                  <a:spcPct val="0"/>
                </a:spcBef>
                <a:spcAft>
                  <a:spcPct val="0"/>
                </a:spcAft>
              </a:pPr>
              <a:r>
                <a:rPr lang="en-US" sz="1400" dirty="0">
                  <a:solidFill>
                    <a:schemeClr val="tx1">
                      <a:alpha val="99000"/>
                    </a:schemeClr>
                  </a:solidFill>
                </a:rPr>
                <a:t>PBX Replace</a:t>
              </a:r>
            </a:p>
          </p:txBody>
        </p:sp>
        <p:grpSp>
          <p:nvGrpSpPr>
            <p:cNvPr id="55" name="Group 54"/>
            <p:cNvGrpSpPr/>
            <p:nvPr/>
          </p:nvGrpSpPr>
          <p:grpSpPr>
            <a:xfrm>
              <a:off x="12187326" y="2060788"/>
              <a:ext cx="1167358" cy="1005840"/>
              <a:chOff x="11934345" y="2081604"/>
              <a:chExt cx="1167358" cy="1005840"/>
            </a:xfrm>
          </p:grpSpPr>
          <p:pic>
            <p:nvPicPr>
              <p:cNvPr id="46" name="Picture 45"/>
              <p:cNvPicPr>
                <a:picLocks noChangeAspect="1"/>
              </p:cNvPicPr>
              <p:nvPr/>
            </p:nvPicPr>
            <p:blipFill>
              <a:blip r:embed="rId9" cstate="screen">
                <a:duotone>
                  <a:schemeClr val="accent4">
                    <a:shade val="45000"/>
                    <a:satMod val="135000"/>
                  </a:schemeClr>
                  <a:prstClr val="white"/>
                </a:duotone>
                <a:extLst>
                  <a:ext uri="{BEBA8EAE-BF5A-486C-A8C5-ECC9F3942E4B}">
                    <a14:imgProps xmlns:a14="http://schemas.microsoft.com/office/drawing/2010/main">
                      <a14:imgLayer r:embed="rId10">
                        <a14:imgEffect>
                          <a14:colorTemperature colorTemp="5900"/>
                        </a14:imgEffect>
                      </a14:imgLayer>
                    </a14:imgProps>
                  </a:ext>
                  <a:ext uri="{28A0092B-C50C-407E-A947-70E740481C1C}">
                    <a14:useLocalDpi xmlns:a14="http://schemas.microsoft.com/office/drawing/2010/main"/>
                  </a:ext>
                </a:extLst>
              </a:blip>
              <a:stretch>
                <a:fillRect/>
              </a:stretch>
            </p:blipFill>
            <p:spPr>
              <a:xfrm>
                <a:off x="11934345" y="2081604"/>
                <a:ext cx="1005840" cy="1005840"/>
              </a:xfrm>
              <a:prstGeom prst="rect">
                <a:avLst/>
              </a:prstGeom>
              <a:noFill/>
              <a:ln>
                <a:noFill/>
              </a:ln>
              <a:effectLst>
                <a:outerShdw blurRad="50800" dist="12700" dir="2700000" algn="t" rotWithShape="0">
                  <a:prstClr val="black">
                    <a:alpha val="40000"/>
                  </a:prstClr>
                </a:outerShdw>
              </a:effectLst>
            </p:spPr>
          </p:pic>
          <p:pic>
            <p:nvPicPr>
              <p:cNvPr id="47" name="Picture 46" descr="C:\Users\victor.melniciuc\Desktop\==Work\TDC deck\icons\phone.png"/>
              <p:cNvPicPr>
                <a:picLocks noChangeAspect="1" noChangeArrowheads="1"/>
              </p:cNvPicPr>
              <p:nvPr/>
            </p:nvPicPr>
            <p:blipFill>
              <a:blip r:embed="rId11" cstate="print">
                <a:duotone>
                  <a:prstClr val="black"/>
                  <a:schemeClr val="accent4">
                    <a:tint val="45000"/>
                    <a:satMod val="400000"/>
                  </a:schemeClr>
                </a:duotone>
              </a:blip>
              <a:stretch>
                <a:fillRect/>
              </a:stretch>
            </p:blipFill>
            <p:spPr bwMode="auto">
              <a:xfrm>
                <a:off x="12446383" y="2442584"/>
                <a:ext cx="655320" cy="640080"/>
              </a:xfrm>
              <a:prstGeom prst="rect">
                <a:avLst/>
              </a:prstGeom>
              <a:noFill/>
              <a:ln>
                <a:noFill/>
              </a:ln>
              <a:effectLst>
                <a:outerShdw blurRad="50800" dist="12700" dir="2700000" algn="t" rotWithShape="0">
                  <a:prstClr val="black">
                    <a:alpha val="40000"/>
                  </a:prstClr>
                </a:outerShdw>
              </a:effectLst>
            </p:spPr>
          </p:pic>
        </p:grpSp>
      </p:grpSp>
      <p:sp>
        <p:nvSpPr>
          <p:cNvPr id="16" name="Rounded Rectangle 15"/>
          <p:cNvSpPr/>
          <p:nvPr/>
        </p:nvSpPr>
        <p:spPr bwMode="auto">
          <a:xfrm>
            <a:off x="316509" y="3131083"/>
            <a:ext cx="8551195" cy="68580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64005" tIns="0" rIns="64005" bIns="0" rtlCol="0" anchor="ctr"/>
          <a:lstStyle/>
          <a:p>
            <a:pPr marL="0" lvl="1" defTabSz="640022"/>
            <a:r>
              <a:rPr lang="en-US" sz="1400" b="1" dirty="0">
                <a:ln>
                  <a:solidFill>
                    <a:schemeClr val="bg1">
                      <a:alpha val="0"/>
                    </a:schemeClr>
                  </a:solidFill>
                </a:ln>
                <a:solidFill>
                  <a:srgbClr val="F37A1F"/>
                </a:solidFill>
              </a:rPr>
              <a:t>ON-PREMISES</a:t>
            </a:r>
          </a:p>
        </p:txBody>
      </p:sp>
      <p:sp>
        <p:nvSpPr>
          <p:cNvPr id="17" name="Rounded Rectangle 16"/>
          <p:cNvSpPr/>
          <p:nvPr/>
        </p:nvSpPr>
        <p:spPr bwMode="auto">
          <a:xfrm>
            <a:off x="316509" y="3946868"/>
            <a:ext cx="8551195" cy="68580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64005" tIns="0" rIns="64005" bIns="0" rtlCol="0" anchor="ctr"/>
          <a:lstStyle/>
          <a:p>
            <a:pPr marL="0" lvl="1" defTabSz="640022"/>
            <a:r>
              <a:rPr lang="en-US" sz="1400" b="1" dirty="0">
                <a:ln>
                  <a:solidFill>
                    <a:schemeClr val="bg1">
                      <a:alpha val="0"/>
                    </a:schemeClr>
                  </a:solidFill>
                </a:ln>
                <a:solidFill>
                  <a:srgbClr val="F37A1F"/>
                </a:solidFill>
              </a:rPr>
              <a:t>Office 365</a:t>
            </a:r>
          </a:p>
        </p:txBody>
      </p:sp>
      <p:sp>
        <p:nvSpPr>
          <p:cNvPr id="22" name="TextBox 21"/>
          <p:cNvSpPr txBox="1"/>
          <p:nvPr/>
        </p:nvSpPr>
        <p:spPr>
          <a:xfrm>
            <a:off x="2278900"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3" name="TextBox 22"/>
          <p:cNvSpPr txBox="1"/>
          <p:nvPr/>
        </p:nvSpPr>
        <p:spPr>
          <a:xfrm>
            <a:off x="2278900" y="4044574"/>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4" name="TextBox 23"/>
          <p:cNvSpPr txBox="1"/>
          <p:nvPr/>
        </p:nvSpPr>
        <p:spPr>
          <a:xfrm>
            <a:off x="4143291"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5" name="TextBox 24"/>
          <p:cNvSpPr txBox="1"/>
          <p:nvPr/>
        </p:nvSpPr>
        <p:spPr>
          <a:xfrm>
            <a:off x="4143291" y="4044574"/>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6" name="TextBox 25"/>
          <p:cNvSpPr txBox="1"/>
          <p:nvPr/>
        </p:nvSpPr>
        <p:spPr>
          <a:xfrm>
            <a:off x="6007681"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7" name="TextBox 26"/>
          <p:cNvSpPr txBox="1"/>
          <p:nvPr/>
        </p:nvSpPr>
        <p:spPr>
          <a:xfrm>
            <a:off x="7872073" y="3226223"/>
            <a:ext cx="219611" cy="495518"/>
          </a:xfrm>
          <a:prstGeom prst="rect">
            <a:avLst/>
          </a:prstGeom>
          <a:noFill/>
        </p:spPr>
        <p:txBody>
          <a:bodyPr wrap="square" lIns="64005" tIns="32003" rIns="64005" bIns="32003" rtlCol="0" anchor="ctr">
            <a:spAutoFit/>
          </a:bodyPr>
          <a:lstStyle/>
          <a:p>
            <a:pPr algn="ctr"/>
            <a:r>
              <a:rPr lang="en-US" sz="2800" b="1" dirty="0">
                <a:solidFill>
                  <a:schemeClr val="tx1">
                    <a:alpha val="99000"/>
                  </a:schemeClr>
                </a:solidFill>
                <a:sym typeface="Wingdings"/>
              </a:rPr>
              <a:t></a:t>
            </a:r>
            <a:endParaRPr lang="en-US" sz="2800" b="1" dirty="0">
              <a:solidFill>
                <a:schemeClr val="tx1">
                  <a:alpha val="99000"/>
                </a:schemeClr>
              </a:solidFill>
            </a:endParaRPr>
          </a:p>
        </p:txBody>
      </p:sp>
      <p:sp>
        <p:nvSpPr>
          <p:cNvPr id="28" name="TextBox 27"/>
          <p:cNvSpPr txBox="1"/>
          <p:nvPr/>
        </p:nvSpPr>
        <p:spPr>
          <a:xfrm>
            <a:off x="7387777" y="4123057"/>
            <a:ext cx="1188204" cy="280075"/>
          </a:xfrm>
          <a:prstGeom prst="rect">
            <a:avLst/>
          </a:prstGeom>
          <a:noFill/>
        </p:spPr>
        <p:txBody>
          <a:bodyPr wrap="none" lIns="64005" tIns="32003" rIns="64005" bIns="32003" rtlCol="0">
            <a:spAutoFit/>
          </a:bodyPr>
          <a:lstStyle/>
          <a:p>
            <a:pPr algn="ctr"/>
            <a:r>
              <a:rPr lang="en-US" sz="1400" dirty="0">
                <a:solidFill>
                  <a:schemeClr val="tx1">
                    <a:alpha val="99000"/>
                  </a:schemeClr>
                </a:solidFill>
              </a:rPr>
              <a:t>Not Available</a:t>
            </a:r>
          </a:p>
        </p:txBody>
      </p:sp>
      <p:sp>
        <p:nvSpPr>
          <p:cNvPr id="29" name="TextBox 28"/>
          <p:cNvSpPr txBox="1"/>
          <p:nvPr/>
        </p:nvSpPr>
        <p:spPr>
          <a:xfrm>
            <a:off x="5890463" y="4123056"/>
            <a:ext cx="454051" cy="495518"/>
          </a:xfrm>
          <a:prstGeom prst="rect">
            <a:avLst/>
          </a:prstGeom>
          <a:noFill/>
        </p:spPr>
        <p:txBody>
          <a:bodyPr wrap="square" lIns="64005" tIns="32003" rIns="64005" bIns="32003" rtlCol="0">
            <a:spAutoFit/>
          </a:bodyPr>
          <a:lstStyle/>
          <a:p>
            <a:pPr algn="ctr"/>
            <a:r>
              <a:rPr lang="en-US" sz="1400" dirty="0">
                <a:solidFill>
                  <a:schemeClr val="tx1">
                    <a:alpha val="99000"/>
                  </a:schemeClr>
                </a:solidFill>
              </a:rPr>
              <a:t>FY12</a:t>
            </a:r>
          </a:p>
        </p:txBody>
      </p:sp>
      <p:grpSp>
        <p:nvGrpSpPr>
          <p:cNvPr id="40" name="Group 39"/>
          <p:cNvGrpSpPr/>
          <p:nvPr/>
        </p:nvGrpSpPr>
        <p:grpSpPr>
          <a:xfrm>
            <a:off x="3366801" y="1584673"/>
            <a:ext cx="3636511" cy="3352800"/>
            <a:chOff x="8381416" y="1903413"/>
            <a:chExt cx="5818417" cy="4023360"/>
          </a:xfrm>
        </p:grpSpPr>
        <p:sp>
          <p:nvSpPr>
            <p:cNvPr id="41" name="Rounded Rectangle 40"/>
            <p:cNvSpPr/>
            <p:nvPr/>
          </p:nvSpPr>
          <p:spPr bwMode="auto">
            <a:xfrm>
              <a:off x="8381416" y="1903413"/>
              <a:ext cx="5818417" cy="4023360"/>
            </a:xfrm>
            <a:prstGeom prst="roundRect">
              <a:avLst>
                <a:gd name="adj" fmla="val 4622"/>
              </a:avLst>
            </a:prstGeom>
            <a:solidFill>
              <a:srgbClr val="E6E6E6"/>
            </a:solidFill>
            <a:ln w="25400" cap="flat" cmpd="sng" algn="ctr">
              <a:noFill/>
              <a:prstDash val="solid"/>
            </a:ln>
            <a:effectLst>
              <a:innerShdw blurRad="342900">
                <a:prstClr val="black">
                  <a:alpha val="56000"/>
                </a:prstClr>
              </a:innerShdw>
            </a:effectLst>
          </p:spPr>
          <p:txBody>
            <a:bodyPr lIns="0" tIns="1188720" rIns="0" bIns="0" rtlCol="0" anchor="t" anchorCtr="0"/>
            <a:lstStyle/>
            <a:p>
              <a:pPr algn="ctr" fontAlgn="base">
                <a:spcBef>
                  <a:spcPct val="0"/>
                </a:spcBef>
                <a:spcAft>
                  <a:spcPct val="0"/>
                </a:spcAft>
              </a:pPr>
              <a:endParaRPr lang="en-US" sz="1400" dirty="0">
                <a:solidFill>
                  <a:schemeClr val="tx1">
                    <a:alpha val="99000"/>
                  </a:schemeClr>
                </a:solidFill>
              </a:endParaRPr>
            </a:p>
          </p:txBody>
        </p:sp>
        <p:sp>
          <p:nvSpPr>
            <p:cNvPr id="45" name="Rectangle 44"/>
            <p:cNvSpPr/>
            <p:nvPr/>
          </p:nvSpPr>
          <p:spPr bwMode="auto">
            <a:xfrm>
              <a:off x="8593144" y="2071327"/>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E911</a:t>
              </a:r>
            </a:p>
          </p:txBody>
        </p:sp>
        <p:sp>
          <p:nvSpPr>
            <p:cNvPr id="48" name="Rectangle 47"/>
            <p:cNvSpPr/>
            <p:nvPr/>
          </p:nvSpPr>
          <p:spPr bwMode="auto">
            <a:xfrm>
              <a:off x="8593144" y="2704895"/>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Call admission control</a:t>
              </a:r>
            </a:p>
          </p:txBody>
        </p:sp>
        <p:sp>
          <p:nvSpPr>
            <p:cNvPr id="49" name="Rectangle 48"/>
            <p:cNvSpPr/>
            <p:nvPr/>
          </p:nvSpPr>
          <p:spPr bwMode="auto">
            <a:xfrm>
              <a:off x="8593144" y="3338463"/>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Branch office appliance</a:t>
              </a:r>
            </a:p>
          </p:txBody>
        </p:sp>
        <p:sp>
          <p:nvSpPr>
            <p:cNvPr id="50" name="Rectangle 49"/>
            <p:cNvSpPr/>
            <p:nvPr/>
          </p:nvSpPr>
          <p:spPr bwMode="auto">
            <a:xfrm>
              <a:off x="8593144" y="3972031"/>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Existing telephony integration</a:t>
              </a:r>
            </a:p>
          </p:txBody>
        </p:sp>
        <p:sp>
          <p:nvSpPr>
            <p:cNvPr id="51" name="Rectangle 50"/>
            <p:cNvSpPr/>
            <p:nvPr/>
          </p:nvSpPr>
          <p:spPr bwMode="auto">
            <a:xfrm>
              <a:off x="8593144" y="4605599"/>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Fax and analog devices</a:t>
              </a:r>
            </a:p>
          </p:txBody>
        </p:sp>
        <p:sp>
          <p:nvSpPr>
            <p:cNvPr id="52" name="Rectangle 51"/>
            <p:cNvSpPr/>
            <p:nvPr/>
          </p:nvSpPr>
          <p:spPr bwMode="auto">
            <a:xfrm>
              <a:off x="8593144" y="5239168"/>
              <a:ext cx="5394960" cy="502920"/>
            </a:xfrm>
            <a:prstGeom prst="rect">
              <a:avLst/>
            </a:prstGeom>
            <a:solidFill>
              <a:schemeClr val="bg1"/>
            </a:solid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640022">
                <a:spcBef>
                  <a:spcPts val="280"/>
                </a:spcBef>
                <a:spcAft>
                  <a:spcPts val="280"/>
                </a:spcAft>
                <a:buClr>
                  <a:schemeClr val="tx2"/>
                </a:buClr>
                <a:buSzPct val="100000"/>
              </a:pPr>
              <a:r>
                <a:rPr lang="en-US" sz="1300" b="1" dirty="0">
                  <a:ln>
                    <a:solidFill>
                      <a:schemeClr val="bg1">
                        <a:alpha val="0"/>
                      </a:schemeClr>
                    </a:solidFill>
                  </a:ln>
                  <a:solidFill>
                    <a:srgbClr val="F37A1F"/>
                  </a:solidFill>
                </a:rPr>
                <a:t>Call park, hunt groups</a:t>
              </a:r>
            </a:p>
          </p:txBody>
        </p:sp>
      </p:grpSp>
      <p:sp>
        <p:nvSpPr>
          <p:cNvPr id="69" name="Rounded Rectangle 68"/>
          <p:cNvSpPr/>
          <p:nvPr/>
        </p:nvSpPr>
        <p:spPr bwMode="auto">
          <a:xfrm>
            <a:off x="1502879" y="5057876"/>
            <a:ext cx="7372350" cy="533400"/>
          </a:xfrm>
          <a:prstGeom prst="roundRect">
            <a:avLst>
              <a:gd name="adj" fmla="val 16072"/>
            </a:avLst>
          </a:prstGeom>
          <a:gradFill flip="none" rotWithShape="1">
            <a:gsLst>
              <a:gs pos="17000">
                <a:schemeClr val="bg1">
                  <a:alpha val="84000"/>
                </a:schemeClr>
              </a:gs>
              <a:gs pos="0">
                <a:schemeClr val="bg1">
                  <a:lumMod val="85000"/>
                </a:schemeClr>
              </a:gs>
              <a:gs pos="100000">
                <a:schemeClr val="bg1">
                  <a:alpha val="82000"/>
                </a:schemeClr>
              </a:gs>
            </a:gsLst>
            <a:lin ang="10800000" scaled="1"/>
            <a:tileRect/>
          </a:gradFill>
          <a:ln w="12700" cap="rnd">
            <a:solidFill>
              <a:srgbClr val="F37A1F"/>
            </a:solid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0" lvl="1" algn="ctr" defTabSz="640022"/>
            <a:r>
              <a:rPr lang="en-US" sz="1400" dirty="0">
                <a:ln>
                  <a:solidFill>
                    <a:schemeClr val="bg1">
                      <a:alpha val="0"/>
                    </a:schemeClr>
                  </a:solidFill>
                </a:ln>
              </a:rPr>
              <a:t>If the customer wants PBX replace, all </a:t>
            </a:r>
            <a:r>
              <a:rPr lang="en-US" sz="1400" dirty="0" smtClean="0">
                <a:ln>
                  <a:solidFill>
                    <a:schemeClr val="bg1">
                      <a:alpha val="0"/>
                    </a:schemeClr>
                  </a:solidFill>
                </a:ln>
              </a:rPr>
              <a:t>Lync workloads </a:t>
            </a:r>
            <a:r>
              <a:rPr lang="en-US" sz="1400" dirty="0">
                <a:ln>
                  <a:solidFill>
                    <a:schemeClr val="bg1">
                      <a:alpha val="0"/>
                    </a:schemeClr>
                  </a:solidFill>
                </a:ln>
              </a:rPr>
              <a:t>must run on-premises.</a:t>
            </a:r>
          </a:p>
        </p:txBody>
      </p:sp>
    </p:spTree>
    <p:extLst>
      <p:ext uri="{BB962C8B-B14F-4D97-AF65-F5344CB8AC3E}">
        <p14:creationId xmlns:p14="http://schemas.microsoft.com/office/powerpoint/2010/main" val="32170961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12"/>
                                        </p:tgtEl>
                                        <p:attrNameLst>
                                          <p:attrName>style.opacity</p:attrName>
                                        </p:attrNameLst>
                                      </p:cBhvr>
                                      <p:to>
                                        <p:strVal val="0.2"/>
                                      </p:to>
                                    </p:set>
                                    <p:animEffect filter="image" prLst="opacity: 0.2">
                                      <p:cBhvr rctx="IE">
                                        <p:cTn id="7" dur="indefinite"/>
                                        <p:tgtEl>
                                          <p:spTgt spid="12"/>
                                        </p:tgtEl>
                                      </p:cBhvr>
                                    </p:animEffect>
                                  </p:childTnLst>
                                </p:cTn>
                              </p:par>
                              <p:par>
                                <p:cTn id="8" presetID="9" presetClass="emph" presetSubtype="0" nodeType="withEffect">
                                  <p:stCondLst>
                                    <p:cond delay="0"/>
                                  </p:stCondLst>
                                  <p:childTnLst>
                                    <p:set>
                                      <p:cBhvr rctx="PPT">
                                        <p:cTn id="9" dur="indefinite"/>
                                        <p:tgtEl>
                                          <p:spTgt spid="42"/>
                                        </p:tgtEl>
                                        <p:attrNameLst>
                                          <p:attrName>style.opacity</p:attrName>
                                        </p:attrNameLst>
                                      </p:cBhvr>
                                      <p:to>
                                        <p:strVal val="0.2"/>
                                      </p:to>
                                    </p:set>
                                    <p:animEffect filter="image" prLst="opacity: 0.2">
                                      <p:cBhvr rctx="IE">
                                        <p:cTn id="10" dur="indefinite"/>
                                        <p:tgtEl>
                                          <p:spTgt spid="42"/>
                                        </p:tgtEl>
                                      </p:cBhvr>
                                    </p:animEffect>
                                  </p:childTnLst>
                                </p:cTn>
                              </p:par>
                              <p:par>
                                <p:cTn id="11" presetID="9" presetClass="emph" presetSubtype="0" nodeType="withEffect">
                                  <p:stCondLst>
                                    <p:cond delay="0"/>
                                  </p:stCondLst>
                                  <p:childTnLst>
                                    <p:set>
                                      <p:cBhvr rctx="PPT">
                                        <p:cTn id="12" dur="indefinite"/>
                                        <p:tgtEl>
                                          <p:spTgt spid="19"/>
                                        </p:tgtEl>
                                        <p:attrNameLst>
                                          <p:attrName>style.opacity</p:attrName>
                                        </p:attrNameLst>
                                      </p:cBhvr>
                                      <p:to>
                                        <p:strVal val="0.2"/>
                                      </p:to>
                                    </p:set>
                                    <p:animEffect filter="image" prLst="opacity: 0.2">
                                      <p:cBhvr rctx="IE">
                                        <p:cTn id="13" dur="indefinite"/>
                                        <p:tgtEl>
                                          <p:spTgt spid="19"/>
                                        </p:tgtEl>
                                      </p:cBhvr>
                                    </p:animEffect>
                                  </p:childTnLst>
                                </p:cTn>
                              </p:par>
                              <p:par>
                                <p:cTn id="14" presetID="9" presetClass="emph" presetSubtype="0" grpId="0" nodeType="withEffect">
                                  <p:stCondLst>
                                    <p:cond delay="0"/>
                                  </p:stCondLst>
                                  <p:childTnLst>
                                    <p:set>
                                      <p:cBhvr rctx="PPT">
                                        <p:cTn id="15" dur="indefinite"/>
                                        <p:tgtEl>
                                          <p:spTgt spid="22"/>
                                        </p:tgtEl>
                                        <p:attrNameLst>
                                          <p:attrName>style.opacity</p:attrName>
                                        </p:attrNameLst>
                                      </p:cBhvr>
                                      <p:to>
                                        <p:strVal val="0.2"/>
                                      </p:to>
                                    </p:set>
                                    <p:animEffect filter="image" prLst="opacity: 0.2">
                                      <p:cBhvr rctx="IE">
                                        <p:cTn id="16" dur="indefinite"/>
                                        <p:tgtEl>
                                          <p:spTgt spid="22"/>
                                        </p:tgtEl>
                                      </p:cBhvr>
                                    </p:animEffect>
                                  </p:childTnLst>
                                </p:cTn>
                              </p:par>
                              <p:par>
                                <p:cTn id="17" presetID="9" presetClass="emph" presetSubtype="0" grpId="0" nodeType="withEffect">
                                  <p:stCondLst>
                                    <p:cond delay="0"/>
                                  </p:stCondLst>
                                  <p:childTnLst>
                                    <p:set>
                                      <p:cBhvr rctx="PPT">
                                        <p:cTn id="18" dur="indefinite"/>
                                        <p:tgtEl>
                                          <p:spTgt spid="23"/>
                                        </p:tgtEl>
                                        <p:attrNameLst>
                                          <p:attrName>style.opacity</p:attrName>
                                        </p:attrNameLst>
                                      </p:cBhvr>
                                      <p:to>
                                        <p:strVal val="0.2"/>
                                      </p:to>
                                    </p:set>
                                    <p:animEffect filter="image" prLst="opacity: 0.2">
                                      <p:cBhvr rctx="IE">
                                        <p:cTn id="19" dur="indefinite"/>
                                        <p:tgtEl>
                                          <p:spTgt spid="23"/>
                                        </p:tgtEl>
                                      </p:cBhvr>
                                    </p:animEffect>
                                  </p:childTnLst>
                                </p:cTn>
                              </p:par>
                              <p:par>
                                <p:cTn id="20" presetID="9" presetClass="emph" presetSubtype="0" grpId="0" nodeType="withEffect">
                                  <p:stCondLst>
                                    <p:cond delay="0"/>
                                  </p:stCondLst>
                                  <p:childTnLst>
                                    <p:set>
                                      <p:cBhvr rctx="PPT">
                                        <p:cTn id="21" dur="indefinite"/>
                                        <p:tgtEl>
                                          <p:spTgt spid="24"/>
                                        </p:tgtEl>
                                        <p:attrNameLst>
                                          <p:attrName>style.opacity</p:attrName>
                                        </p:attrNameLst>
                                      </p:cBhvr>
                                      <p:to>
                                        <p:strVal val="0.2"/>
                                      </p:to>
                                    </p:set>
                                    <p:animEffect filter="image" prLst="opacity: 0.2">
                                      <p:cBhvr rctx="IE">
                                        <p:cTn id="22" dur="indefinite"/>
                                        <p:tgtEl>
                                          <p:spTgt spid="24"/>
                                        </p:tgtEl>
                                      </p:cBhvr>
                                    </p:animEffect>
                                  </p:childTnLst>
                                </p:cTn>
                              </p:par>
                              <p:par>
                                <p:cTn id="23" presetID="9" presetClass="emph" presetSubtype="0" grpId="0" nodeType="withEffect">
                                  <p:stCondLst>
                                    <p:cond delay="0"/>
                                  </p:stCondLst>
                                  <p:childTnLst>
                                    <p:set>
                                      <p:cBhvr rctx="PPT">
                                        <p:cTn id="24" dur="indefinite"/>
                                        <p:tgtEl>
                                          <p:spTgt spid="25"/>
                                        </p:tgtEl>
                                        <p:attrNameLst>
                                          <p:attrName>style.opacity</p:attrName>
                                        </p:attrNameLst>
                                      </p:cBhvr>
                                      <p:to>
                                        <p:strVal val="0.2"/>
                                      </p:to>
                                    </p:set>
                                    <p:animEffect filter="image" prLst="opacity: 0.2">
                                      <p:cBhvr rctx="IE">
                                        <p:cTn id="25" dur="indefinite"/>
                                        <p:tgtEl>
                                          <p:spTgt spid="25"/>
                                        </p:tgtEl>
                                      </p:cBhvr>
                                    </p:animEffect>
                                  </p:childTnLst>
                                </p:cTn>
                              </p:par>
                              <p:par>
                                <p:cTn id="26" presetID="9" presetClass="emph" presetSubtype="0" nodeType="withEffect">
                                  <p:stCondLst>
                                    <p:cond delay="0"/>
                                  </p:stCondLst>
                                  <p:childTnLst>
                                    <p:set>
                                      <p:cBhvr rctx="PPT">
                                        <p:cTn id="27" dur="indefinite"/>
                                        <p:tgtEl>
                                          <p:spTgt spid="20"/>
                                        </p:tgtEl>
                                        <p:attrNameLst>
                                          <p:attrName>style.opacity</p:attrName>
                                        </p:attrNameLst>
                                      </p:cBhvr>
                                      <p:to>
                                        <p:strVal val="0.2"/>
                                      </p:to>
                                    </p:set>
                                    <p:animEffect filter="image" prLst="opacity: 0.2">
                                      <p:cBhvr rctx="IE">
                                        <p:cTn id="28" dur="indefinite"/>
                                        <p:tgtEl>
                                          <p:spTgt spid="20"/>
                                        </p:tgtEl>
                                      </p:cBhvr>
                                    </p:animEffect>
                                  </p:childTnLst>
                                </p:cTn>
                              </p:par>
                              <p:par>
                                <p:cTn id="29" presetID="9" presetClass="emph" presetSubtype="0" grpId="0" nodeType="withEffect">
                                  <p:stCondLst>
                                    <p:cond delay="0"/>
                                  </p:stCondLst>
                                  <p:childTnLst>
                                    <p:set>
                                      <p:cBhvr rctx="PPT">
                                        <p:cTn id="30" dur="indefinite"/>
                                        <p:tgtEl>
                                          <p:spTgt spid="26"/>
                                        </p:tgtEl>
                                        <p:attrNameLst>
                                          <p:attrName>style.opacity</p:attrName>
                                        </p:attrNameLst>
                                      </p:cBhvr>
                                      <p:to>
                                        <p:strVal val="0.2"/>
                                      </p:to>
                                    </p:set>
                                    <p:animEffect filter="image" prLst="opacity: 0.2">
                                      <p:cBhvr rctx="IE">
                                        <p:cTn id="31" dur="indefinite"/>
                                        <p:tgtEl>
                                          <p:spTgt spid="26"/>
                                        </p:tgtEl>
                                      </p:cBhvr>
                                    </p:animEffect>
                                  </p:childTnLst>
                                </p:cTn>
                              </p:par>
                              <p:par>
                                <p:cTn id="32" presetID="9" presetClass="emph" presetSubtype="0" grpId="0" nodeType="withEffect">
                                  <p:stCondLst>
                                    <p:cond delay="0"/>
                                  </p:stCondLst>
                                  <p:childTnLst>
                                    <p:set>
                                      <p:cBhvr rctx="PPT">
                                        <p:cTn id="33" dur="indefinite"/>
                                        <p:tgtEl>
                                          <p:spTgt spid="29"/>
                                        </p:tgtEl>
                                        <p:attrNameLst>
                                          <p:attrName>style.opacity</p:attrName>
                                        </p:attrNameLst>
                                      </p:cBhvr>
                                      <p:to>
                                        <p:strVal val="0.2"/>
                                      </p:to>
                                    </p:set>
                                    <p:animEffect filter="image" prLst="opacity: 0.2">
                                      <p:cBhvr rctx="IE">
                                        <p:cTn id="34" dur="indefinite"/>
                                        <p:tgtEl>
                                          <p:spTgt spid="29"/>
                                        </p:tgtEl>
                                      </p:cBhvr>
                                    </p:animEffect>
                                  </p:childTnLst>
                                </p:cTn>
                              </p:par>
                            </p:childTnLst>
                          </p:cTn>
                        </p:par>
                        <p:par>
                          <p:cTn id="35" fill="hold">
                            <p:stCondLst>
                              <p:cond delay="0"/>
                            </p:stCondLst>
                            <p:childTnLst>
                              <p:par>
                                <p:cTn id="36" presetID="10" presetClass="entr" presetSubtype="0"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P spid="23" grpId="0"/>
      <p:bldP spid="24" grpId="0"/>
      <p:bldP spid="25" grpId="0"/>
      <p:bldP spid="26" grpId="0"/>
      <p:bldP spid="2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SharePoint and SharePoint Online</a:t>
            </a:r>
            <a:endParaRPr lang="en-US" dirty="0"/>
          </a:p>
        </p:txBody>
      </p:sp>
      <p:sp>
        <p:nvSpPr>
          <p:cNvPr id="23" name="Freeform 6"/>
          <p:cNvSpPr>
            <a:spLocks/>
          </p:cNvSpPr>
          <p:nvPr/>
        </p:nvSpPr>
        <p:spPr bwMode="auto">
          <a:xfrm>
            <a:off x="2375194" y="1217612"/>
            <a:ext cx="2070394" cy="4306887"/>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32" rIns="0" bIns="0" rtlCol="0" anchor="t" anchorCtr="0"/>
          <a:lstStyle/>
          <a:p>
            <a:pPr algn="ctr" defTabSz="914309" fontAlgn="base">
              <a:spcBef>
                <a:spcPct val="0"/>
              </a:spcBef>
              <a:spcAft>
                <a:spcPct val="0"/>
              </a:spcAft>
            </a:pPr>
            <a:r>
              <a:rPr lang="en-US" sz="1700" kern="0" dirty="0">
                <a:solidFill>
                  <a:sysClr val="windowText" lastClr="000000">
                    <a:alpha val="99000"/>
                  </a:sysClr>
                </a:solidFill>
              </a:rPr>
              <a:t>Sites and Communities</a:t>
            </a:r>
          </a:p>
        </p:txBody>
      </p:sp>
      <p:sp>
        <p:nvSpPr>
          <p:cNvPr id="24" name="Freeform 6"/>
          <p:cNvSpPr>
            <a:spLocks/>
          </p:cNvSpPr>
          <p:nvPr/>
        </p:nvSpPr>
        <p:spPr bwMode="auto">
          <a:xfrm>
            <a:off x="4494212" y="1217612"/>
            <a:ext cx="2070394" cy="4306887"/>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32" rIns="0" bIns="0" rtlCol="0" anchor="t" anchorCtr="0"/>
          <a:lstStyle/>
          <a:p>
            <a:pPr algn="ctr" defTabSz="914309" fontAlgn="base">
              <a:spcBef>
                <a:spcPct val="0"/>
              </a:spcBef>
              <a:spcAft>
                <a:spcPct val="0"/>
              </a:spcAft>
            </a:pPr>
            <a:r>
              <a:rPr lang="en-US" sz="1700" kern="0" dirty="0">
                <a:solidFill>
                  <a:sysClr val="windowText" lastClr="000000">
                    <a:alpha val="99000"/>
                  </a:sysClr>
                </a:solidFill>
              </a:rPr>
              <a:t>Content Management</a:t>
            </a:r>
          </a:p>
        </p:txBody>
      </p:sp>
      <p:sp>
        <p:nvSpPr>
          <p:cNvPr id="25" name="Freeform 6"/>
          <p:cNvSpPr>
            <a:spLocks/>
          </p:cNvSpPr>
          <p:nvPr/>
        </p:nvSpPr>
        <p:spPr bwMode="auto">
          <a:xfrm>
            <a:off x="6613231" y="1217612"/>
            <a:ext cx="2070394" cy="4306887"/>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32" rIns="0" bIns="0" rtlCol="0" anchor="t" anchorCtr="0"/>
          <a:lstStyle/>
          <a:p>
            <a:pPr algn="ctr" defTabSz="914309" fontAlgn="base">
              <a:spcBef>
                <a:spcPct val="0"/>
              </a:spcBef>
              <a:spcAft>
                <a:spcPct val="0"/>
              </a:spcAft>
            </a:pPr>
            <a:r>
              <a:rPr lang="en-US" sz="1700" kern="0" dirty="0">
                <a:solidFill>
                  <a:sysClr val="windowText" lastClr="000000">
                    <a:alpha val="99000"/>
                  </a:sysClr>
                </a:solidFill>
              </a:rPr>
              <a:t>Search, Insights, and Composites</a:t>
            </a:r>
          </a:p>
        </p:txBody>
      </p:sp>
      <p:sp>
        <p:nvSpPr>
          <p:cNvPr id="27" name="Rounded Rectangle 26"/>
          <p:cNvSpPr/>
          <p:nvPr/>
        </p:nvSpPr>
        <p:spPr bwMode="auto">
          <a:xfrm>
            <a:off x="457201" y="3469392"/>
            <a:ext cx="8226425" cy="874192"/>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solidFill>
              <a:srgbClr val="F37A1F"/>
            </a:solidFill>
            <a:prstDash val="sysDash"/>
            <a:headEnd type="oval"/>
          </a:ln>
          <a:effectLst>
            <a:outerShdw blurRad="63500" sx="101000" sy="101000" algn="ctr" rotWithShape="0">
              <a:prstClr val="black">
                <a:alpha val="40000"/>
              </a:prstClr>
            </a:outerShdw>
          </a:effectLst>
        </p:spPr>
        <p:txBody>
          <a:bodyPr lIns="91431" tIns="0" rIns="91431" bIns="0" rtlCol="0" anchor="ctr"/>
          <a:lstStyle/>
          <a:p>
            <a:pPr marL="0" lvl="1" defTabSz="914272">
              <a:defRPr/>
            </a:pPr>
            <a:r>
              <a:rPr lang="en-US" sz="2000" b="1" kern="0" cap="all" dirty="0">
                <a:ln>
                  <a:solidFill>
                    <a:sysClr val="window" lastClr="FFFFFF">
                      <a:alpha val="0"/>
                    </a:sysClr>
                  </a:solidFill>
                </a:ln>
                <a:solidFill>
                  <a:srgbClr val="F37A1F"/>
                </a:solidFill>
              </a:rPr>
              <a:t>ON-PREMISES</a:t>
            </a:r>
          </a:p>
        </p:txBody>
      </p:sp>
      <p:sp>
        <p:nvSpPr>
          <p:cNvPr id="28" name="Rounded Rectangle 27"/>
          <p:cNvSpPr/>
          <p:nvPr/>
        </p:nvSpPr>
        <p:spPr bwMode="auto">
          <a:xfrm>
            <a:off x="457201" y="4410235"/>
            <a:ext cx="8226425" cy="874192"/>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solidFill>
              <a:srgbClr val="F37A1F"/>
            </a:solidFill>
            <a:prstDash val="sysDash"/>
            <a:headEnd type="oval"/>
          </a:ln>
          <a:effectLst>
            <a:outerShdw blurRad="63500" sx="101000" sy="101000" algn="ctr" rotWithShape="0">
              <a:prstClr val="black">
                <a:alpha val="40000"/>
              </a:prstClr>
            </a:outerShdw>
          </a:effectLst>
        </p:spPr>
        <p:txBody>
          <a:bodyPr lIns="91431" tIns="0" rIns="91431" bIns="0" rtlCol="0" anchor="ctr"/>
          <a:lstStyle/>
          <a:p>
            <a:pPr marL="0" lvl="1" defTabSz="914272">
              <a:defRPr/>
            </a:pPr>
            <a:r>
              <a:rPr lang="en-US" sz="2000" b="1" kern="0" cap="all" dirty="0">
                <a:ln>
                  <a:solidFill>
                    <a:sysClr val="window" lastClr="FFFFFF">
                      <a:alpha val="0"/>
                    </a:sysClr>
                  </a:solidFill>
                </a:ln>
                <a:solidFill>
                  <a:srgbClr val="F37A1F"/>
                </a:solidFill>
              </a:rPr>
              <a:t>Office 365</a:t>
            </a:r>
          </a:p>
        </p:txBody>
      </p:sp>
      <p:sp>
        <p:nvSpPr>
          <p:cNvPr id="29" name="TextBox 28"/>
          <p:cNvSpPr txBox="1"/>
          <p:nvPr/>
        </p:nvSpPr>
        <p:spPr>
          <a:xfrm>
            <a:off x="3234702" y="3552550"/>
            <a:ext cx="351378" cy="707878"/>
          </a:xfrm>
          <a:prstGeom prst="rect">
            <a:avLst/>
          </a:prstGeom>
          <a:noFill/>
        </p:spPr>
        <p:txBody>
          <a:bodyPr wrap="square" lIns="91431" tIns="45716" rIns="91431" bIns="45716" rtlCol="0" anchor="ctr">
            <a:spAutoFit/>
          </a:bodyPr>
          <a:lstStyle/>
          <a:p>
            <a:pPr algn="ctr" defTabSz="914309">
              <a:defRPr/>
            </a:pPr>
            <a:r>
              <a:rPr lang="en-US" sz="4000" b="1" kern="0" dirty="0">
                <a:solidFill>
                  <a:sysClr val="windowText" lastClr="000000">
                    <a:alpha val="99000"/>
                  </a:sysClr>
                </a:solidFill>
                <a:sym typeface="Wingdings"/>
              </a:rPr>
              <a:t></a:t>
            </a:r>
            <a:endParaRPr lang="en-US" sz="4000" b="1" kern="0" dirty="0">
              <a:solidFill>
                <a:sysClr val="windowText" lastClr="000000">
                  <a:alpha val="99000"/>
                </a:sysClr>
              </a:solidFill>
            </a:endParaRPr>
          </a:p>
        </p:txBody>
      </p:sp>
      <p:sp>
        <p:nvSpPr>
          <p:cNvPr id="30" name="TextBox 29"/>
          <p:cNvSpPr txBox="1"/>
          <p:nvPr/>
        </p:nvSpPr>
        <p:spPr>
          <a:xfrm>
            <a:off x="3234702" y="4493392"/>
            <a:ext cx="351378" cy="707878"/>
          </a:xfrm>
          <a:prstGeom prst="rect">
            <a:avLst/>
          </a:prstGeom>
          <a:noFill/>
        </p:spPr>
        <p:txBody>
          <a:bodyPr wrap="square" lIns="91431" tIns="45716" rIns="91431" bIns="45716" rtlCol="0" anchor="ctr">
            <a:spAutoFit/>
          </a:bodyPr>
          <a:lstStyle/>
          <a:p>
            <a:pPr algn="ctr" defTabSz="914309">
              <a:defRPr/>
            </a:pPr>
            <a:r>
              <a:rPr lang="en-US" sz="4000" b="1" kern="0" dirty="0">
                <a:solidFill>
                  <a:sysClr val="windowText" lastClr="000000">
                    <a:alpha val="99000"/>
                  </a:sysClr>
                </a:solidFill>
                <a:sym typeface="Wingdings"/>
              </a:rPr>
              <a:t></a:t>
            </a:r>
            <a:endParaRPr lang="en-US" sz="4000" b="1" kern="0" dirty="0">
              <a:solidFill>
                <a:sysClr val="windowText" lastClr="000000">
                  <a:alpha val="99000"/>
                </a:sysClr>
              </a:solidFill>
            </a:endParaRPr>
          </a:p>
        </p:txBody>
      </p:sp>
      <p:sp>
        <p:nvSpPr>
          <p:cNvPr id="31" name="TextBox 30"/>
          <p:cNvSpPr txBox="1"/>
          <p:nvPr/>
        </p:nvSpPr>
        <p:spPr>
          <a:xfrm>
            <a:off x="5353720" y="3552550"/>
            <a:ext cx="351378" cy="707878"/>
          </a:xfrm>
          <a:prstGeom prst="rect">
            <a:avLst/>
          </a:prstGeom>
          <a:noFill/>
        </p:spPr>
        <p:txBody>
          <a:bodyPr wrap="square" lIns="91431" tIns="45716" rIns="91431" bIns="45716" rtlCol="0" anchor="ctr">
            <a:spAutoFit/>
          </a:bodyPr>
          <a:lstStyle/>
          <a:p>
            <a:pPr algn="ctr" defTabSz="914309">
              <a:defRPr/>
            </a:pPr>
            <a:r>
              <a:rPr lang="en-US" sz="4000" b="1" kern="0" dirty="0">
                <a:solidFill>
                  <a:sysClr val="windowText" lastClr="000000">
                    <a:alpha val="99000"/>
                  </a:sysClr>
                </a:solidFill>
                <a:sym typeface="Wingdings"/>
              </a:rPr>
              <a:t></a:t>
            </a:r>
            <a:endParaRPr lang="en-US" sz="4000" b="1" kern="0" dirty="0">
              <a:solidFill>
                <a:sysClr val="windowText" lastClr="000000">
                  <a:alpha val="99000"/>
                </a:sysClr>
              </a:solidFill>
            </a:endParaRPr>
          </a:p>
        </p:txBody>
      </p:sp>
      <p:sp>
        <p:nvSpPr>
          <p:cNvPr id="32" name="TextBox 31"/>
          <p:cNvSpPr txBox="1"/>
          <p:nvPr/>
        </p:nvSpPr>
        <p:spPr>
          <a:xfrm>
            <a:off x="5353720" y="4493392"/>
            <a:ext cx="351378" cy="707878"/>
          </a:xfrm>
          <a:prstGeom prst="rect">
            <a:avLst/>
          </a:prstGeom>
          <a:noFill/>
        </p:spPr>
        <p:txBody>
          <a:bodyPr wrap="square" lIns="91431" tIns="45716" rIns="91431" bIns="45716" rtlCol="0" anchor="ctr">
            <a:spAutoFit/>
          </a:bodyPr>
          <a:lstStyle/>
          <a:p>
            <a:pPr algn="ctr" defTabSz="914309">
              <a:defRPr/>
            </a:pPr>
            <a:r>
              <a:rPr lang="en-US" sz="4000" b="1" kern="0" dirty="0">
                <a:solidFill>
                  <a:sysClr val="windowText" lastClr="000000">
                    <a:alpha val="99000"/>
                  </a:sysClr>
                </a:solidFill>
                <a:sym typeface="Wingdings"/>
              </a:rPr>
              <a:t></a:t>
            </a:r>
            <a:endParaRPr lang="en-US" sz="4000" b="1" kern="0" dirty="0">
              <a:solidFill>
                <a:sysClr val="windowText" lastClr="000000">
                  <a:alpha val="99000"/>
                </a:sysClr>
              </a:solidFill>
            </a:endParaRPr>
          </a:p>
        </p:txBody>
      </p:sp>
      <p:sp>
        <p:nvSpPr>
          <p:cNvPr id="33" name="TextBox 32"/>
          <p:cNvSpPr txBox="1"/>
          <p:nvPr/>
        </p:nvSpPr>
        <p:spPr>
          <a:xfrm>
            <a:off x="7472739" y="3552550"/>
            <a:ext cx="351378" cy="707878"/>
          </a:xfrm>
          <a:prstGeom prst="rect">
            <a:avLst/>
          </a:prstGeom>
          <a:noFill/>
        </p:spPr>
        <p:txBody>
          <a:bodyPr wrap="square" lIns="91431" tIns="45716" rIns="91431" bIns="45716" rtlCol="0" anchor="ctr">
            <a:spAutoFit/>
          </a:bodyPr>
          <a:lstStyle/>
          <a:p>
            <a:pPr algn="ctr" defTabSz="914309">
              <a:defRPr/>
            </a:pPr>
            <a:r>
              <a:rPr lang="en-US" sz="4000" b="1" kern="0" dirty="0">
                <a:solidFill>
                  <a:sysClr val="windowText" lastClr="000000">
                    <a:alpha val="99000"/>
                  </a:sysClr>
                </a:solidFill>
                <a:sym typeface="Wingdings"/>
              </a:rPr>
              <a:t></a:t>
            </a:r>
            <a:endParaRPr lang="en-US" sz="4000" b="1" kern="0" dirty="0">
              <a:solidFill>
                <a:sysClr val="windowText" lastClr="000000">
                  <a:alpha val="99000"/>
                </a:sysClr>
              </a:solidFill>
            </a:endParaRPr>
          </a:p>
        </p:txBody>
      </p:sp>
      <p:sp>
        <p:nvSpPr>
          <p:cNvPr id="36" name="TextBox 35"/>
          <p:cNvSpPr txBox="1"/>
          <p:nvPr/>
        </p:nvSpPr>
        <p:spPr>
          <a:xfrm>
            <a:off x="6564607" y="4431834"/>
            <a:ext cx="2119019" cy="769433"/>
          </a:xfrm>
          <a:prstGeom prst="rect">
            <a:avLst/>
          </a:prstGeom>
          <a:noFill/>
        </p:spPr>
        <p:txBody>
          <a:bodyPr wrap="square" lIns="91431" tIns="45716" rIns="91431" bIns="45716" rtlCol="0">
            <a:spAutoFit/>
          </a:bodyPr>
          <a:lstStyle/>
          <a:p>
            <a:pPr algn="ctr" defTabSz="914195"/>
            <a:r>
              <a:rPr lang="en-US" sz="1100" dirty="0">
                <a:ln>
                  <a:solidFill>
                    <a:prstClr val="white">
                      <a:alpha val="0"/>
                    </a:prstClr>
                  </a:solidFill>
                </a:ln>
                <a:solidFill>
                  <a:prstClr val="black"/>
                </a:solidFill>
              </a:rPr>
              <a:t>FAST Search – Wave 15</a:t>
            </a:r>
          </a:p>
          <a:p>
            <a:pPr algn="ctr" defTabSz="914195"/>
            <a:r>
              <a:rPr lang="en-US" sz="1100" dirty="0">
                <a:ln>
                  <a:solidFill>
                    <a:prstClr val="white">
                      <a:alpha val="0"/>
                    </a:prstClr>
                  </a:solidFill>
                </a:ln>
                <a:solidFill>
                  <a:prstClr val="black"/>
                </a:solidFill>
              </a:rPr>
              <a:t>BCS – FY12</a:t>
            </a:r>
          </a:p>
          <a:p>
            <a:pPr algn="ctr" defTabSz="914195"/>
            <a:r>
              <a:rPr lang="en-US" sz="1100" dirty="0">
                <a:ln>
                  <a:solidFill>
                    <a:prstClr val="white">
                      <a:alpha val="0"/>
                    </a:prstClr>
                  </a:solidFill>
                </a:ln>
                <a:solidFill>
                  <a:prstClr val="black"/>
                </a:solidFill>
              </a:rPr>
              <a:t>PerformancePoint – Wave 15</a:t>
            </a:r>
          </a:p>
          <a:p>
            <a:pPr algn="ctr" defTabSz="914195"/>
            <a:r>
              <a:rPr lang="en-US" sz="1100" dirty="0">
                <a:ln>
                  <a:solidFill>
                    <a:prstClr val="white">
                      <a:alpha val="0"/>
                    </a:prstClr>
                  </a:solidFill>
                </a:ln>
                <a:solidFill>
                  <a:prstClr val="black"/>
                </a:solidFill>
              </a:rPr>
              <a:t>No full-trust code</a:t>
            </a:r>
          </a:p>
        </p:txBody>
      </p:sp>
      <p:grpSp>
        <p:nvGrpSpPr>
          <p:cNvPr id="73" name="Group 72"/>
          <p:cNvGrpSpPr/>
          <p:nvPr/>
        </p:nvGrpSpPr>
        <p:grpSpPr>
          <a:xfrm>
            <a:off x="2988730" y="1691815"/>
            <a:ext cx="843327" cy="457262"/>
            <a:chOff x="1566149" y="1510698"/>
            <a:chExt cx="876358" cy="475172"/>
          </a:xfrm>
          <a:solidFill>
            <a:sysClr val="windowText" lastClr="000000">
              <a:lumMod val="65000"/>
              <a:lumOff val="35000"/>
            </a:sysClr>
          </a:solidFill>
        </p:grpSpPr>
        <p:grpSp>
          <p:nvGrpSpPr>
            <p:cNvPr id="74" name="Group 20"/>
            <p:cNvGrpSpPr/>
            <p:nvPr/>
          </p:nvGrpSpPr>
          <p:grpSpPr>
            <a:xfrm>
              <a:off x="1566149" y="1510698"/>
              <a:ext cx="368846" cy="412928"/>
              <a:chOff x="6248400" y="58737"/>
              <a:chExt cx="1301750" cy="1457326"/>
            </a:xfrm>
            <a:grpFill/>
          </p:grpSpPr>
          <p:sp>
            <p:nvSpPr>
              <p:cNvPr id="83"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309">
                  <a:defRPr/>
                </a:pPr>
                <a:endParaRPr lang="en-US" kern="0" dirty="0">
                  <a:solidFill>
                    <a:sysClr val="windowText" lastClr="000000"/>
                  </a:solidFill>
                </a:endParaRPr>
              </a:p>
            </p:txBody>
          </p:sp>
          <p:sp>
            <p:nvSpPr>
              <p:cNvPr id="84"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309">
                  <a:defRPr/>
                </a:pPr>
                <a:endParaRPr lang="en-US" kern="0" dirty="0">
                  <a:solidFill>
                    <a:sysClr val="windowText" lastClr="000000"/>
                  </a:solidFill>
                </a:endParaRPr>
              </a:p>
            </p:txBody>
          </p:sp>
          <p:sp>
            <p:nvSpPr>
              <p:cNvPr id="85"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914309">
                  <a:defRPr/>
                </a:pPr>
                <a:endParaRPr lang="en-US" kern="0" dirty="0">
                  <a:solidFill>
                    <a:sysClr val="windowText" lastClr="000000"/>
                  </a:solidFill>
                </a:endParaRPr>
              </a:p>
            </p:txBody>
          </p:sp>
        </p:grpSp>
        <p:grpSp>
          <p:nvGrpSpPr>
            <p:cNvPr id="75" name="Group 21"/>
            <p:cNvGrpSpPr/>
            <p:nvPr/>
          </p:nvGrpSpPr>
          <p:grpSpPr>
            <a:xfrm flipH="1">
              <a:off x="1912132" y="1695026"/>
              <a:ext cx="259796" cy="290844"/>
              <a:chOff x="6248400" y="58737"/>
              <a:chExt cx="1301750" cy="1457326"/>
            </a:xfrm>
            <a:grpFill/>
          </p:grpSpPr>
          <p:sp>
            <p:nvSpPr>
              <p:cNvPr id="80"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309">
                  <a:defRPr/>
                </a:pPr>
                <a:endParaRPr lang="en-US" kern="0" dirty="0">
                  <a:solidFill>
                    <a:sysClr val="windowText" lastClr="000000"/>
                  </a:solidFill>
                </a:endParaRPr>
              </a:p>
            </p:txBody>
          </p:sp>
          <p:sp>
            <p:nvSpPr>
              <p:cNvPr id="81"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309">
                  <a:defRPr/>
                </a:pPr>
                <a:endParaRPr lang="en-US" kern="0" dirty="0">
                  <a:solidFill>
                    <a:sysClr val="windowText" lastClr="000000"/>
                  </a:solidFill>
                </a:endParaRPr>
              </a:p>
            </p:txBody>
          </p:sp>
          <p:sp>
            <p:nvSpPr>
              <p:cNvPr id="82"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914309">
                  <a:defRPr/>
                </a:pPr>
                <a:endParaRPr lang="en-US" kern="0" dirty="0">
                  <a:solidFill>
                    <a:sysClr val="windowText" lastClr="000000"/>
                  </a:solidFill>
                </a:endParaRPr>
              </a:p>
            </p:txBody>
          </p:sp>
        </p:grpSp>
        <p:grpSp>
          <p:nvGrpSpPr>
            <p:cNvPr id="76" name="Group 22"/>
            <p:cNvGrpSpPr/>
            <p:nvPr/>
          </p:nvGrpSpPr>
          <p:grpSpPr>
            <a:xfrm>
              <a:off x="2141196" y="1510698"/>
              <a:ext cx="301311" cy="337321"/>
              <a:chOff x="6248400" y="58737"/>
              <a:chExt cx="1301750" cy="1457326"/>
            </a:xfrm>
            <a:grpFill/>
          </p:grpSpPr>
          <p:sp>
            <p:nvSpPr>
              <p:cNvPr id="77"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309">
                  <a:defRPr/>
                </a:pPr>
                <a:endParaRPr lang="en-US" kern="0" dirty="0">
                  <a:solidFill>
                    <a:sysClr val="windowText" lastClr="000000"/>
                  </a:solidFill>
                </a:endParaRPr>
              </a:p>
            </p:txBody>
          </p:sp>
          <p:sp>
            <p:nvSpPr>
              <p:cNvPr id="78"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914309">
                  <a:defRPr/>
                </a:pPr>
                <a:endParaRPr lang="en-US" kern="0" dirty="0">
                  <a:solidFill>
                    <a:sysClr val="windowText" lastClr="000000"/>
                  </a:solidFill>
                </a:endParaRPr>
              </a:p>
            </p:txBody>
          </p:sp>
          <p:sp>
            <p:nvSpPr>
              <p:cNvPr id="79"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914309">
                  <a:defRPr/>
                </a:pPr>
                <a:endParaRPr lang="en-US" kern="0" dirty="0">
                  <a:solidFill>
                    <a:sysClr val="windowText" lastClr="000000"/>
                  </a:solidFill>
                </a:endParaRPr>
              </a:p>
            </p:txBody>
          </p:sp>
        </p:grpSp>
      </p:grpSp>
      <p:grpSp>
        <p:nvGrpSpPr>
          <p:cNvPr id="89" name="Group 88"/>
          <p:cNvGrpSpPr/>
          <p:nvPr/>
        </p:nvGrpSpPr>
        <p:grpSpPr>
          <a:xfrm>
            <a:off x="7193871" y="1503020"/>
            <a:ext cx="909114" cy="761521"/>
            <a:chOff x="7791873" y="1503020"/>
            <a:chExt cx="1313380" cy="907662"/>
          </a:xfrm>
        </p:grpSpPr>
        <p:sp>
          <p:nvSpPr>
            <p:cNvPr id="86" name="Freeform 53"/>
            <p:cNvSpPr>
              <a:spLocks noEditPoints="1"/>
            </p:cNvSpPr>
            <p:nvPr/>
          </p:nvSpPr>
          <p:spPr bwMode="auto">
            <a:xfrm>
              <a:off x="7791873" y="1740179"/>
              <a:ext cx="708585" cy="670503"/>
            </a:xfrm>
            <a:custGeom>
              <a:avLst/>
              <a:gdLst/>
              <a:ahLst/>
              <a:cxnLst>
                <a:cxn ang="0">
                  <a:pos x="283" y="239"/>
                </a:cxn>
                <a:cxn ang="0">
                  <a:pos x="188" y="148"/>
                </a:cxn>
                <a:cxn ang="0">
                  <a:pos x="200" y="100"/>
                </a:cxn>
                <a:cxn ang="0">
                  <a:pos x="100" y="0"/>
                </a:cxn>
                <a:cxn ang="0">
                  <a:pos x="0" y="100"/>
                </a:cxn>
                <a:cxn ang="0">
                  <a:pos x="100" y="200"/>
                </a:cxn>
                <a:cxn ang="0">
                  <a:pos x="147" y="189"/>
                </a:cxn>
                <a:cxn ang="0">
                  <a:pos x="244" y="281"/>
                </a:cxn>
                <a:cxn ang="0">
                  <a:pos x="272" y="274"/>
                </a:cxn>
                <a:cxn ang="0">
                  <a:pos x="278" y="267"/>
                </a:cxn>
                <a:cxn ang="0">
                  <a:pos x="283" y="239"/>
                </a:cxn>
                <a:cxn ang="0">
                  <a:pos x="100" y="179"/>
                </a:cxn>
                <a:cxn ang="0">
                  <a:pos x="21" y="100"/>
                </a:cxn>
                <a:cxn ang="0">
                  <a:pos x="100" y="21"/>
                </a:cxn>
                <a:cxn ang="0">
                  <a:pos x="178" y="100"/>
                </a:cxn>
                <a:cxn ang="0">
                  <a:pos x="100" y="179"/>
                </a:cxn>
              </a:cxnLst>
              <a:rect l="0" t="0" r="r" b="b"/>
              <a:pathLst>
                <a:path w="289" h="287">
                  <a:moveTo>
                    <a:pt x="283" y="239"/>
                  </a:moveTo>
                  <a:cubicBezTo>
                    <a:pt x="188" y="148"/>
                    <a:pt x="188" y="148"/>
                    <a:pt x="188" y="148"/>
                  </a:cubicBezTo>
                  <a:cubicBezTo>
                    <a:pt x="196" y="134"/>
                    <a:pt x="200" y="118"/>
                    <a:pt x="200" y="100"/>
                  </a:cubicBezTo>
                  <a:cubicBezTo>
                    <a:pt x="200" y="45"/>
                    <a:pt x="156" y="0"/>
                    <a:pt x="100" y="0"/>
                  </a:cubicBezTo>
                  <a:cubicBezTo>
                    <a:pt x="45" y="0"/>
                    <a:pt x="0" y="45"/>
                    <a:pt x="0" y="100"/>
                  </a:cubicBezTo>
                  <a:cubicBezTo>
                    <a:pt x="0" y="155"/>
                    <a:pt x="45" y="200"/>
                    <a:pt x="100" y="200"/>
                  </a:cubicBezTo>
                  <a:cubicBezTo>
                    <a:pt x="117" y="200"/>
                    <a:pt x="133" y="196"/>
                    <a:pt x="147" y="189"/>
                  </a:cubicBezTo>
                  <a:cubicBezTo>
                    <a:pt x="244" y="281"/>
                    <a:pt x="244" y="281"/>
                    <a:pt x="244" y="281"/>
                  </a:cubicBezTo>
                  <a:cubicBezTo>
                    <a:pt x="250" y="287"/>
                    <a:pt x="263" y="284"/>
                    <a:pt x="272" y="274"/>
                  </a:cubicBezTo>
                  <a:cubicBezTo>
                    <a:pt x="278" y="267"/>
                    <a:pt x="278" y="267"/>
                    <a:pt x="278" y="267"/>
                  </a:cubicBezTo>
                  <a:cubicBezTo>
                    <a:pt x="287" y="258"/>
                    <a:pt x="289" y="245"/>
                    <a:pt x="283" y="239"/>
                  </a:cubicBezTo>
                  <a:close/>
                  <a:moveTo>
                    <a:pt x="100" y="179"/>
                  </a:moveTo>
                  <a:cubicBezTo>
                    <a:pt x="56" y="179"/>
                    <a:pt x="21" y="143"/>
                    <a:pt x="21" y="100"/>
                  </a:cubicBezTo>
                  <a:cubicBezTo>
                    <a:pt x="21" y="57"/>
                    <a:pt x="56" y="21"/>
                    <a:pt x="100" y="21"/>
                  </a:cubicBezTo>
                  <a:cubicBezTo>
                    <a:pt x="143" y="21"/>
                    <a:pt x="178" y="57"/>
                    <a:pt x="178" y="100"/>
                  </a:cubicBezTo>
                  <a:cubicBezTo>
                    <a:pt x="178" y="143"/>
                    <a:pt x="143" y="179"/>
                    <a:pt x="100" y="179"/>
                  </a:cubicBezTo>
                  <a:close/>
                </a:path>
              </a:pathLst>
            </a:custGeom>
            <a:solidFill>
              <a:sysClr val="windowText" lastClr="000000">
                <a:lumMod val="65000"/>
                <a:lumOff val="35000"/>
              </a:sysClr>
            </a:solidFill>
            <a:ln w="9525">
              <a:noFill/>
              <a:round/>
              <a:headEnd/>
              <a:tailEnd/>
            </a:ln>
          </p:spPr>
          <p:txBody>
            <a:bodyPr vert="horz" wrap="square" lIns="91440" tIns="45720" rIns="91440" bIns="45720" numCol="1" anchor="t" anchorCtr="0" compatLnSpc="1">
              <a:prstTxWarp prst="textNoShape">
                <a:avLst/>
              </a:prstTxWarp>
            </a:bodyPr>
            <a:lstStyle/>
            <a:p>
              <a:pPr defTabSz="914309">
                <a:defRPr/>
              </a:pPr>
              <a:endParaRPr lang="en-US" kern="0" dirty="0">
                <a:solidFill>
                  <a:sysClr val="windowText" lastClr="000000"/>
                </a:solidFill>
              </a:endParaRPr>
            </a:p>
          </p:txBody>
        </p:sp>
        <p:sp>
          <p:nvSpPr>
            <p:cNvPr id="87" name="Rectangle 86"/>
            <p:cNvSpPr/>
            <p:nvPr/>
          </p:nvSpPr>
          <p:spPr>
            <a:xfrm>
              <a:off x="8321427" y="1503020"/>
              <a:ext cx="783826" cy="843735"/>
            </a:xfrm>
            <a:prstGeom prst="rect">
              <a:avLst/>
            </a:prstGeom>
          </p:spPr>
          <p:txBody>
            <a:bodyPr wrap="square">
              <a:spAutoFit/>
            </a:bodyPr>
            <a:lstStyle/>
            <a:p>
              <a:pPr defTabSz="914309">
                <a:defRPr/>
              </a:pPr>
              <a:r>
                <a:rPr lang="en-US" sz="4000" kern="0" dirty="0">
                  <a:solidFill>
                    <a:sysClr val="windowText" lastClr="000000">
                      <a:lumMod val="65000"/>
                      <a:lumOff val="35000"/>
                      <a:alpha val="99000"/>
                    </a:sysClr>
                  </a:solidFill>
                  <a:latin typeface="Webdings"/>
                </a:rPr>
                <a:t>i</a:t>
              </a:r>
              <a:endParaRPr lang="en-US" sz="4000" kern="0" dirty="0">
                <a:solidFill>
                  <a:sysClr val="windowText" lastClr="000000">
                    <a:lumMod val="65000"/>
                    <a:lumOff val="35000"/>
                    <a:alpha val="99000"/>
                  </a:sysClr>
                </a:solidFill>
              </a:endParaRPr>
            </a:p>
          </p:txBody>
        </p:sp>
      </p:grpSp>
      <p:pic>
        <p:nvPicPr>
          <p:cNvPr id="88" name="Picture 7"/>
          <p:cNvPicPr>
            <a:picLocks noChangeAspect="1" noChangeArrowheads="1"/>
          </p:cNvPicPr>
          <p:nvPr/>
        </p:nvPicPr>
        <p:blipFill>
          <a:blip r:embed="rId3" cstate="screen">
            <a:lum bright="-63000"/>
            <a:extLst>
              <a:ext uri="{28A0092B-C50C-407E-A947-70E740481C1C}">
                <a14:useLocalDpi xmlns:a14="http://schemas.microsoft.com/office/drawing/2010/main"/>
              </a:ext>
            </a:extLst>
          </a:blip>
          <a:stretch>
            <a:fillRect/>
          </a:stretch>
        </p:blipFill>
        <p:spPr bwMode="auto">
          <a:xfrm>
            <a:off x="5304534" y="1700384"/>
            <a:ext cx="449755" cy="47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8194796"/>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Role-Based Access Control (RBAC)</a:t>
            </a:r>
            <a:endParaRPr lang="en-US" dirty="0"/>
          </a:p>
        </p:txBody>
      </p:sp>
      <p:grpSp>
        <p:nvGrpSpPr>
          <p:cNvPr id="6" name="Group 5"/>
          <p:cNvGrpSpPr/>
          <p:nvPr/>
        </p:nvGrpSpPr>
        <p:grpSpPr>
          <a:xfrm>
            <a:off x="0" y="1097559"/>
            <a:ext cx="9144000" cy="2603449"/>
            <a:chOff x="0" y="3456800"/>
            <a:chExt cx="14630400" cy="3124139"/>
          </a:xfrm>
        </p:grpSpPr>
        <p:sp>
          <p:nvSpPr>
            <p:cNvPr id="7" name="Rectangle 6"/>
            <p:cNvSpPr/>
            <p:nvPr/>
          </p:nvSpPr>
          <p:spPr>
            <a:xfrm>
              <a:off x="0" y="3456800"/>
              <a:ext cx="7315200" cy="368375"/>
            </a:xfrm>
            <a:prstGeom prst="rect">
              <a:avLst/>
            </a:prstGeom>
            <a:gradFill flip="none" rotWithShape="1">
              <a:gsLst>
                <a:gs pos="0">
                  <a:srgbClr val="2473A8">
                    <a:lumMod val="40000"/>
                    <a:lumOff val="60000"/>
                  </a:srgbClr>
                </a:gs>
                <a:gs pos="10000">
                  <a:srgbClr val="2473A8">
                    <a:lumMod val="60000"/>
                    <a:lumOff val="40000"/>
                  </a:srgbClr>
                </a:gs>
                <a:gs pos="70000">
                  <a:srgbClr val="2473A8"/>
                </a:gs>
              </a:gsLst>
              <a:lin ang="5400000" scaled="1"/>
              <a:tileRect/>
            </a:gradFill>
            <a:ln w="25400" cap="flat" cmpd="sng" algn="ctr">
              <a:noFill/>
              <a:prstDash val="solid"/>
            </a:ln>
            <a:effectLst/>
          </p:spPr>
          <p:txBody>
            <a:bodyPr rtlCol="0" anchor="ctr"/>
            <a:lstStyle/>
            <a:p>
              <a:pPr algn="ctr" defTabSz="640048">
                <a:defRPr/>
              </a:pPr>
              <a:endParaRPr lang="en-US" kern="0" dirty="0">
                <a:solidFill>
                  <a:sysClr val="window" lastClr="FFFFFF"/>
                </a:solidFill>
                <a:latin typeface="Segoe UI"/>
              </a:endParaRPr>
            </a:p>
          </p:txBody>
        </p:sp>
        <p:sp>
          <p:nvSpPr>
            <p:cNvPr id="9" name="Rectangle 8"/>
            <p:cNvSpPr/>
            <p:nvPr/>
          </p:nvSpPr>
          <p:spPr>
            <a:xfrm>
              <a:off x="7315200" y="3456800"/>
              <a:ext cx="7315200" cy="368375"/>
            </a:xfrm>
            <a:prstGeom prst="rect">
              <a:avLst/>
            </a:prstGeom>
            <a:gradFill flip="none" rotWithShape="1">
              <a:gsLst>
                <a:gs pos="0">
                  <a:srgbClr val="6BBD46">
                    <a:lumMod val="40000"/>
                    <a:lumOff val="60000"/>
                  </a:srgbClr>
                </a:gs>
                <a:gs pos="10000">
                  <a:srgbClr val="6BBD46">
                    <a:lumMod val="60000"/>
                    <a:lumOff val="40000"/>
                  </a:srgbClr>
                </a:gs>
                <a:gs pos="70000">
                  <a:srgbClr val="6BBD46"/>
                </a:gs>
              </a:gsLst>
              <a:lin ang="5400000" scaled="1"/>
              <a:tileRect/>
            </a:gradFill>
            <a:ln w="25400" cap="flat" cmpd="sng" algn="ctr">
              <a:noFill/>
              <a:prstDash val="solid"/>
            </a:ln>
            <a:effectLst/>
          </p:spPr>
          <p:txBody>
            <a:bodyPr rtlCol="0" anchor="ctr"/>
            <a:lstStyle/>
            <a:p>
              <a:pPr algn="ctr" defTabSz="640048"/>
              <a:endParaRPr lang="en-US" kern="0" dirty="0">
                <a:solidFill>
                  <a:sysClr val="window" lastClr="FFFFFF"/>
                </a:solidFill>
                <a:latin typeface="Segoe UI"/>
              </a:endParaRPr>
            </a:p>
          </p:txBody>
        </p:sp>
        <p:sp>
          <p:nvSpPr>
            <p:cNvPr id="10" name="Rounded Rectangle 9"/>
            <p:cNvSpPr/>
            <p:nvPr/>
          </p:nvSpPr>
          <p:spPr bwMode="auto">
            <a:xfrm>
              <a:off x="0" y="3572792"/>
              <a:ext cx="14630400" cy="3008147"/>
            </a:xfrm>
            <a:prstGeom prst="roundRect">
              <a:avLst>
                <a:gd name="adj" fmla="val 0"/>
              </a:avLst>
            </a:prstGeom>
            <a:solidFill>
              <a:schemeClr val="bg1"/>
            </a:solidFill>
            <a:ln w="25400" cap="flat" cmpd="sng" algn="ctr">
              <a:noFill/>
              <a:prstDash val="solid"/>
            </a:ln>
            <a:effectLst>
              <a:outerShdw blurRad="50800" dist="38100" dir="16200000" rotWithShape="0">
                <a:prstClr val="black">
                  <a:alpha val="40000"/>
                </a:prstClr>
              </a:outerShdw>
            </a:effectLst>
          </p:spPr>
          <p:txBody>
            <a:bodyPr rtlCol="0" anchor="ctr"/>
            <a:lstStyle/>
            <a:p>
              <a:pPr algn="ctr" defTabSz="640048"/>
              <a:endParaRPr lang="en-US" kern="0" dirty="0">
                <a:solidFill>
                  <a:sysClr val="window" lastClr="FFFFFF"/>
                </a:solidFill>
                <a:latin typeface="Segoe UI"/>
              </a:endParaRPr>
            </a:p>
          </p:txBody>
        </p:sp>
      </p:grpSp>
      <p:sp>
        <p:nvSpPr>
          <p:cNvPr id="12" name="Freeform 5"/>
          <p:cNvSpPr>
            <a:spLocks/>
          </p:cNvSpPr>
          <p:nvPr/>
        </p:nvSpPr>
        <p:spPr bwMode="auto">
          <a:xfrm>
            <a:off x="316508" y="4836411"/>
            <a:ext cx="4171950" cy="1143000"/>
          </a:xfrm>
          <a:prstGeom prst="roundRect">
            <a:avLst>
              <a:gd name="adj" fmla="val 12485"/>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a:extLst/>
        </p:spPr>
        <p:style>
          <a:lnRef idx="1">
            <a:schemeClr val="accent1"/>
          </a:lnRef>
          <a:fillRef idx="0">
            <a:schemeClr val="accent1"/>
          </a:fillRef>
          <a:effectRef idx="0">
            <a:schemeClr val="accent1"/>
          </a:effectRef>
          <a:fontRef idx="minor">
            <a:schemeClr val="tx1"/>
          </a:fontRef>
        </p:style>
        <p:txBody>
          <a:bodyPr lIns="64005" tIns="32003" rIns="64005" bIns="32003" rtlCol="0" anchor="t" anchorCtr="0"/>
          <a:lstStyle/>
          <a:p>
            <a:pPr algn="ctr">
              <a:spcBef>
                <a:spcPct val="0"/>
              </a:spcBef>
            </a:pPr>
            <a:r>
              <a:rPr lang="en-US" sz="1700" spc="-84" dirty="0">
                <a:ln w="3175">
                  <a:solidFill>
                    <a:schemeClr val="bg1">
                      <a:alpha val="0"/>
                    </a:schemeClr>
                  </a:solidFill>
                </a:ln>
                <a:solidFill>
                  <a:srgbClr val="EE7816"/>
                </a:solidFill>
                <a:cs typeface="Arial" charset="0"/>
              </a:rPr>
              <a:t>Partner Roles</a:t>
            </a:r>
          </a:p>
        </p:txBody>
      </p:sp>
      <p:sp>
        <p:nvSpPr>
          <p:cNvPr id="11" name="Freeform 5"/>
          <p:cNvSpPr>
            <a:spLocks/>
          </p:cNvSpPr>
          <p:nvPr/>
        </p:nvSpPr>
        <p:spPr bwMode="auto">
          <a:xfrm>
            <a:off x="318063" y="1314887"/>
            <a:ext cx="4171950" cy="1143000"/>
          </a:xfrm>
          <a:prstGeom prst="roundRect">
            <a:avLst>
              <a:gd name="adj" fmla="val 11415"/>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a:extLst/>
        </p:spPr>
        <p:style>
          <a:lnRef idx="1">
            <a:schemeClr val="accent1"/>
          </a:lnRef>
          <a:fillRef idx="0">
            <a:schemeClr val="accent1"/>
          </a:fillRef>
          <a:effectRef idx="0">
            <a:schemeClr val="accent1"/>
          </a:effectRef>
          <a:fontRef idx="minor">
            <a:schemeClr val="tx1"/>
          </a:fontRef>
        </p:style>
        <p:txBody>
          <a:bodyPr lIns="64005" tIns="32003" rIns="64005" bIns="32003" rtlCol="0" anchor="t" anchorCtr="0"/>
          <a:lstStyle/>
          <a:p>
            <a:pPr algn="ctr">
              <a:spcBef>
                <a:spcPct val="0"/>
              </a:spcBef>
            </a:pPr>
            <a:r>
              <a:rPr lang="en-US" sz="1700" spc="-84" dirty="0">
                <a:ln w="3175">
                  <a:solidFill>
                    <a:schemeClr val="bg1">
                      <a:alpha val="0"/>
                    </a:schemeClr>
                  </a:solidFill>
                </a:ln>
                <a:solidFill>
                  <a:srgbClr val="EE7816"/>
                </a:solidFill>
                <a:cs typeface="Arial" charset="0"/>
              </a:rPr>
              <a:t>Admin and User Roles</a:t>
            </a:r>
          </a:p>
        </p:txBody>
      </p:sp>
      <p:graphicFrame>
        <p:nvGraphicFramePr>
          <p:cNvPr id="13" name="Content Placeholder 4"/>
          <p:cNvGraphicFramePr>
            <a:graphicFrameLocks/>
          </p:cNvGraphicFramePr>
          <p:nvPr>
            <p:extLst>
              <p:ext uri="{D42A27DB-BD31-4B8C-83A1-F6EECF244321}">
                <p14:modId xmlns:p14="http://schemas.microsoft.com/office/powerpoint/2010/main" val="2100558470"/>
              </p:ext>
            </p:extLst>
          </p:nvPr>
        </p:nvGraphicFramePr>
        <p:xfrm>
          <a:off x="316508" y="1781067"/>
          <a:ext cx="8549640" cy="3093720"/>
        </p:xfrm>
        <a:graphic>
          <a:graphicData uri="http://schemas.openxmlformats.org/drawingml/2006/table">
            <a:tbl>
              <a:tblPr firstRow="1" bandRow="1">
                <a:effectLst>
                  <a:outerShdw blurRad="63500" sx="102000" sy="102000" algn="ctr" rotWithShape="0">
                    <a:prstClr val="black">
                      <a:alpha val="40000"/>
                    </a:prstClr>
                  </a:outerShdw>
                </a:effectLst>
                <a:tableStyleId>{D27102A9-8310-4765-A935-A1911B00CA55}</a:tableStyleId>
              </a:tblPr>
              <a:tblGrid>
                <a:gridCol w="2108131"/>
                <a:gridCol w="6441509"/>
              </a:tblGrid>
              <a:tr h="350520">
                <a:tc>
                  <a:txBody>
                    <a:bodyPr/>
                    <a:lstStyle/>
                    <a:p>
                      <a:pPr algn="ctr"/>
                      <a:r>
                        <a:rPr lang="en-US" sz="1500" dirty="0" smtClean="0">
                          <a:ln>
                            <a:solidFill>
                              <a:schemeClr val="bg1">
                                <a:alpha val="0"/>
                              </a:schemeClr>
                            </a:solidFill>
                          </a:ln>
                          <a:solidFill>
                            <a:schemeClr val="bg1"/>
                          </a:solidFill>
                          <a:effectLst>
                            <a:outerShdw blurRad="38100" dist="38100" dir="2700000" algn="tl">
                              <a:srgbClr val="000000">
                                <a:alpha val="43137"/>
                              </a:srgbClr>
                            </a:outerShdw>
                          </a:effectLst>
                        </a:rPr>
                        <a:t>Role</a:t>
                      </a:r>
                      <a:endParaRPr lang="en-US" sz="1500" dirty="0">
                        <a:ln>
                          <a:solidFill>
                            <a:schemeClr val="bg1">
                              <a:alpha val="0"/>
                            </a:schemeClr>
                          </a:solidFill>
                        </a:ln>
                        <a:solidFill>
                          <a:schemeClr val="bg1"/>
                        </a:solidFill>
                        <a:effectLst>
                          <a:outerShdw blurRad="38100" dist="38100" dir="2700000" algn="tl">
                            <a:srgbClr val="000000">
                              <a:alpha val="43137"/>
                            </a:srgbClr>
                          </a:outerShdw>
                        </a:effectLst>
                      </a:endParaRPr>
                    </a:p>
                  </a:txBody>
                  <a:tcPr marL="57150" marR="57150" marT="60960" marB="60960" anchor="ctr">
                    <a:lnL>
                      <a:noFill/>
                    </a:lnL>
                    <a:lnR>
                      <a:noFill/>
                    </a:lnR>
                    <a:lnT w="12700" cmpd="sng">
                      <a:noFill/>
                    </a:lnT>
                    <a:lnB w="12700" cmpd="sng">
                      <a:noFill/>
                    </a:lnB>
                    <a:lnTlToBr w="12700" cmpd="sng">
                      <a:noFill/>
                      <a:prstDash val="solid"/>
                    </a:lnTlToBr>
                    <a:lnBlToTr w="12700" cmpd="sng">
                      <a:noFill/>
                      <a:prstDash val="solid"/>
                    </a:lnBlToTr>
                    <a:solidFill>
                      <a:srgbClr val="B3B3B3"/>
                    </a:solidFill>
                  </a:tcPr>
                </a:tc>
                <a:tc>
                  <a:txBody>
                    <a:bodyPr/>
                    <a:lstStyle/>
                    <a:p>
                      <a:pPr algn="ctr"/>
                      <a:r>
                        <a:rPr lang="en-US" sz="1500" dirty="0" smtClean="0">
                          <a:ln>
                            <a:solidFill>
                              <a:schemeClr val="bg1">
                                <a:alpha val="0"/>
                              </a:schemeClr>
                            </a:solidFill>
                          </a:ln>
                          <a:solidFill>
                            <a:schemeClr val="bg1"/>
                          </a:solidFill>
                          <a:effectLst>
                            <a:outerShdw blurRad="38100" dist="38100" dir="2700000" algn="tl">
                              <a:srgbClr val="000000">
                                <a:alpha val="43137"/>
                              </a:srgbClr>
                            </a:outerShdw>
                          </a:effectLst>
                        </a:rPr>
                        <a:t>Details</a:t>
                      </a:r>
                      <a:endParaRPr lang="en-US" sz="1500" dirty="0">
                        <a:ln>
                          <a:solidFill>
                            <a:schemeClr val="bg1">
                              <a:alpha val="0"/>
                            </a:schemeClr>
                          </a:solidFill>
                        </a:ln>
                        <a:solidFill>
                          <a:schemeClr val="bg1"/>
                        </a:solidFill>
                        <a:effectLst>
                          <a:outerShdw blurRad="38100" dist="38100" dir="2700000" algn="tl">
                            <a:srgbClr val="000000">
                              <a:alpha val="43137"/>
                            </a:srgbClr>
                          </a:outerShdw>
                        </a:effectLst>
                      </a:endParaRPr>
                    </a:p>
                  </a:txBody>
                  <a:tcPr marL="57150" marR="57150" marT="60960" marB="60960" anchor="ctr">
                    <a:lnL>
                      <a:noFill/>
                    </a:lnL>
                    <a:lnR>
                      <a:noFill/>
                    </a:lnR>
                    <a:lnT w="12700" cmpd="sng">
                      <a:noFill/>
                    </a:lnT>
                    <a:lnB w="12700" cmpd="sng">
                      <a:noFill/>
                    </a:lnB>
                    <a:lnTlToBr w="12700" cmpd="sng">
                      <a:noFill/>
                      <a:prstDash val="solid"/>
                    </a:lnTlToBr>
                    <a:lnBlToTr w="12700" cmpd="sng">
                      <a:noFill/>
                      <a:prstDash val="solid"/>
                    </a:lnBlToTr>
                    <a:solidFill>
                      <a:srgbClr val="B3B3B3"/>
                    </a:solidFill>
                  </a:tcPr>
                </a:tc>
              </a:tr>
              <a:tr h="487680">
                <a:tc>
                  <a:txBody>
                    <a:bodyPr/>
                    <a:lstStyle/>
                    <a:p>
                      <a:r>
                        <a:rPr lang="en-US" sz="1200" b="1" dirty="0" smtClean="0">
                          <a:ln>
                            <a:solidFill>
                              <a:schemeClr val="bg1">
                                <a:alpha val="0"/>
                              </a:schemeClr>
                            </a:solidFill>
                          </a:ln>
                          <a:solidFill>
                            <a:schemeClr val="tx1"/>
                          </a:solidFill>
                        </a:rPr>
                        <a:t>Tenant Admin</a:t>
                      </a:r>
                      <a:endParaRPr lang="en-US" sz="1200" b="1" dirty="0">
                        <a:ln>
                          <a:solidFill>
                            <a:schemeClr val="bg1">
                              <a:alpha val="0"/>
                            </a:schemeClr>
                          </a:solidFill>
                        </a:ln>
                        <a:solidFill>
                          <a:schemeClr val="tx1"/>
                        </a:solidFill>
                      </a:endParaRPr>
                    </a:p>
                  </a:txBody>
                  <a:tcPr marL="57150" marR="57150" marT="60960" marB="60960" anchor="ct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200" dirty="0" smtClean="0">
                          <a:ln>
                            <a:solidFill>
                              <a:schemeClr val="bg1">
                                <a:alpha val="0"/>
                              </a:schemeClr>
                            </a:solidFill>
                          </a:ln>
                          <a:solidFill>
                            <a:schemeClr val="tx1"/>
                          </a:solidFill>
                        </a:rPr>
                        <a:t>Includes</a:t>
                      </a:r>
                      <a:r>
                        <a:rPr lang="en-US" sz="1200" baseline="0" dirty="0" smtClean="0">
                          <a:ln>
                            <a:solidFill>
                              <a:schemeClr val="bg1">
                                <a:alpha val="0"/>
                              </a:schemeClr>
                            </a:solidFill>
                          </a:ln>
                          <a:solidFill>
                            <a:schemeClr val="tx1"/>
                          </a:solidFill>
                        </a:rPr>
                        <a:t> </a:t>
                      </a:r>
                      <a:r>
                        <a:rPr lang="en-US" sz="1200" dirty="0" smtClean="0">
                          <a:ln>
                            <a:solidFill>
                              <a:schemeClr val="bg1">
                                <a:alpha val="0"/>
                              </a:schemeClr>
                            </a:solidFill>
                          </a:ln>
                          <a:solidFill>
                            <a:schemeClr val="tx1"/>
                          </a:solidFill>
                        </a:rPr>
                        <a:t>full permissions</a:t>
                      </a:r>
                      <a:r>
                        <a:rPr lang="en-US" sz="1200" baseline="0" dirty="0" smtClean="0">
                          <a:ln>
                            <a:solidFill>
                              <a:schemeClr val="bg1">
                                <a:alpha val="0"/>
                              </a:schemeClr>
                            </a:solidFill>
                          </a:ln>
                          <a:solidFill>
                            <a:schemeClr val="tx1"/>
                          </a:solidFill>
                        </a:rPr>
                        <a:t> </a:t>
                      </a:r>
                      <a:r>
                        <a:rPr lang="en-US" sz="1200" dirty="0" smtClean="0">
                          <a:ln>
                            <a:solidFill>
                              <a:schemeClr val="bg1">
                                <a:alpha val="0"/>
                              </a:schemeClr>
                            </a:solidFill>
                          </a:ln>
                          <a:solidFill>
                            <a:schemeClr val="tx1"/>
                          </a:solidFill>
                        </a:rPr>
                        <a:t>to your company. The</a:t>
                      </a:r>
                      <a:r>
                        <a:rPr lang="en-US" sz="1200" baseline="0" dirty="0" smtClean="0">
                          <a:ln>
                            <a:solidFill>
                              <a:schemeClr val="bg1">
                                <a:alpha val="0"/>
                              </a:schemeClr>
                            </a:solidFill>
                          </a:ln>
                          <a:solidFill>
                            <a:schemeClr val="tx1"/>
                          </a:solidFill>
                        </a:rPr>
                        <a:t> initial user created when signing up will be assigned this role. Can assign admin permissions to other users.</a:t>
                      </a:r>
                      <a:endParaRPr lang="en-US" sz="1200" dirty="0">
                        <a:ln>
                          <a:solidFill>
                            <a:schemeClr val="bg1">
                              <a:alpha val="0"/>
                            </a:schemeClr>
                          </a:solidFill>
                        </a:ln>
                        <a:solidFill>
                          <a:schemeClr val="tx1"/>
                        </a:solidFill>
                      </a:endParaRPr>
                    </a:p>
                  </a:txBody>
                  <a:tcPr marL="57150" marR="57150" marT="60960" marB="60960" anchor="ctr">
                    <a:lnL>
                      <a:noFill/>
                    </a:lnL>
                    <a:lnR>
                      <a:noFill/>
                    </a:lnR>
                    <a:lnT w="12700" cmpd="sng">
                      <a:noFill/>
                    </a:lnT>
                    <a:lnB>
                      <a:noFill/>
                    </a:lnB>
                    <a:lnTlToBr w="12700" cmpd="sng">
                      <a:noFill/>
                      <a:prstDash val="solid"/>
                    </a:lnTlToBr>
                    <a:lnBlToTr w="12700" cmpd="sng">
                      <a:noFill/>
                      <a:prstDash val="solid"/>
                    </a:lnBlToTr>
                    <a:solidFill>
                      <a:schemeClr val="bg1"/>
                    </a:solidFill>
                  </a:tcPr>
                </a:tc>
              </a:tr>
              <a:tr h="487680">
                <a:tc>
                  <a:txBody>
                    <a:bodyPr/>
                    <a:lstStyle/>
                    <a:p>
                      <a:r>
                        <a:rPr lang="en-US" sz="1200" b="1" dirty="0" smtClean="0">
                          <a:ln>
                            <a:solidFill>
                              <a:schemeClr val="bg1">
                                <a:alpha val="0"/>
                              </a:schemeClr>
                            </a:solidFill>
                          </a:ln>
                          <a:solidFill>
                            <a:schemeClr val="tx1"/>
                          </a:solidFill>
                        </a:rPr>
                        <a:t>Billing Admin</a:t>
                      </a:r>
                      <a:endParaRPr lang="en-US" sz="1200" b="1" dirty="0">
                        <a:ln>
                          <a:solidFill>
                            <a:schemeClr val="bg1">
                              <a:alpha val="0"/>
                            </a:schemeClr>
                          </a:solidFill>
                        </a:ln>
                        <a:solidFill>
                          <a:schemeClr val="tx1"/>
                        </a:solidFill>
                      </a:endParaRPr>
                    </a:p>
                  </a:txBody>
                  <a:tcPr marL="57150" marR="57150" marT="60960" marB="6096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200" dirty="0" smtClean="0">
                          <a:ln>
                            <a:solidFill>
                              <a:schemeClr val="bg1">
                                <a:alpha val="0"/>
                              </a:schemeClr>
                            </a:solidFill>
                          </a:ln>
                          <a:solidFill>
                            <a:schemeClr val="tx1"/>
                          </a:solidFill>
                        </a:rPr>
                        <a:t>Has</a:t>
                      </a:r>
                      <a:r>
                        <a:rPr lang="en-US" sz="1200" baseline="0" dirty="0" smtClean="0">
                          <a:ln>
                            <a:solidFill>
                              <a:schemeClr val="bg1">
                                <a:alpha val="0"/>
                              </a:schemeClr>
                            </a:solidFill>
                          </a:ln>
                          <a:solidFill>
                            <a:schemeClr val="tx1"/>
                          </a:solidFill>
                        </a:rPr>
                        <a:t> full permissions for billing tasks, and read-only permissions for company objects (domains, users). Any user with this role will also receive notifications for billing events.</a:t>
                      </a:r>
                      <a:endParaRPr lang="en-US" sz="1200" dirty="0">
                        <a:ln>
                          <a:solidFill>
                            <a:schemeClr val="bg1">
                              <a:alpha val="0"/>
                            </a:schemeClr>
                          </a:solidFill>
                        </a:ln>
                        <a:solidFill>
                          <a:schemeClr val="tx1"/>
                        </a:solidFill>
                      </a:endParaRPr>
                    </a:p>
                  </a:txBody>
                  <a:tcPr marL="57150" marR="57150" marT="60960" marB="6096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r>
              <a:tr h="487680">
                <a:tc>
                  <a:txBody>
                    <a:bodyPr/>
                    <a:lstStyle/>
                    <a:p>
                      <a:r>
                        <a:rPr lang="en-US" sz="1200" b="1" dirty="0" smtClean="0">
                          <a:ln>
                            <a:solidFill>
                              <a:schemeClr val="bg1">
                                <a:alpha val="0"/>
                              </a:schemeClr>
                            </a:solidFill>
                          </a:ln>
                          <a:solidFill>
                            <a:schemeClr val="tx1"/>
                          </a:solidFill>
                        </a:rPr>
                        <a:t>User</a:t>
                      </a:r>
                      <a:r>
                        <a:rPr lang="en-US" sz="1200" b="1" baseline="0" dirty="0" smtClean="0">
                          <a:ln>
                            <a:solidFill>
                              <a:schemeClr val="bg1">
                                <a:alpha val="0"/>
                              </a:schemeClr>
                            </a:solidFill>
                          </a:ln>
                          <a:solidFill>
                            <a:schemeClr val="tx1"/>
                          </a:solidFill>
                        </a:rPr>
                        <a:t> Account Admin</a:t>
                      </a:r>
                      <a:endParaRPr lang="en-US" sz="1200" b="1" dirty="0">
                        <a:ln>
                          <a:solidFill>
                            <a:schemeClr val="bg1">
                              <a:alpha val="0"/>
                            </a:schemeClr>
                          </a:solidFill>
                        </a:ln>
                        <a:solidFill>
                          <a:schemeClr val="tx1"/>
                        </a:solidFill>
                      </a:endParaRPr>
                    </a:p>
                  </a:txBody>
                  <a:tcPr marL="57150" marR="57150" marT="60960" marB="6096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smtClean="0">
                          <a:ln>
                            <a:solidFill>
                              <a:schemeClr val="bg1">
                                <a:alpha val="0"/>
                              </a:schemeClr>
                            </a:solidFill>
                          </a:ln>
                          <a:solidFill>
                            <a:schemeClr val="tx1"/>
                          </a:solidFill>
                        </a:rPr>
                        <a:t>Has read-only permissions</a:t>
                      </a:r>
                      <a:r>
                        <a:rPr lang="en-US" sz="1200" baseline="0" dirty="0" smtClean="0">
                          <a:ln>
                            <a:solidFill>
                              <a:schemeClr val="bg1">
                                <a:alpha val="0"/>
                              </a:schemeClr>
                            </a:solidFill>
                          </a:ln>
                          <a:solidFill>
                            <a:schemeClr val="tx1"/>
                          </a:solidFill>
                        </a:rPr>
                        <a:t> to all company objects and has user administration permissions. Cannot make changes to billing or tenant admins.</a:t>
                      </a:r>
                      <a:endParaRPr lang="en-US" sz="1200" dirty="0">
                        <a:ln>
                          <a:solidFill>
                            <a:schemeClr val="bg1">
                              <a:alpha val="0"/>
                            </a:schemeClr>
                          </a:solidFill>
                        </a:ln>
                        <a:solidFill>
                          <a:schemeClr val="tx1"/>
                        </a:solidFill>
                      </a:endParaRPr>
                    </a:p>
                  </a:txBody>
                  <a:tcPr marL="57150" marR="57150" marT="60960" marB="60960" anchor="ctr">
                    <a:lnL>
                      <a:noFill/>
                    </a:lnL>
                    <a:lnR>
                      <a:noFill/>
                    </a:lnR>
                    <a:lnT>
                      <a:noFill/>
                    </a:lnT>
                    <a:lnB>
                      <a:noFill/>
                    </a:lnB>
                    <a:lnTlToBr w="12700" cmpd="sng">
                      <a:noFill/>
                      <a:prstDash val="solid"/>
                    </a:lnTlToBr>
                    <a:lnBlToTr w="12700" cmpd="sng">
                      <a:noFill/>
                      <a:prstDash val="solid"/>
                    </a:lnBlToTr>
                    <a:solidFill>
                      <a:schemeClr val="bg1"/>
                    </a:solidFill>
                  </a:tcPr>
                </a:tc>
              </a:tr>
              <a:tr h="487680">
                <a:tc>
                  <a:txBody>
                    <a:bodyPr/>
                    <a:lstStyle/>
                    <a:p>
                      <a:r>
                        <a:rPr lang="en-US" sz="1200" b="1" dirty="0" smtClean="0">
                          <a:ln>
                            <a:solidFill>
                              <a:schemeClr val="bg1">
                                <a:alpha val="0"/>
                              </a:schemeClr>
                            </a:solidFill>
                          </a:ln>
                          <a:solidFill>
                            <a:schemeClr val="tx1"/>
                          </a:solidFill>
                        </a:rPr>
                        <a:t>Help Desk Admin</a:t>
                      </a:r>
                      <a:endParaRPr lang="en-US" sz="1200" b="1" dirty="0">
                        <a:ln>
                          <a:solidFill>
                            <a:schemeClr val="bg1">
                              <a:alpha val="0"/>
                            </a:schemeClr>
                          </a:solidFill>
                        </a:ln>
                        <a:solidFill>
                          <a:schemeClr val="tx1"/>
                        </a:solidFill>
                      </a:endParaRPr>
                    </a:p>
                  </a:txBody>
                  <a:tcPr marL="57150" marR="57150" marT="60960" marB="6096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200" dirty="0" smtClean="0">
                          <a:ln>
                            <a:solidFill>
                              <a:schemeClr val="bg1">
                                <a:alpha val="0"/>
                              </a:schemeClr>
                            </a:solidFill>
                          </a:ln>
                          <a:solidFill>
                            <a:schemeClr val="tx1"/>
                          </a:solidFill>
                        </a:rPr>
                        <a:t>Has read-only permission to all company objects and has reset password</a:t>
                      </a:r>
                      <a:r>
                        <a:rPr lang="en-US" sz="1200" baseline="0" dirty="0" smtClean="0">
                          <a:ln>
                            <a:solidFill>
                              <a:schemeClr val="bg1">
                                <a:alpha val="0"/>
                              </a:schemeClr>
                            </a:solidFill>
                          </a:ln>
                          <a:solidFill>
                            <a:schemeClr val="tx1"/>
                          </a:solidFill>
                        </a:rPr>
                        <a:t> privileges. Cannot reset password for tenant, billing, or user account admins.</a:t>
                      </a:r>
                      <a:endParaRPr lang="en-US" sz="1200" dirty="0">
                        <a:ln>
                          <a:solidFill>
                            <a:schemeClr val="bg1">
                              <a:alpha val="0"/>
                            </a:schemeClr>
                          </a:solidFill>
                        </a:ln>
                        <a:solidFill>
                          <a:schemeClr val="tx1"/>
                        </a:solidFill>
                      </a:endParaRPr>
                    </a:p>
                  </a:txBody>
                  <a:tcPr marL="57150" marR="57150" marT="60960" marB="6096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r>
              <a:tr h="487680">
                <a:tc>
                  <a:txBody>
                    <a:bodyPr/>
                    <a:lstStyle/>
                    <a:p>
                      <a:r>
                        <a:rPr lang="en-US" sz="1200" b="1" dirty="0" smtClean="0">
                          <a:ln>
                            <a:solidFill>
                              <a:schemeClr val="bg1">
                                <a:alpha val="0"/>
                              </a:schemeClr>
                            </a:solidFill>
                          </a:ln>
                          <a:solidFill>
                            <a:schemeClr val="tx1"/>
                          </a:solidFill>
                        </a:rPr>
                        <a:t>Service Support Admin</a:t>
                      </a:r>
                      <a:endParaRPr lang="en-US" sz="1200" b="1" dirty="0">
                        <a:ln>
                          <a:solidFill>
                            <a:schemeClr val="bg1">
                              <a:alpha val="0"/>
                            </a:schemeClr>
                          </a:solidFill>
                        </a:ln>
                        <a:solidFill>
                          <a:schemeClr val="tx1"/>
                        </a:solidFill>
                      </a:endParaRPr>
                    </a:p>
                  </a:txBody>
                  <a:tcPr marL="57150" marR="57150" marT="60960" marB="6096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smtClean="0">
                          <a:ln>
                            <a:solidFill>
                              <a:schemeClr val="bg1">
                                <a:alpha val="0"/>
                              </a:schemeClr>
                            </a:solidFill>
                          </a:ln>
                          <a:solidFill>
                            <a:schemeClr val="tx1"/>
                          </a:solidFill>
                        </a:rPr>
                        <a:t>Has read-only permissions to all company objects;</a:t>
                      </a:r>
                      <a:r>
                        <a:rPr lang="en-US" sz="1200" baseline="0" dirty="0" smtClean="0">
                          <a:ln>
                            <a:solidFill>
                              <a:schemeClr val="bg1">
                                <a:alpha val="0"/>
                              </a:schemeClr>
                            </a:solidFill>
                          </a:ln>
                          <a:solidFill>
                            <a:schemeClr val="tx1"/>
                          </a:solidFill>
                        </a:rPr>
                        <a:t> </a:t>
                      </a:r>
                      <a:r>
                        <a:rPr lang="en-US" sz="1200" dirty="0" smtClean="0">
                          <a:ln>
                            <a:solidFill>
                              <a:schemeClr val="bg1">
                                <a:alpha val="0"/>
                              </a:schemeClr>
                            </a:solidFill>
                          </a:ln>
                          <a:solidFill>
                            <a:schemeClr val="tx1"/>
                          </a:solidFill>
                        </a:rPr>
                        <a:t>can also </a:t>
                      </a:r>
                      <a:r>
                        <a:rPr lang="en-US" sz="1200" baseline="0" dirty="0" smtClean="0">
                          <a:ln>
                            <a:solidFill>
                              <a:schemeClr val="bg1">
                                <a:alpha val="0"/>
                              </a:schemeClr>
                            </a:solidFill>
                          </a:ln>
                          <a:solidFill>
                            <a:schemeClr val="tx1"/>
                          </a:solidFill>
                        </a:rPr>
                        <a:t>manage individual services.</a:t>
                      </a:r>
                      <a:endParaRPr lang="en-US" sz="1200" dirty="0">
                        <a:ln>
                          <a:solidFill>
                            <a:schemeClr val="bg1">
                              <a:alpha val="0"/>
                            </a:schemeClr>
                          </a:solidFill>
                        </a:ln>
                        <a:solidFill>
                          <a:schemeClr val="tx1"/>
                        </a:solidFill>
                      </a:endParaRPr>
                    </a:p>
                  </a:txBody>
                  <a:tcPr marL="57150" marR="57150" marT="60960" marB="60960" anchor="ctr">
                    <a:lnL>
                      <a:noFill/>
                    </a:lnL>
                    <a:lnR>
                      <a:noFill/>
                    </a:lnR>
                    <a:lnT>
                      <a:noFill/>
                    </a:lnT>
                    <a:lnB>
                      <a:noFill/>
                    </a:lnB>
                    <a:lnTlToBr w="12700" cmpd="sng">
                      <a:noFill/>
                      <a:prstDash val="solid"/>
                    </a:lnTlToBr>
                    <a:lnBlToTr w="12700" cmpd="sng">
                      <a:noFill/>
                      <a:prstDash val="solid"/>
                    </a:lnBlToTr>
                    <a:solidFill>
                      <a:schemeClr val="bg1"/>
                    </a:solidFill>
                  </a:tcPr>
                </a:tc>
              </a:tr>
              <a:tr h="304800">
                <a:tc>
                  <a:txBody>
                    <a:bodyPr/>
                    <a:lstStyle/>
                    <a:p>
                      <a:r>
                        <a:rPr lang="en-US" sz="1200" b="1" dirty="0" smtClean="0">
                          <a:ln>
                            <a:solidFill>
                              <a:schemeClr val="bg1">
                                <a:alpha val="0"/>
                              </a:schemeClr>
                            </a:solidFill>
                          </a:ln>
                          <a:solidFill>
                            <a:schemeClr val="tx1"/>
                          </a:solidFill>
                        </a:rPr>
                        <a:t>User</a:t>
                      </a:r>
                      <a:endParaRPr lang="en-US" sz="1200" b="1" dirty="0">
                        <a:ln>
                          <a:solidFill>
                            <a:schemeClr val="bg1">
                              <a:alpha val="0"/>
                            </a:schemeClr>
                          </a:solidFill>
                        </a:ln>
                        <a:solidFill>
                          <a:schemeClr val="tx1"/>
                        </a:solidFill>
                      </a:endParaRPr>
                    </a:p>
                  </a:txBody>
                  <a:tcPr marL="57150" marR="57150" marT="60960" marB="60960" anchor="ct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200" dirty="0" smtClean="0">
                          <a:ln>
                            <a:solidFill>
                              <a:schemeClr val="bg1">
                                <a:alpha val="0"/>
                              </a:schemeClr>
                            </a:solidFill>
                          </a:ln>
                          <a:solidFill>
                            <a:schemeClr val="tx1"/>
                          </a:solidFill>
                        </a:rPr>
                        <a:t>This is the default role for all users,</a:t>
                      </a:r>
                      <a:r>
                        <a:rPr lang="en-US" sz="1200" baseline="0" dirty="0" smtClean="0">
                          <a:ln>
                            <a:solidFill>
                              <a:schemeClr val="bg1">
                                <a:alpha val="0"/>
                              </a:schemeClr>
                            </a:solidFill>
                          </a:ln>
                          <a:solidFill>
                            <a:schemeClr val="tx1"/>
                          </a:solidFill>
                        </a:rPr>
                        <a:t> and it does not include any admin permissions.</a:t>
                      </a:r>
                      <a:endParaRPr lang="en-US" sz="1200" dirty="0">
                        <a:ln>
                          <a:solidFill>
                            <a:schemeClr val="bg1">
                              <a:alpha val="0"/>
                            </a:schemeClr>
                          </a:solidFill>
                        </a:ln>
                        <a:solidFill>
                          <a:schemeClr val="tx1"/>
                        </a:solidFill>
                      </a:endParaRPr>
                    </a:p>
                  </a:txBody>
                  <a:tcPr marL="57150" marR="57150" marT="60960" marB="60960" anchor="ct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r>
            </a:tbl>
          </a:graphicData>
        </a:graphic>
      </p:graphicFrame>
      <p:graphicFrame>
        <p:nvGraphicFramePr>
          <p:cNvPr id="14" name="Content Placeholder 4"/>
          <p:cNvGraphicFramePr>
            <a:graphicFrameLocks/>
          </p:cNvGraphicFramePr>
          <p:nvPr>
            <p:extLst>
              <p:ext uri="{D42A27DB-BD31-4B8C-83A1-F6EECF244321}">
                <p14:modId xmlns:p14="http://schemas.microsoft.com/office/powerpoint/2010/main" val="60030826"/>
              </p:ext>
            </p:extLst>
          </p:nvPr>
        </p:nvGraphicFramePr>
        <p:xfrm>
          <a:off x="316508" y="5302591"/>
          <a:ext cx="8549640" cy="1143000"/>
        </p:xfrm>
        <a:graphic>
          <a:graphicData uri="http://schemas.openxmlformats.org/drawingml/2006/table">
            <a:tbl>
              <a:tblPr firstRow="1" bandRow="1">
                <a:effectLst>
                  <a:outerShdw blurRad="63500" sx="102000" sy="102000" algn="ctr" rotWithShape="0">
                    <a:prstClr val="black">
                      <a:alpha val="40000"/>
                    </a:prstClr>
                  </a:outerShdw>
                </a:effectLst>
                <a:tableStyleId>{D27102A9-8310-4765-A935-A1911B00CA55}</a:tableStyleId>
              </a:tblPr>
              <a:tblGrid>
                <a:gridCol w="2108131"/>
                <a:gridCol w="6441509"/>
              </a:tblGrid>
              <a:tr h="350520">
                <a:tc>
                  <a:txBody>
                    <a:bodyPr/>
                    <a:lstStyle/>
                    <a:p>
                      <a:pPr algn="ctr"/>
                      <a:r>
                        <a:rPr lang="en-US" sz="1500" dirty="0" smtClean="0">
                          <a:ln>
                            <a:solidFill>
                              <a:schemeClr val="bg1">
                                <a:alpha val="0"/>
                              </a:schemeClr>
                            </a:solidFill>
                          </a:ln>
                          <a:solidFill>
                            <a:schemeClr val="bg1"/>
                          </a:solidFill>
                          <a:effectLst>
                            <a:outerShdw blurRad="38100" dist="38100" dir="2700000" algn="tl">
                              <a:srgbClr val="000000">
                                <a:alpha val="43137"/>
                              </a:srgbClr>
                            </a:outerShdw>
                          </a:effectLst>
                        </a:rPr>
                        <a:t>Role</a:t>
                      </a:r>
                      <a:endParaRPr lang="en-US" sz="1500" dirty="0">
                        <a:ln>
                          <a:solidFill>
                            <a:schemeClr val="bg1">
                              <a:alpha val="0"/>
                            </a:schemeClr>
                          </a:solidFill>
                        </a:ln>
                        <a:solidFill>
                          <a:schemeClr val="bg1"/>
                        </a:solidFill>
                        <a:effectLst>
                          <a:outerShdw blurRad="38100" dist="38100" dir="2700000" algn="tl">
                            <a:srgbClr val="000000">
                              <a:alpha val="43137"/>
                            </a:srgbClr>
                          </a:outerShdw>
                        </a:effectLst>
                      </a:endParaRPr>
                    </a:p>
                  </a:txBody>
                  <a:tcPr marL="57150" marR="57150" marT="60960" marB="60960" anchor="ctr">
                    <a:lnL>
                      <a:noFill/>
                    </a:lnL>
                    <a:lnR>
                      <a:noFill/>
                    </a:lnR>
                    <a:lnT w="12700" cmpd="sng">
                      <a:noFill/>
                    </a:lnT>
                    <a:lnB w="12700" cmpd="sng">
                      <a:noFill/>
                    </a:lnB>
                    <a:lnTlToBr w="12700" cmpd="sng">
                      <a:noFill/>
                      <a:prstDash val="solid"/>
                    </a:lnTlToBr>
                    <a:lnBlToTr w="12700" cmpd="sng">
                      <a:noFill/>
                      <a:prstDash val="solid"/>
                    </a:lnBlToTr>
                    <a:solidFill>
                      <a:srgbClr val="B3B3B3"/>
                    </a:solidFill>
                  </a:tcPr>
                </a:tc>
                <a:tc>
                  <a:txBody>
                    <a:bodyPr/>
                    <a:lstStyle/>
                    <a:p>
                      <a:pPr algn="ctr"/>
                      <a:r>
                        <a:rPr lang="en-US" sz="1500" dirty="0" smtClean="0">
                          <a:ln>
                            <a:solidFill>
                              <a:schemeClr val="bg1">
                                <a:alpha val="0"/>
                              </a:schemeClr>
                            </a:solidFill>
                          </a:ln>
                          <a:solidFill>
                            <a:schemeClr val="bg1"/>
                          </a:solidFill>
                          <a:effectLst>
                            <a:outerShdw blurRad="38100" dist="38100" dir="2700000" algn="tl">
                              <a:srgbClr val="000000">
                                <a:alpha val="43137"/>
                              </a:srgbClr>
                            </a:outerShdw>
                          </a:effectLst>
                        </a:rPr>
                        <a:t>Details</a:t>
                      </a:r>
                      <a:endParaRPr lang="en-US" sz="1500" dirty="0">
                        <a:ln>
                          <a:solidFill>
                            <a:schemeClr val="bg1">
                              <a:alpha val="0"/>
                            </a:schemeClr>
                          </a:solidFill>
                        </a:ln>
                        <a:solidFill>
                          <a:schemeClr val="bg1"/>
                        </a:solidFill>
                        <a:effectLst>
                          <a:outerShdw blurRad="38100" dist="38100" dir="2700000" algn="tl">
                            <a:srgbClr val="000000">
                              <a:alpha val="43137"/>
                            </a:srgbClr>
                          </a:outerShdw>
                        </a:effectLst>
                      </a:endParaRPr>
                    </a:p>
                  </a:txBody>
                  <a:tcPr marL="57150" marR="57150" marT="60960" marB="60960" anchor="ctr">
                    <a:lnL>
                      <a:noFill/>
                    </a:lnL>
                    <a:lnR>
                      <a:noFill/>
                    </a:lnR>
                    <a:lnT w="12700" cmpd="sng">
                      <a:noFill/>
                    </a:lnT>
                    <a:lnB w="12700" cmpd="sng">
                      <a:noFill/>
                    </a:lnB>
                    <a:lnTlToBr w="12700" cmpd="sng">
                      <a:noFill/>
                      <a:prstDash val="solid"/>
                    </a:lnTlToBr>
                    <a:lnBlToTr w="12700" cmpd="sng">
                      <a:noFill/>
                      <a:prstDash val="solid"/>
                    </a:lnBlToTr>
                    <a:solidFill>
                      <a:srgbClr val="B3B3B3"/>
                    </a:solidFill>
                  </a:tcPr>
                </a:tc>
              </a:tr>
              <a:tr h="304800">
                <a:tc>
                  <a:txBody>
                    <a:bodyPr/>
                    <a:lstStyle/>
                    <a:p>
                      <a:r>
                        <a:rPr lang="en-US" sz="1200" b="1" dirty="0" smtClean="0">
                          <a:ln>
                            <a:solidFill>
                              <a:schemeClr val="bg1">
                                <a:alpha val="0"/>
                              </a:schemeClr>
                            </a:solidFill>
                          </a:ln>
                        </a:rPr>
                        <a:t>Agent Admin</a:t>
                      </a:r>
                      <a:endParaRPr lang="en-US" sz="1200" b="1" dirty="0">
                        <a:ln>
                          <a:solidFill>
                            <a:schemeClr val="bg1">
                              <a:alpha val="0"/>
                            </a:schemeClr>
                          </a:solidFill>
                        </a:ln>
                      </a:endParaRPr>
                    </a:p>
                  </a:txBody>
                  <a:tcPr marL="57150" marR="57150" marT="60960" marB="60960" anchor="ct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200" dirty="0" smtClean="0">
                          <a:ln>
                            <a:solidFill>
                              <a:schemeClr val="bg1">
                                <a:alpha val="0"/>
                              </a:schemeClr>
                            </a:solidFill>
                          </a:ln>
                        </a:rPr>
                        <a:t>Agent will have full access (Tenant Admin role)</a:t>
                      </a:r>
                      <a:r>
                        <a:rPr lang="en-US" sz="1200" baseline="0" dirty="0" smtClean="0">
                          <a:ln>
                            <a:solidFill>
                              <a:schemeClr val="bg1">
                                <a:alpha val="0"/>
                              </a:schemeClr>
                            </a:solidFill>
                          </a:ln>
                        </a:rPr>
                        <a:t> on all tenants that the partner has access to.</a:t>
                      </a:r>
                      <a:endParaRPr lang="en-US" sz="1200" dirty="0">
                        <a:ln>
                          <a:solidFill>
                            <a:schemeClr val="bg1">
                              <a:alpha val="0"/>
                            </a:schemeClr>
                          </a:solidFill>
                        </a:ln>
                      </a:endParaRPr>
                    </a:p>
                  </a:txBody>
                  <a:tcPr marL="57150" marR="57150" marT="60960" marB="60960" anchor="ctr">
                    <a:lnL>
                      <a:noFill/>
                    </a:lnL>
                    <a:lnR>
                      <a:noFill/>
                    </a:lnR>
                    <a:lnT w="12700" cmpd="sng">
                      <a:noFill/>
                    </a:lnT>
                    <a:lnB>
                      <a:noFill/>
                    </a:lnB>
                    <a:lnTlToBr w="12700" cmpd="sng">
                      <a:noFill/>
                      <a:prstDash val="solid"/>
                    </a:lnTlToBr>
                    <a:lnBlToTr w="12700" cmpd="sng">
                      <a:noFill/>
                      <a:prstDash val="solid"/>
                    </a:lnBlToTr>
                    <a:solidFill>
                      <a:schemeClr val="bg1"/>
                    </a:solidFill>
                  </a:tcPr>
                </a:tc>
              </a:tr>
              <a:tr h="487680">
                <a:tc>
                  <a:txBody>
                    <a:bodyPr/>
                    <a:lstStyle/>
                    <a:p>
                      <a:r>
                        <a:rPr lang="en-US" sz="1200" b="1" dirty="0" smtClean="0">
                          <a:ln>
                            <a:solidFill>
                              <a:schemeClr val="bg1">
                                <a:alpha val="0"/>
                              </a:schemeClr>
                            </a:solidFill>
                          </a:ln>
                        </a:rPr>
                        <a:t>Agent Help Desk Admin</a:t>
                      </a:r>
                      <a:endParaRPr lang="en-US" sz="1200" b="1" dirty="0">
                        <a:ln>
                          <a:solidFill>
                            <a:schemeClr val="bg1">
                              <a:alpha val="0"/>
                            </a:schemeClr>
                          </a:solidFill>
                        </a:ln>
                      </a:endParaRPr>
                    </a:p>
                  </a:txBody>
                  <a:tcPr marL="57150" marR="57150" marT="60960" marB="60960" anchor="ct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200" dirty="0" smtClean="0">
                          <a:ln>
                            <a:solidFill>
                              <a:schemeClr val="bg1">
                                <a:alpha val="0"/>
                              </a:schemeClr>
                            </a:solidFill>
                          </a:ln>
                        </a:rPr>
                        <a:t>Agent will have access to reset passwords only (Help Desk Admin</a:t>
                      </a:r>
                      <a:r>
                        <a:rPr lang="en-US" sz="1200" baseline="0" dirty="0" smtClean="0">
                          <a:ln>
                            <a:solidFill>
                              <a:schemeClr val="bg1">
                                <a:alpha val="0"/>
                              </a:schemeClr>
                            </a:solidFill>
                          </a:ln>
                        </a:rPr>
                        <a:t> role</a:t>
                      </a:r>
                      <a:r>
                        <a:rPr lang="en-US" sz="1200" dirty="0" smtClean="0">
                          <a:ln>
                            <a:solidFill>
                              <a:schemeClr val="bg1">
                                <a:alpha val="0"/>
                              </a:schemeClr>
                            </a:solidFill>
                          </a:ln>
                        </a:rPr>
                        <a:t>) on</a:t>
                      </a:r>
                      <a:r>
                        <a:rPr lang="en-US" sz="1200" baseline="0" dirty="0" smtClean="0">
                          <a:ln>
                            <a:solidFill>
                              <a:schemeClr val="bg1">
                                <a:alpha val="0"/>
                              </a:schemeClr>
                            </a:solidFill>
                          </a:ln>
                        </a:rPr>
                        <a:t> all tenants that the partner has access to.</a:t>
                      </a:r>
                      <a:endParaRPr lang="en-US" sz="1200" dirty="0">
                        <a:ln>
                          <a:solidFill>
                            <a:schemeClr val="bg1">
                              <a:alpha val="0"/>
                            </a:schemeClr>
                          </a:solidFill>
                        </a:ln>
                      </a:endParaRPr>
                    </a:p>
                  </a:txBody>
                  <a:tcPr marL="57150" marR="57150" marT="60960" marB="60960" anchor="ct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r>
            </a:tbl>
          </a:graphicData>
        </a:graphic>
      </p:graphicFrame>
    </p:spTree>
    <p:extLst>
      <p:ext uri="{BB962C8B-B14F-4D97-AF65-F5344CB8AC3E}">
        <p14:creationId xmlns:p14="http://schemas.microsoft.com/office/powerpoint/2010/main" val="3562488898"/>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b="55679"/>
          <a:stretch/>
        </p:blipFill>
        <p:spPr>
          <a:xfrm>
            <a:off x="374031" y="1242063"/>
            <a:ext cx="8363078" cy="3706547"/>
          </a:xfrm>
          <a:prstGeom prst="roundRect">
            <a:avLst>
              <a:gd name="adj" fmla="val 4500"/>
            </a:avLst>
          </a:prstGeom>
        </p:spPr>
      </p:pic>
      <p:sp>
        <p:nvSpPr>
          <p:cNvPr id="17" name="Rounded Rectangle 16"/>
          <p:cNvSpPr/>
          <p:nvPr/>
        </p:nvSpPr>
        <p:spPr bwMode="auto">
          <a:xfrm>
            <a:off x="374031" y="1244083"/>
            <a:ext cx="8358384" cy="4223110"/>
          </a:xfrm>
          <a:prstGeom prst="roundRect">
            <a:avLst>
              <a:gd name="adj" fmla="val 3338"/>
            </a:avLst>
          </a:prstGeom>
          <a:solidFill>
            <a:srgbClr val="FFFFFF">
              <a:alpha val="30196"/>
            </a:srgbClr>
          </a:solidFill>
          <a:ln w="9525" cap="flat" cmpd="sng" algn="ctr">
            <a:solidFill>
              <a:schemeClr val="tx2">
                <a:lumMod val="40000"/>
                <a:lumOff val="60000"/>
              </a:schemeClr>
            </a:solidFill>
            <a:prstDash val="sysDash"/>
          </a:ln>
          <a:effectLst/>
        </p:spPr>
        <p:txBody>
          <a:bodyPr lIns="76822" tIns="38411" rIns="76822" bIns="38411" rtlCol="0" anchor="ctr"/>
          <a:lstStyle/>
          <a:p>
            <a:pPr algn="ctr" defTabSz="768224"/>
            <a:endParaRPr lang="en-US" kern="0" dirty="0">
              <a:solidFill>
                <a:sysClr val="window" lastClr="FFFFFF"/>
              </a:solidFill>
              <a:latin typeface="Segoe UI"/>
            </a:endParaRPr>
          </a:p>
        </p:txBody>
      </p:sp>
      <p:pic>
        <p:nvPicPr>
          <p:cNvPr id="70" name="Picture 69"/>
          <p:cNvPicPr>
            <a:picLocks noChangeAspect="1"/>
          </p:cNvPicPr>
          <p:nvPr/>
        </p:nvPicPr>
        <p:blipFill rotWithShape="1">
          <a:blip r:embed="rId4">
            <a:extLst>
              <a:ext uri="{28A0092B-C50C-407E-A947-70E740481C1C}">
                <a14:useLocalDpi xmlns:a14="http://schemas.microsoft.com/office/drawing/2010/main" val="0"/>
              </a:ext>
            </a:extLst>
          </a:blip>
          <a:srcRect l="56309" t="17161" b="39065"/>
          <a:stretch/>
        </p:blipFill>
        <p:spPr>
          <a:xfrm flipH="1">
            <a:off x="384265" y="2253169"/>
            <a:ext cx="3651954" cy="365883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1694" t="17161" b="39065"/>
          <a:stretch/>
        </p:blipFill>
        <p:spPr>
          <a:xfrm>
            <a:off x="3869218" y="1831228"/>
            <a:ext cx="4873431" cy="365883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4959" y="-1752407"/>
            <a:ext cx="4697025" cy="1752407"/>
          </a:xfrm>
          <a:prstGeom prst="rect">
            <a:avLst/>
          </a:prstGeom>
        </p:spPr>
      </p:pic>
      <p:sp>
        <p:nvSpPr>
          <p:cNvPr id="3" name="Title 2"/>
          <p:cNvSpPr>
            <a:spLocks noGrp="1"/>
          </p:cNvSpPr>
          <p:nvPr>
            <p:ph type="title"/>
          </p:nvPr>
        </p:nvSpPr>
        <p:spPr>
          <a:xfrm>
            <a:off x="316788" y="436417"/>
            <a:ext cx="8550915" cy="401648"/>
          </a:xfrm>
        </p:spPr>
        <p:txBody>
          <a:bodyPr/>
          <a:lstStyle/>
          <a:p>
            <a:r>
              <a:rPr lang="en-US" sz="2900" dirty="0" smtClean="0"/>
              <a:t>Announcing “Cloud </a:t>
            </a:r>
            <a:r>
              <a:rPr lang="en-US" sz="2900" dirty="0"/>
              <a:t>Computing and </a:t>
            </a:r>
            <a:r>
              <a:rPr lang="en-US" sz="2900" dirty="0" smtClean="0"/>
              <a:t>Sustainability” Study</a:t>
            </a:r>
            <a:endParaRPr lang="en-US" sz="2900" dirty="0"/>
          </a:p>
        </p:txBody>
      </p:sp>
      <p:cxnSp>
        <p:nvCxnSpPr>
          <p:cNvPr id="32" name="Straight Connector 31"/>
          <p:cNvCxnSpPr/>
          <p:nvPr/>
        </p:nvCxnSpPr>
        <p:spPr>
          <a:xfrm>
            <a:off x="4596239" y="1605826"/>
            <a:ext cx="0" cy="2283545"/>
          </a:xfrm>
          <a:prstGeom prst="line">
            <a:avLst/>
          </a:prstGeom>
          <a:ln w="28575"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Freeform 6"/>
          <p:cNvSpPr>
            <a:spLocks/>
          </p:cNvSpPr>
          <p:nvPr/>
        </p:nvSpPr>
        <p:spPr bwMode="auto">
          <a:xfrm>
            <a:off x="168159" y="4367826"/>
            <a:ext cx="8761818" cy="1161569"/>
          </a:xfrm>
          <a:custGeom>
            <a:avLst/>
            <a:gdLst/>
            <a:ahLst/>
            <a:cxnLst>
              <a:cxn ang="0">
                <a:pos x="1949" y="116"/>
              </a:cxn>
              <a:cxn ang="0">
                <a:pos x="1401" y="116"/>
              </a:cxn>
              <a:cxn ang="0">
                <a:pos x="1327" y="39"/>
              </a:cxn>
              <a:cxn ang="0">
                <a:pos x="1247" y="0"/>
              </a:cxn>
              <a:cxn ang="0">
                <a:pos x="746" y="0"/>
              </a:cxn>
              <a:cxn ang="0">
                <a:pos x="666" y="39"/>
              </a:cxn>
              <a:cxn ang="0">
                <a:pos x="591" y="116"/>
              </a:cxn>
              <a:cxn ang="0">
                <a:pos x="43" y="116"/>
              </a:cxn>
              <a:cxn ang="0">
                <a:pos x="0" y="159"/>
              </a:cxn>
              <a:cxn ang="0">
                <a:pos x="0" y="276"/>
              </a:cxn>
              <a:cxn ang="0">
                <a:pos x="43" y="319"/>
              </a:cxn>
              <a:cxn ang="0">
                <a:pos x="1949" y="319"/>
              </a:cxn>
              <a:cxn ang="0">
                <a:pos x="1992" y="276"/>
              </a:cxn>
              <a:cxn ang="0">
                <a:pos x="1992" y="159"/>
              </a:cxn>
              <a:cxn ang="0">
                <a:pos x="1949" y="116"/>
              </a:cxn>
            </a:cxnLst>
            <a:rect l="0" t="0" r="r" b="b"/>
            <a:pathLst>
              <a:path w="1992" h="319">
                <a:moveTo>
                  <a:pt x="1949" y="116"/>
                </a:moveTo>
                <a:cubicBezTo>
                  <a:pt x="1401" y="116"/>
                  <a:pt x="1401" y="116"/>
                  <a:pt x="1401" y="116"/>
                </a:cubicBezTo>
                <a:cubicBezTo>
                  <a:pt x="1327" y="39"/>
                  <a:pt x="1327" y="39"/>
                  <a:pt x="1327" y="39"/>
                </a:cubicBezTo>
                <a:cubicBezTo>
                  <a:pt x="1311" y="20"/>
                  <a:pt x="1287" y="0"/>
                  <a:pt x="1247" y="0"/>
                </a:cubicBezTo>
                <a:cubicBezTo>
                  <a:pt x="746" y="0"/>
                  <a:pt x="746" y="0"/>
                  <a:pt x="746" y="0"/>
                </a:cubicBezTo>
                <a:cubicBezTo>
                  <a:pt x="706" y="0"/>
                  <a:pt x="682" y="20"/>
                  <a:pt x="666" y="39"/>
                </a:cubicBezTo>
                <a:cubicBezTo>
                  <a:pt x="591" y="116"/>
                  <a:pt x="591" y="116"/>
                  <a:pt x="591" y="116"/>
                </a:cubicBezTo>
                <a:cubicBezTo>
                  <a:pt x="43" y="116"/>
                  <a:pt x="43" y="116"/>
                  <a:pt x="43" y="116"/>
                </a:cubicBezTo>
                <a:cubicBezTo>
                  <a:pt x="20" y="116"/>
                  <a:pt x="0" y="135"/>
                  <a:pt x="0" y="159"/>
                </a:cubicBezTo>
                <a:cubicBezTo>
                  <a:pt x="0" y="276"/>
                  <a:pt x="0" y="276"/>
                  <a:pt x="0" y="276"/>
                </a:cubicBezTo>
                <a:cubicBezTo>
                  <a:pt x="0" y="300"/>
                  <a:pt x="20" y="319"/>
                  <a:pt x="43" y="319"/>
                </a:cubicBezTo>
                <a:cubicBezTo>
                  <a:pt x="1949" y="319"/>
                  <a:pt x="1949" y="319"/>
                  <a:pt x="1949" y="319"/>
                </a:cubicBezTo>
                <a:cubicBezTo>
                  <a:pt x="1973" y="319"/>
                  <a:pt x="1992" y="300"/>
                  <a:pt x="1992" y="276"/>
                </a:cubicBezTo>
                <a:cubicBezTo>
                  <a:pt x="1992" y="159"/>
                  <a:pt x="1992" y="159"/>
                  <a:pt x="1992" y="159"/>
                </a:cubicBezTo>
                <a:cubicBezTo>
                  <a:pt x="1992" y="135"/>
                  <a:pt x="1973" y="116"/>
                  <a:pt x="1949" y="116"/>
                </a:cubicBezTo>
                <a:close/>
              </a:path>
            </a:pathLst>
          </a:custGeom>
          <a:solidFill>
            <a:sysClr val="window" lastClr="FFFFFF"/>
          </a:solidFill>
          <a:ln w="9525">
            <a:noFill/>
            <a:round/>
            <a:headEnd/>
            <a:tailEnd/>
          </a:ln>
          <a:effectLst>
            <a:outerShdw blurRad="76200" dist="38100" dir="16200000" rotWithShape="0">
              <a:prstClr val="black">
                <a:alpha val="28000"/>
              </a:prstClr>
            </a:outerShdw>
          </a:effectLst>
        </p:spPr>
        <p:txBody>
          <a:bodyPr vert="horz" wrap="square" lIns="76822" tIns="38411" rIns="76822" bIns="38411" numCol="1" anchor="t" anchorCtr="0" compatLnSpc="1">
            <a:prstTxWarp prst="textNoShape">
              <a:avLst/>
            </a:prstTxWarp>
          </a:bodyPr>
          <a:lstStyle/>
          <a:p>
            <a:pPr defTabSz="768224">
              <a:defRPr/>
            </a:pPr>
            <a:endParaRPr lang="en-US" kern="0" dirty="0">
              <a:solidFill>
                <a:sysClr val="windowText" lastClr="000000"/>
              </a:solidFill>
            </a:endParaRPr>
          </a:p>
        </p:txBody>
      </p:sp>
      <p:sp>
        <p:nvSpPr>
          <p:cNvPr id="37" name="Freeform 6"/>
          <p:cNvSpPr>
            <a:spLocks/>
          </p:cNvSpPr>
          <p:nvPr/>
        </p:nvSpPr>
        <p:spPr bwMode="auto">
          <a:xfrm>
            <a:off x="0" y="5292605"/>
            <a:ext cx="8815674" cy="1366892"/>
          </a:xfrm>
          <a:prstGeom prst="rect">
            <a:avLst/>
          </a:prstGeom>
          <a:gradFill>
            <a:gsLst>
              <a:gs pos="0">
                <a:schemeClr val="bg1"/>
              </a:gs>
              <a:gs pos="50000">
                <a:schemeClr val="bg1"/>
              </a:gs>
              <a:gs pos="100000">
                <a:schemeClr val="accent1">
                  <a:tint val="23500"/>
                  <a:satMod val="160000"/>
                  <a:alpha val="0"/>
                </a:schemeClr>
              </a:gs>
            </a:gsLst>
            <a:lin ang="5400000" scaled="0"/>
          </a:gradFill>
          <a:ln w="9525">
            <a:noFill/>
            <a:round/>
            <a:headEnd/>
            <a:tailEnd/>
          </a:ln>
          <a:effectLst/>
        </p:spPr>
        <p:txBody>
          <a:bodyPr vert="horz" wrap="square" lIns="76822" tIns="38411" rIns="76822" bIns="38411" numCol="1" anchor="t" anchorCtr="0" compatLnSpc="1">
            <a:prstTxWarp prst="textNoShape">
              <a:avLst/>
            </a:prstTxWarp>
          </a:bodyPr>
          <a:lstStyle/>
          <a:p>
            <a:pPr defTabSz="768224">
              <a:defRPr/>
            </a:pPr>
            <a:endParaRPr lang="en-US" kern="0" dirty="0">
              <a:solidFill>
                <a:sysClr val="windowText" lastClr="000000"/>
              </a:solidFill>
            </a:endParaRPr>
          </a:p>
        </p:txBody>
      </p:sp>
      <p:grpSp>
        <p:nvGrpSpPr>
          <p:cNvPr id="5" name="Group 4"/>
          <p:cNvGrpSpPr/>
          <p:nvPr/>
        </p:nvGrpSpPr>
        <p:grpSpPr>
          <a:xfrm>
            <a:off x="745726" y="4442318"/>
            <a:ext cx="7876876" cy="1687731"/>
            <a:chOff x="1193161" y="5330780"/>
            <a:chExt cx="12603001" cy="2025277"/>
          </a:xfrm>
        </p:grpSpPr>
        <p:pic>
          <p:nvPicPr>
            <p:cNvPr id="1026" name="Picture 2" descr="C:\Users\uralc\Desktop\400000358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3633" y="5330780"/>
              <a:ext cx="1809750" cy="7810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93161" y="6055064"/>
              <a:ext cx="12603001" cy="1300993"/>
            </a:xfrm>
            <a:prstGeom prst="rect">
              <a:avLst/>
            </a:prstGeom>
            <a:noFill/>
          </p:spPr>
          <p:txBody>
            <a:bodyPr wrap="square" lIns="109746" tIns="54873" rIns="109746" bIns="54873" rtlCol="0">
              <a:spAutoFit/>
            </a:bodyPr>
            <a:lstStyle/>
            <a:p>
              <a:pPr>
                <a:lnSpc>
                  <a:spcPct val="115000"/>
                </a:lnSpc>
              </a:pPr>
              <a:r>
                <a:rPr lang="en-US" sz="1400" dirty="0">
                  <a:solidFill>
                    <a:schemeClr val="tx2">
                      <a:alpha val="99000"/>
                    </a:schemeClr>
                  </a:solidFill>
                </a:rPr>
                <a:t>“Microsoft Online Services supports our ambition to be environmentally conscious by enabling us to operate with fewer servers and less energy consumption, eliminating approximately 800 metric tons of carbon dioxide a year.” </a:t>
              </a:r>
              <a:r>
                <a:rPr lang="en-US" sz="1400" i="1" dirty="0">
                  <a:solidFill>
                    <a:schemeClr val="tx2">
                      <a:lumMod val="60000"/>
                      <a:lumOff val="40000"/>
                      <a:alpha val="99000"/>
                    </a:schemeClr>
                  </a:solidFill>
                </a:rPr>
                <a:t>-</a:t>
              </a:r>
              <a:r>
                <a:rPr lang="en-US" sz="1300" i="1" dirty="0">
                  <a:solidFill>
                    <a:schemeClr val="tx2">
                      <a:lumMod val="60000"/>
                      <a:lumOff val="40000"/>
                      <a:alpha val="99000"/>
                    </a:schemeClr>
                  </a:solidFill>
                </a:rPr>
                <a:t>PIA HOFSTEDT, DIRECTOR OF IT, SCANDIC</a:t>
              </a:r>
            </a:p>
            <a:p>
              <a:pPr>
                <a:lnSpc>
                  <a:spcPct val="115000"/>
                </a:lnSpc>
              </a:pPr>
              <a:endParaRPr lang="en-US" sz="1300" dirty="0">
                <a:solidFill>
                  <a:schemeClr val="tx2">
                    <a:alpha val="99000"/>
                  </a:schemeClr>
                </a:solidFill>
              </a:endParaRPr>
            </a:p>
          </p:txBody>
        </p:sp>
      </p:grpSp>
      <p:grpSp>
        <p:nvGrpSpPr>
          <p:cNvPr id="62" name="Group 61"/>
          <p:cNvGrpSpPr/>
          <p:nvPr/>
        </p:nvGrpSpPr>
        <p:grpSpPr>
          <a:xfrm>
            <a:off x="738795" y="1623603"/>
            <a:ext cx="3521056" cy="2133600"/>
            <a:chOff x="1182071" y="1853074"/>
            <a:chExt cx="5633689" cy="2560320"/>
          </a:xfrm>
        </p:grpSpPr>
        <p:grpSp>
          <p:nvGrpSpPr>
            <p:cNvPr id="38" name="Group 37"/>
            <p:cNvGrpSpPr/>
            <p:nvPr/>
          </p:nvGrpSpPr>
          <p:grpSpPr>
            <a:xfrm>
              <a:off x="1182071" y="1853074"/>
              <a:ext cx="5633689" cy="2560320"/>
              <a:chOff x="5225807" y="2264986"/>
              <a:chExt cx="5348679" cy="2560320"/>
            </a:xfrm>
            <a:effectLst>
              <a:outerShdw blurRad="63500" sx="102000" sy="102000" algn="ctr" rotWithShape="0">
                <a:prstClr val="black">
                  <a:alpha val="17000"/>
                </a:prstClr>
              </a:outerShdw>
            </a:effectLst>
          </p:grpSpPr>
          <p:sp>
            <p:nvSpPr>
              <p:cNvPr id="39" name="Rounded Rectangle 38"/>
              <p:cNvSpPr/>
              <p:nvPr/>
            </p:nvSpPr>
            <p:spPr bwMode="auto">
              <a:xfrm>
                <a:off x="5225807" y="2264986"/>
                <a:ext cx="5348679" cy="2560320"/>
              </a:xfrm>
              <a:prstGeom prst="roundRect">
                <a:avLst>
                  <a:gd name="adj" fmla="val 3624"/>
                </a:avLst>
              </a:prstGeom>
              <a:solidFill>
                <a:schemeClr val="bg1"/>
              </a:solidFill>
              <a:ln w="9525" cap="flat" cmpd="sng" algn="ctr">
                <a:solidFill>
                  <a:schemeClr val="tx2">
                    <a:lumMod val="40000"/>
                    <a:lumOff val="60000"/>
                  </a:schemeClr>
                </a:solidFill>
                <a:prstDash val="sysDash"/>
              </a:ln>
              <a:effectLst/>
            </p:spPr>
            <p:txBody>
              <a:bodyPr lIns="109746" tIns="54873" rIns="109746" bIns="54873" rtlCol="0" anchor="ctr"/>
              <a:lstStyle/>
              <a:p>
                <a:pPr algn="ctr" defTabSz="768224"/>
                <a:endParaRPr lang="en-US" kern="0" dirty="0">
                  <a:solidFill>
                    <a:sysClr val="window" lastClr="FFFFFF"/>
                  </a:solidFill>
                  <a:latin typeface="Segoe UI"/>
                </a:endParaRPr>
              </a:p>
            </p:txBody>
          </p:sp>
          <p:grpSp>
            <p:nvGrpSpPr>
              <p:cNvPr id="41" name="Group 40"/>
              <p:cNvGrpSpPr/>
              <p:nvPr/>
            </p:nvGrpSpPr>
            <p:grpSpPr>
              <a:xfrm>
                <a:off x="5399367" y="2440439"/>
                <a:ext cx="5025830" cy="2240279"/>
                <a:chOff x="633047" y="2317585"/>
                <a:chExt cx="2846589" cy="1269208"/>
              </a:xfrm>
            </p:grpSpPr>
            <p:sp>
              <p:nvSpPr>
                <p:cNvPr id="43" name="Rounded Rectangle 42"/>
                <p:cNvSpPr/>
                <p:nvPr/>
              </p:nvSpPr>
              <p:spPr>
                <a:xfrm>
                  <a:off x="633047" y="2317585"/>
                  <a:ext cx="2846589" cy="1269208"/>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algn="ctr" defTabSz="768224">
                    <a:defRPr/>
                  </a:pPr>
                  <a:endParaRPr lang="en-US" sz="2200" kern="0" dirty="0">
                    <a:solidFill>
                      <a:sysClr val="window" lastClr="FFFFFF"/>
                    </a:solidFill>
                    <a:latin typeface="Segoe UI"/>
                  </a:endParaRPr>
                </a:p>
              </p:txBody>
            </p:sp>
            <p:sp>
              <p:nvSpPr>
                <p:cNvPr id="45" name="Rectangle 44"/>
                <p:cNvSpPr/>
                <p:nvPr/>
              </p:nvSpPr>
              <p:spPr>
                <a:xfrm>
                  <a:off x="854040" y="2645022"/>
                  <a:ext cx="2100250" cy="779424"/>
                </a:xfrm>
                <a:prstGeom prst="rect">
                  <a:avLst/>
                </a:prstGeom>
              </p:spPr>
              <p:txBody>
                <a:bodyPr wrap="square" lIns="457200">
                  <a:spAutoFit/>
                </a:bodyPr>
                <a:lstStyle/>
                <a:p>
                  <a:pPr>
                    <a:spcBef>
                      <a:spcPts val="504"/>
                    </a:spcBef>
                  </a:pPr>
                  <a:r>
                    <a:rPr lang="en-US" sz="1400" dirty="0">
                      <a:solidFill>
                        <a:schemeClr val="tx2">
                          <a:lumMod val="50000"/>
                          <a:alpha val="99000"/>
                        </a:schemeClr>
                      </a:solidFill>
                    </a:rPr>
                    <a:t>Reduced energy bills </a:t>
                  </a:r>
                </a:p>
                <a:p>
                  <a:pPr>
                    <a:spcBef>
                      <a:spcPts val="504"/>
                    </a:spcBef>
                  </a:pPr>
                  <a:r>
                    <a:rPr lang="en-US" sz="1400" dirty="0">
                      <a:solidFill>
                        <a:schemeClr val="tx2">
                          <a:lumMod val="50000"/>
                          <a:alpha val="99000"/>
                        </a:schemeClr>
                      </a:solidFill>
                    </a:rPr>
                    <a:t>Fewer servers</a:t>
                  </a:r>
                </a:p>
                <a:p>
                  <a:pPr>
                    <a:spcBef>
                      <a:spcPts val="504"/>
                    </a:spcBef>
                  </a:pPr>
                  <a:r>
                    <a:rPr lang="en-US" sz="1400" dirty="0">
                      <a:solidFill>
                        <a:schemeClr val="tx2">
                          <a:lumMod val="50000"/>
                          <a:alpha val="99000"/>
                        </a:schemeClr>
                      </a:solidFill>
                    </a:rPr>
                    <a:t>Less data center space</a:t>
                  </a:r>
                </a:p>
                <a:p>
                  <a:pPr>
                    <a:spcBef>
                      <a:spcPts val="504"/>
                    </a:spcBef>
                  </a:pPr>
                  <a:r>
                    <a:rPr lang="en-US" sz="1400" dirty="0">
                      <a:solidFill>
                        <a:schemeClr val="tx2">
                          <a:lumMod val="50000"/>
                          <a:alpha val="99000"/>
                        </a:schemeClr>
                      </a:solidFill>
                    </a:rPr>
                    <a:t>Less expensive</a:t>
                  </a:r>
                </a:p>
              </p:txBody>
            </p:sp>
          </p:grpSp>
        </p:grpSp>
        <p:sp>
          <p:nvSpPr>
            <p:cNvPr id="14" name="Rectangle 13"/>
            <p:cNvSpPr/>
            <p:nvPr/>
          </p:nvSpPr>
          <p:spPr>
            <a:xfrm>
              <a:off x="1297953" y="2113308"/>
              <a:ext cx="3345019" cy="424732"/>
            </a:xfrm>
            <a:prstGeom prst="rect">
              <a:avLst/>
            </a:prstGeom>
          </p:spPr>
          <p:txBody>
            <a:bodyPr wrap="none">
              <a:spAutoFit/>
            </a:bodyPr>
            <a:lstStyle/>
            <a:p>
              <a:pPr algn="ctr"/>
              <a:r>
                <a:rPr lang="en-US" sz="1700" dirty="0">
                  <a:solidFill>
                    <a:srgbClr val="EE7816">
                      <a:alpha val="99000"/>
                    </a:srgbClr>
                  </a:solidFill>
                  <a:latin typeface="Segoe UI Semibold" pitchFamily="34" charset="0"/>
                </a:rPr>
                <a:t>MORE EFFICIENT IT</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9333" y="2725357"/>
              <a:ext cx="245853" cy="188029"/>
            </a:xfrm>
            <a:prstGeom prst="rect">
              <a:avLst/>
            </a:prstGeom>
            <a:effectLst/>
          </p:spPr>
        </p:pic>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9333" y="3106679"/>
              <a:ext cx="245853" cy="188029"/>
            </a:xfrm>
            <a:prstGeom prst="rect">
              <a:avLst/>
            </a:prstGeom>
            <a:effectLst/>
          </p:spPr>
        </p:pic>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9333" y="3498267"/>
              <a:ext cx="245853" cy="188029"/>
            </a:xfrm>
            <a:prstGeom prst="rect">
              <a:avLst/>
            </a:prstGeom>
            <a:effectLst/>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9333" y="3892453"/>
              <a:ext cx="245853" cy="188029"/>
            </a:xfrm>
            <a:prstGeom prst="rect">
              <a:avLst/>
            </a:prstGeom>
            <a:effectLst/>
          </p:spPr>
        </p:pic>
      </p:grpSp>
      <p:grpSp>
        <p:nvGrpSpPr>
          <p:cNvPr id="67" name="Group 66"/>
          <p:cNvGrpSpPr/>
          <p:nvPr/>
        </p:nvGrpSpPr>
        <p:grpSpPr>
          <a:xfrm>
            <a:off x="4778420" y="1637576"/>
            <a:ext cx="3823034" cy="2133600"/>
            <a:chOff x="7550222" y="1869841"/>
            <a:chExt cx="6116854" cy="2560320"/>
          </a:xfrm>
        </p:grpSpPr>
        <p:grpSp>
          <p:nvGrpSpPr>
            <p:cNvPr id="52" name="Group 51"/>
            <p:cNvGrpSpPr/>
            <p:nvPr/>
          </p:nvGrpSpPr>
          <p:grpSpPr>
            <a:xfrm>
              <a:off x="7763435" y="1869841"/>
              <a:ext cx="5633689" cy="2560320"/>
              <a:chOff x="5225807" y="2264986"/>
              <a:chExt cx="5348679" cy="2560320"/>
            </a:xfrm>
            <a:effectLst>
              <a:outerShdw blurRad="63500" sx="102000" sy="102000" algn="ctr" rotWithShape="0">
                <a:prstClr val="black">
                  <a:alpha val="17000"/>
                </a:prstClr>
              </a:outerShdw>
            </a:effectLst>
          </p:grpSpPr>
          <p:sp>
            <p:nvSpPr>
              <p:cNvPr id="58" name="Rounded Rectangle 57"/>
              <p:cNvSpPr/>
              <p:nvPr/>
            </p:nvSpPr>
            <p:spPr bwMode="auto">
              <a:xfrm>
                <a:off x="5225807" y="2264986"/>
                <a:ext cx="5348679" cy="2560320"/>
              </a:xfrm>
              <a:prstGeom prst="roundRect">
                <a:avLst>
                  <a:gd name="adj" fmla="val 3624"/>
                </a:avLst>
              </a:prstGeom>
              <a:solidFill>
                <a:schemeClr val="bg1"/>
              </a:solidFill>
              <a:ln w="9525" cap="flat" cmpd="sng" algn="ctr">
                <a:solidFill>
                  <a:schemeClr val="tx2">
                    <a:lumMod val="40000"/>
                    <a:lumOff val="60000"/>
                  </a:schemeClr>
                </a:solidFill>
                <a:prstDash val="sysDash"/>
              </a:ln>
              <a:effectLst/>
            </p:spPr>
            <p:txBody>
              <a:bodyPr lIns="109746" tIns="54873" rIns="109746" bIns="54873" rtlCol="0" anchor="ctr"/>
              <a:lstStyle/>
              <a:p>
                <a:pPr algn="ctr" defTabSz="768224"/>
                <a:endParaRPr lang="en-US" kern="0" dirty="0">
                  <a:solidFill>
                    <a:sysClr val="window" lastClr="FFFFFF"/>
                  </a:solidFill>
                  <a:latin typeface="Segoe UI"/>
                </a:endParaRPr>
              </a:p>
            </p:txBody>
          </p:sp>
          <p:grpSp>
            <p:nvGrpSpPr>
              <p:cNvPr id="59" name="Group 58"/>
              <p:cNvGrpSpPr/>
              <p:nvPr/>
            </p:nvGrpSpPr>
            <p:grpSpPr>
              <a:xfrm>
                <a:off x="5399368" y="2440440"/>
                <a:ext cx="5025830" cy="2240280"/>
                <a:chOff x="633048" y="2317584"/>
                <a:chExt cx="2846589" cy="1269208"/>
              </a:xfrm>
            </p:grpSpPr>
            <p:sp>
              <p:nvSpPr>
                <p:cNvPr id="60" name="Rounded Rectangle 59"/>
                <p:cNvSpPr/>
                <p:nvPr/>
              </p:nvSpPr>
              <p:spPr>
                <a:xfrm>
                  <a:off x="633048" y="2317584"/>
                  <a:ext cx="2846589" cy="1269208"/>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algn="ctr" defTabSz="768224">
                    <a:defRPr/>
                  </a:pPr>
                  <a:endParaRPr lang="en-US" sz="2200" kern="0" dirty="0">
                    <a:solidFill>
                      <a:sysClr val="window" lastClr="FFFFFF"/>
                    </a:solidFill>
                    <a:latin typeface="Segoe UI"/>
                  </a:endParaRPr>
                </a:p>
              </p:txBody>
            </p:sp>
            <p:sp>
              <p:nvSpPr>
                <p:cNvPr id="61" name="Rectangle 60"/>
                <p:cNvSpPr/>
                <p:nvPr/>
              </p:nvSpPr>
              <p:spPr>
                <a:xfrm>
                  <a:off x="788239" y="2635523"/>
                  <a:ext cx="2100250" cy="779424"/>
                </a:xfrm>
                <a:prstGeom prst="rect">
                  <a:avLst/>
                </a:prstGeom>
              </p:spPr>
              <p:txBody>
                <a:bodyPr wrap="square" lIns="457200">
                  <a:spAutoFit/>
                </a:bodyPr>
                <a:lstStyle/>
                <a:p>
                  <a:pPr>
                    <a:spcBef>
                      <a:spcPts val="504"/>
                    </a:spcBef>
                  </a:pPr>
                  <a:r>
                    <a:rPr lang="en-US" sz="1400" dirty="0">
                      <a:solidFill>
                        <a:schemeClr val="tx2">
                          <a:lumMod val="50000"/>
                          <a:alpha val="99000"/>
                        </a:schemeClr>
                      </a:solidFill>
                    </a:rPr>
                    <a:t>Dynamic provisioning </a:t>
                  </a:r>
                </a:p>
                <a:p>
                  <a:pPr>
                    <a:spcBef>
                      <a:spcPts val="504"/>
                    </a:spcBef>
                  </a:pPr>
                  <a:r>
                    <a:rPr lang="en-US" sz="1400" dirty="0">
                      <a:solidFill>
                        <a:schemeClr val="tx2">
                          <a:lumMod val="50000"/>
                          <a:alpha val="99000"/>
                        </a:schemeClr>
                      </a:solidFill>
                    </a:rPr>
                    <a:t>Multi-tenancy</a:t>
                  </a:r>
                </a:p>
                <a:p>
                  <a:pPr>
                    <a:spcBef>
                      <a:spcPts val="504"/>
                    </a:spcBef>
                  </a:pPr>
                  <a:r>
                    <a:rPr lang="en-US" sz="1400" dirty="0">
                      <a:solidFill>
                        <a:schemeClr val="tx2">
                          <a:lumMod val="50000"/>
                          <a:alpha val="99000"/>
                        </a:schemeClr>
                      </a:solidFill>
                    </a:rPr>
                    <a:t>Server utilization </a:t>
                  </a:r>
                </a:p>
                <a:p>
                  <a:pPr>
                    <a:spcBef>
                      <a:spcPts val="504"/>
                    </a:spcBef>
                  </a:pPr>
                  <a:r>
                    <a:rPr lang="en-US" sz="1400" dirty="0">
                      <a:solidFill>
                        <a:schemeClr val="tx2">
                          <a:lumMod val="50000"/>
                          <a:alpha val="99000"/>
                        </a:schemeClr>
                      </a:solidFill>
                    </a:rPr>
                    <a:t>Data center design</a:t>
                  </a:r>
                </a:p>
              </p:txBody>
            </p:sp>
          </p:grpSp>
        </p:grpSp>
        <p:sp>
          <p:nvSpPr>
            <p:cNvPr id="53" name="Rectangle 52"/>
            <p:cNvSpPr/>
            <p:nvPr/>
          </p:nvSpPr>
          <p:spPr>
            <a:xfrm>
              <a:off x="7550222" y="2104275"/>
              <a:ext cx="6116854" cy="424732"/>
            </a:xfrm>
            <a:prstGeom prst="rect">
              <a:avLst/>
            </a:prstGeom>
          </p:spPr>
          <p:txBody>
            <a:bodyPr wrap="none">
              <a:spAutoFit/>
            </a:bodyPr>
            <a:lstStyle/>
            <a:p>
              <a:pPr algn="ctr"/>
              <a:r>
                <a:rPr lang="en-US" sz="1700" dirty="0">
                  <a:solidFill>
                    <a:srgbClr val="EE7816">
                      <a:alpha val="99000"/>
                    </a:srgbClr>
                  </a:solidFill>
                  <a:latin typeface="Segoe UI Semibold" pitchFamily="34" charset="0"/>
                </a:rPr>
                <a:t>30% to 90% FEWER CO</a:t>
              </a:r>
              <a:r>
                <a:rPr lang="en-US" sz="1700" baseline="-25000" dirty="0">
                  <a:solidFill>
                    <a:srgbClr val="EE7816">
                      <a:alpha val="99000"/>
                    </a:srgbClr>
                  </a:solidFill>
                  <a:latin typeface="Segoe UI Semibold" pitchFamily="34" charset="0"/>
                </a:rPr>
                <a:t>2</a:t>
              </a:r>
              <a:r>
                <a:rPr lang="en-US" sz="1700" dirty="0">
                  <a:solidFill>
                    <a:srgbClr val="EE7816">
                      <a:alpha val="99000"/>
                    </a:srgbClr>
                  </a:solidFill>
                  <a:latin typeface="Segoe UI Semibold" pitchFamily="34" charset="0"/>
                </a:rPr>
                <a:t> EMISSIONS*</a:t>
              </a:r>
            </a:p>
          </p:txBody>
        </p:sp>
        <p:pic>
          <p:nvPicPr>
            <p:cNvPr id="63" name="Picture 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6357" y="2704546"/>
              <a:ext cx="245853" cy="188029"/>
            </a:xfrm>
            <a:prstGeom prst="rect">
              <a:avLst/>
            </a:prstGeom>
            <a:effec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6357" y="3085868"/>
              <a:ext cx="245853" cy="188029"/>
            </a:xfrm>
            <a:prstGeom prst="rect">
              <a:avLst/>
            </a:prstGeom>
            <a:effectLst/>
          </p:spPr>
        </p:pic>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6357" y="3477456"/>
              <a:ext cx="245853" cy="188029"/>
            </a:xfrm>
            <a:prstGeom prst="rect">
              <a:avLst/>
            </a:prstGeom>
            <a:effectLst/>
          </p:spPr>
        </p:pic>
        <p:pic>
          <p:nvPicPr>
            <p:cNvPr id="66" name="Picture 6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6357" y="3871642"/>
              <a:ext cx="245853" cy="188029"/>
            </a:xfrm>
            <a:prstGeom prst="rect">
              <a:avLst/>
            </a:prstGeom>
            <a:effectLst/>
          </p:spPr>
        </p:pic>
      </p:grpSp>
      <p:sp>
        <p:nvSpPr>
          <p:cNvPr id="2" name="TextBox 1"/>
          <p:cNvSpPr txBox="1"/>
          <p:nvPr/>
        </p:nvSpPr>
        <p:spPr>
          <a:xfrm>
            <a:off x="641839" y="6575872"/>
            <a:ext cx="8351645" cy="169277"/>
          </a:xfrm>
          <a:prstGeom prst="rect">
            <a:avLst/>
          </a:prstGeom>
          <a:noFill/>
        </p:spPr>
        <p:txBody>
          <a:bodyPr wrap="none" lIns="0" tIns="0" rIns="0" bIns="0" rtlCol="0">
            <a:spAutoFit/>
          </a:bodyPr>
          <a:lstStyle/>
          <a:p>
            <a:r>
              <a:rPr lang="en-US" sz="1100" i="1" dirty="0">
                <a:gradFill>
                  <a:gsLst>
                    <a:gs pos="0">
                      <a:schemeClr val="tx1"/>
                    </a:gs>
                    <a:gs pos="86000">
                      <a:schemeClr val="tx1"/>
                    </a:gs>
                  </a:gsLst>
                  <a:lin ang="5400000" scaled="0"/>
                </a:gradFill>
              </a:rPr>
              <a:t>* Cloud Computing and Sustainability: The Environmental Benefits of Moving to the Cloud; </a:t>
            </a:r>
            <a:r>
              <a:rPr lang="en-US" sz="1100" u="sng" dirty="0">
                <a:solidFill>
                  <a:schemeClr val="accent5">
                    <a:lumMod val="75000"/>
                  </a:schemeClr>
                </a:solidFill>
                <a:hlinkClick r:id="rId8"/>
              </a:rPr>
              <a:t>www.microsoft.com/environment/cloud.asp</a:t>
            </a:r>
            <a:r>
              <a:rPr lang="en-US" sz="1100" u="sng" dirty="0">
                <a:hlinkClick r:id="rId8"/>
              </a:rPr>
              <a:t>x</a:t>
            </a:r>
            <a:r>
              <a:rPr lang="en-US" sz="1100" dirty="0"/>
              <a:t> </a:t>
            </a:r>
            <a:endParaRPr lang="en-US" sz="1100" i="1" dirty="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42322102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597467" y="4584903"/>
            <a:ext cx="2350583" cy="1569660"/>
          </a:xfrm>
          <a:prstGeom prst="rect">
            <a:avLst/>
          </a:prstGeom>
        </p:spPr>
        <p:txBody>
          <a:bodyPr wrap="square">
            <a:spAutoFit/>
          </a:bodyPr>
          <a:lstStyle/>
          <a:p>
            <a:pPr marL="0" lvl="1" indent="-212725" algn="r" fontAlgn="base">
              <a:spcBef>
                <a:spcPct val="0"/>
              </a:spcBef>
              <a:spcAft>
                <a:spcPct val="0"/>
              </a:spcAft>
              <a:buClr>
                <a:srgbClr val="AFDAF6"/>
              </a:buClr>
              <a:buSzPct val="80000"/>
              <a:tabLst>
                <a:tab pos="4570827" algn="r"/>
              </a:tabLst>
              <a:defRPr/>
            </a:pPr>
            <a:r>
              <a:rPr lang="en-US" sz="2400" b="1" i="1" dirty="0">
                <a:ln>
                  <a:solidFill>
                    <a:prstClr val="white">
                      <a:lumMod val="65000"/>
                      <a:alpha val="3000"/>
                    </a:prstClr>
                  </a:solidFill>
                </a:ln>
              </a:rPr>
              <a:t>A balanced long-term </a:t>
            </a:r>
          </a:p>
          <a:p>
            <a:pPr marL="0" lvl="1" indent="-212725" algn="r" fontAlgn="base">
              <a:spcBef>
                <a:spcPct val="0"/>
              </a:spcBef>
              <a:spcAft>
                <a:spcPct val="0"/>
              </a:spcAft>
              <a:buClr>
                <a:srgbClr val="AFDAF6"/>
              </a:buClr>
              <a:buSzPct val="80000"/>
              <a:tabLst>
                <a:tab pos="4570827" algn="r"/>
              </a:tabLst>
              <a:defRPr/>
            </a:pPr>
            <a:r>
              <a:rPr lang="en-US" sz="2400" b="1" i="1" dirty="0">
                <a:ln>
                  <a:solidFill>
                    <a:prstClr val="white">
                      <a:lumMod val="65000"/>
                      <a:alpha val="3000"/>
                    </a:prstClr>
                  </a:solidFill>
                </a:ln>
              </a:rPr>
              <a:t>vision for </a:t>
            </a:r>
            <a:r>
              <a:rPr lang="en-US" sz="2400" b="1" i="1" dirty="0" smtClean="0">
                <a:ln>
                  <a:solidFill>
                    <a:prstClr val="white">
                      <a:lumMod val="65000"/>
                      <a:alpha val="3000"/>
                    </a:prstClr>
                  </a:solidFill>
                </a:ln>
              </a:rPr>
              <a:t>computing</a:t>
            </a:r>
            <a:endParaRPr lang="en-US" sz="2400" b="1" i="1" dirty="0">
              <a:ln>
                <a:solidFill>
                  <a:prstClr val="white">
                    <a:lumMod val="65000"/>
                    <a:alpha val="3000"/>
                  </a:prstClr>
                </a:solidFill>
              </a:ln>
            </a:endParaRPr>
          </a:p>
        </p:txBody>
      </p:sp>
      <p:grpSp>
        <p:nvGrpSpPr>
          <p:cNvPr id="14" name="Group 13"/>
          <p:cNvGrpSpPr/>
          <p:nvPr/>
        </p:nvGrpSpPr>
        <p:grpSpPr>
          <a:xfrm>
            <a:off x="207284" y="1444695"/>
            <a:ext cx="2119947" cy="1513705"/>
            <a:chOff x="276306" y="1444693"/>
            <a:chExt cx="2825860" cy="1513705"/>
          </a:xfrm>
        </p:grpSpPr>
        <p:sp>
          <p:nvSpPr>
            <p:cNvPr id="56" name="Rounded Rectangle 55"/>
            <p:cNvSpPr/>
            <p:nvPr/>
          </p:nvSpPr>
          <p:spPr>
            <a:xfrm>
              <a:off x="276306" y="1444693"/>
              <a:ext cx="2825860" cy="1513705"/>
            </a:xfrm>
            <a:prstGeom prst="roundRect">
              <a:avLst>
                <a:gd name="adj" fmla="val 9828"/>
              </a:avLst>
            </a:prstGeom>
            <a:solidFill>
              <a:schemeClr val="bg2">
                <a:alpha val="11000"/>
              </a:schemeClr>
            </a:solid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tIns="9144" rtlCol="0" anchor="t">
              <a:noAutofit/>
            </a:bodyPr>
            <a:lstStyle/>
            <a:p>
              <a:pPr marL="290513" lvl="1" indent="-290513">
                <a:spcBef>
                  <a:spcPts val="400"/>
                </a:spcBef>
                <a:spcAft>
                  <a:spcPts val="400"/>
                </a:spcAft>
                <a:buClr>
                  <a:schemeClr val="bg2">
                    <a:lumMod val="50000"/>
                  </a:schemeClr>
                </a:buClr>
                <a:buSzPct val="100000"/>
                <a:buFont typeface="Wingdings" pitchFamily="2" charset="2"/>
                <a:buChar char=""/>
              </a:pPr>
              <a:endParaRPr lang="en-US" dirty="0" smtClean="0">
                <a:ln>
                  <a:solidFill>
                    <a:schemeClr val="bg1">
                      <a:alpha val="0"/>
                    </a:schemeClr>
                  </a:solidFill>
                </a:ln>
                <a:solidFill>
                  <a:schemeClr val="tx1"/>
                </a:solidFill>
              </a:endParaRPr>
            </a:p>
          </p:txBody>
        </p:sp>
        <p:pic>
          <p:nvPicPr>
            <p:cNvPr id="58" name="Picture 57" descr="server-room-purple.png"/>
            <p:cNvPicPr>
              <a:picLocks noChangeAspect="1"/>
            </p:cNvPicPr>
            <p:nvPr/>
          </p:nvPicPr>
          <p:blipFill>
            <a:blip r:embed="rId3" cstate="print"/>
            <a:srcRect l="14538" t="-1177" r="24141"/>
            <a:stretch>
              <a:fillRect/>
            </a:stretch>
          </p:blipFill>
          <p:spPr>
            <a:xfrm>
              <a:off x="609424" y="1568117"/>
              <a:ext cx="2159625" cy="1190757"/>
            </a:xfrm>
            <a:prstGeom prst="rect">
              <a:avLst/>
            </a:prstGeom>
            <a:noFill/>
            <a:ln>
              <a:noFill/>
            </a:ln>
          </p:spPr>
        </p:pic>
        <p:sp>
          <p:nvSpPr>
            <p:cNvPr id="74" name="Round Same Side Corner Rectangle 73"/>
            <p:cNvSpPr/>
            <p:nvPr/>
          </p:nvSpPr>
          <p:spPr>
            <a:xfrm>
              <a:off x="276306" y="2569256"/>
              <a:ext cx="2825860" cy="389142"/>
            </a:xfrm>
            <a:prstGeom prst="round2SameRect">
              <a:avLst>
                <a:gd name="adj1" fmla="val 0"/>
                <a:gd name="adj2" fmla="val 28946"/>
              </a:avLst>
            </a:prstGeom>
            <a:gradFill flip="none" rotWithShape="1">
              <a:gsLst>
                <a:gs pos="0">
                  <a:schemeClr val="tx2">
                    <a:lumMod val="50000"/>
                  </a:schemeClr>
                </a:gs>
                <a:gs pos="50000">
                  <a:schemeClr val="bg2"/>
                </a:gs>
                <a:gs pos="100000">
                  <a:schemeClr val="tx2">
                    <a:lumMod val="75000"/>
                  </a:schemeClr>
                </a:gs>
              </a:gsLst>
              <a:lin ang="5400000" scaled="1"/>
              <a:tileRect/>
            </a:gradFill>
            <a:ln w="635">
              <a:solidFill>
                <a:schemeClr val="tx2">
                  <a:alpha val="50000"/>
                </a:schemeClr>
              </a:solidFill>
            </a:ln>
            <a:effectLst/>
          </p:spPr>
          <p:style>
            <a:lnRef idx="1">
              <a:schemeClr val="accent1"/>
            </a:lnRef>
            <a:fillRef idx="3">
              <a:schemeClr val="accent1"/>
            </a:fillRef>
            <a:effectRef idx="2">
              <a:schemeClr val="accent1"/>
            </a:effectRef>
            <a:fontRef idx="minor">
              <a:schemeClr val="lt1"/>
            </a:fontRef>
          </p:style>
          <p:txBody>
            <a:bodyPr lIns="0" rIns="0" bIns="0" rtlCol="0" anchor="ctr">
              <a:noAutofit/>
            </a:bodyPr>
            <a:lstStyle/>
            <a:p>
              <a:pPr algn="ctr"/>
              <a:r>
                <a:rPr lang="en-US" sz="1200" b="1" i="1" dirty="0" smtClean="0">
                  <a:ln>
                    <a:solidFill>
                      <a:schemeClr val="bg1">
                        <a:lumMod val="65000"/>
                        <a:alpha val="3000"/>
                      </a:schemeClr>
                    </a:solidFill>
                  </a:ln>
                  <a:solidFill>
                    <a:schemeClr val="tx1"/>
                  </a:solidFill>
                  <a:effectLst>
                    <a:outerShdw blurRad="38100" dist="38100" dir="2700000" algn="tl">
                      <a:srgbClr val="000000">
                        <a:alpha val="43137"/>
                      </a:srgbClr>
                    </a:outerShdw>
                  </a:effectLst>
                </a:rPr>
                <a:t>On-Premises Servers</a:t>
              </a:r>
            </a:p>
          </p:txBody>
        </p:sp>
      </p:grpSp>
      <p:grpSp>
        <p:nvGrpSpPr>
          <p:cNvPr id="13" name="Group 12"/>
          <p:cNvGrpSpPr/>
          <p:nvPr/>
        </p:nvGrpSpPr>
        <p:grpSpPr>
          <a:xfrm>
            <a:off x="2409530" y="1444695"/>
            <a:ext cx="2119947" cy="1513705"/>
            <a:chOff x="3211869" y="1444693"/>
            <a:chExt cx="2825860" cy="1513705"/>
          </a:xfrm>
        </p:grpSpPr>
        <p:sp>
          <p:nvSpPr>
            <p:cNvPr id="72" name="Rounded Rectangle 71"/>
            <p:cNvSpPr/>
            <p:nvPr/>
          </p:nvSpPr>
          <p:spPr>
            <a:xfrm>
              <a:off x="3211869" y="1444693"/>
              <a:ext cx="2825860" cy="1513705"/>
            </a:xfrm>
            <a:prstGeom prst="roundRect">
              <a:avLst>
                <a:gd name="adj" fmla="val 9828"/>
              </a:avLst>
            </a:prstGeom>
            <a:solidFill>
              <a:schemeClr val="bg2">
                <a:alpha val="11000"/>
              </a:schemeClr>
            </a:solid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tIns="9144" rtlCol="0" anchor="t">
              <a:noAutofit/>
            </a:bodyPr>
            <a:lstStyle/>
            <a:p>
              <a:pPr marL="290513" lvl="1" indent="-290513">
                <a:spcBef>
                  <a:spcPts val="400"/>
                </a:spcBef>
                <a:spcAft>
                  <a:spcPts val="400"/>
                </a:spcAft>
                <a:buClr>
                  <a:schemeClr val="bg2">
                    <a:lumMod val="50000"/>
                  </a:schemeClr>
                </a:buClr>
                <a:buSzPct val="100000"/>
                <a:buFont typeface="Wingdings" pitchFamily="2" charset="2"/>
                <a:buChar char=""/>
              </a:pPr>
              <a:endParaRPr lang="en-US" dirty="0" smtClean="0">
                <a:ln>
                  <a:solidFill>
                    <a:schemeClr val="bg1">
                      <a:alpha val="0"/>
                    </a:schemeClr>
                  </a:solidFill>
                </a:ln>
                <a:solidFill>
                  <a:schemeClr val="tx1"/>
                </a:solidFill>
              </a:endParaRPr>
            </a:p>
          </p:txBody>
        </p:sp>
        <p:sp>
          <p:nvSpPr>
            <p:cNvPr id="75" name="Round Same Side Corner Rectangle 74"/>
            <p:cNvSpPr/>
            <p:nvPr/>
          </p:nvSpPr>
          <p:spPr>
            <a:xfrm>
              <a:off x="3211869" y="2569256"/>
              <a:ext cx="2825860" cy="389142"/>
            </a:xfrm>
            <a:prstGeom prst="round2SameRect">
              <a:avLst>
                <a:gd name="adj1" fmla="val 0"/>
                <a:gd name="adj2" fmla="val 28946"/>
              </a:avLst>
            </a:prstGeom>
            <a:gradFill flip="none" rotWithShape="1">
              <a:gsLst>
                <a:gs pos="0">
                  <a:schemeClr val="tx2">
                    <a:lumMod val="50000"/>
                  </a:schemeClr>
                </a:gs>
                <a:gs pos="50000">
                  <a:schemeClr val="bg2"/>
                </a:gs>
                <a:gs pos="100000">
                  <a:schemeClr val="tx2">
                    <a:lumMod val="75000"/>
                  </a:schemeClr>
                </a:gs>
              </a:gsLst>
              <a:lin ang="5400000" scaled="1"/>
              <a:tileRect/>
            </a:gradFill>
            <a:ln w="635">
              <a:solidFill>
                <a:schemeClr val="tx2">
                  <a:alpha val="50000"/>
                </a:schemeClr>
              </a:solidFill>
            </a:ln>
            <a:effectLst/>
          </p:spPr>
          <p:style>
            <a:lnRef idx="1">
              <a:schemeClr val="accent1"/>
            </a:lnRef>
            <a:fillRef idx="3">
              <a:schemeClr val="accent1"/>
            </a:fillRef>
            <a:effectRef idx="2">
              <a:schemeClr val="accent1"/>
            </a:effectRef>
            <a:fontRef idx="minor">
              <a:schemeClr val="lt1"/>
            </a:fontRef>
          </p:style>
          <p:txBody>
            <a:bodyPr lIns="0" rIns="0" bIns="0" rtlCol="0" anchor="ctr">
              <a:noAutofit/>
            </a:bodyPr>
            <a:lstStyle/>
            <a:p>
              <a:pPr algn="ctr"/>
              <a:r>
                <a:rPr lang="en-US" sz="1200" b="1" i="1" dirty="0" smtClean="0">
                  <a:ln>
                    <a:solidFill>
                      <a:schemeClr val="bg1">
                        <a:lumMod val="65000"/>
                        <a:alpha val="3000"/>
                      </a:schemeClr>
                    </a:solidFill>
                  </a:ln>
                  <a:solidFill>
                    <a:schemeClr val="tx1"/>
                  </a:solidFill>
                  <a:effectLst>
                    <a:outerShdw blurRad="38100" dist="38100" dir="2700000" algn="tl">
                      <a:srgbClr val="000000">
                        <a:alpha val="43137"/>
                      </a:srgbClr>
                    </a:outerShdw>
                  </a:effectLst>
                </a:rPr>
                <a:t>Private Cloud</a:t>
              </a:r>
            </a:p>
          </p:txBody>
        </p:sp>
        <p:grpSp>
          <p:nvGrpSpPr>
            <p:cNvPr id="5" name="Group 65"/>
            <p:cNvGrpSpPr/>
            <p:nvPr/>
          </p:nvGrpSpPr>
          <p:grpSpPr>
            <a:xfrm>
              <a:off x="3780749" y="1540743"/>
              <a:ext cx="1688099" cy="1018613"/>
              <a:chOff x="7100776" y="4939291"/>
              <a:chExt cx="1307872" cy="768724"/>
            </a:xfrm>
          </p:grpSpPr>
          <p:sp>
            <p:nvSpPr>
              <p:cNvPr id="79" name="Oval 78"/>
              <p:cNvSpPr/>
              <p:nvPr/>
            </p:nvSpPr>
            <p:spPr>
              <a:xfrm>
                <a:off x="7100776" y="4939291"/>
                <a:ext cx="1249559" cy="650710"/>
              </a:xfrm>
              <a:prstGeom prst="ellipse">
                <a:avLst/>
              </a:prstGeom>
              <a:solidFill>
                <a:schemeClr val="tx1">
                  <a:lumMod val="25000"/>
                </a:schemeClr>
              </a:solidFill>
              <a:ln w="25400">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lvl="1" indent="-212725" algn="ctr" fontAlgn="base">
                  <a:lnSpc>
                    <a:spcPct val="90000"/>
                  </a:lnSpc>
                  <a:spcBef>
                    <a:spcPct val="0"/>
                  </a:spcBef>
                  <a:spcAft>
                    <a:spcPct val="0"/>
                  </a:spcAft>
                  <a:buClr>
                    <a:schemeClr val="tx1"/>
                  </a:buClr>
                  <a:buSzPct val="80000"/>
                  <a:tabLst>
                    <a:tab pos="4570827" algn="r"/>
                  </a:tabLst>
                  <a:defRPr/>
                </a:pPr>
                <a:endParaRPr lang="en-US" sz="400" dirty="0" smtClean="0">
                  <a:solidFill>
                    <a:schemeClr val="tx1"/>
                  </a:solidFill>
                </a:endParaRPr>
              </a:p>
            </p:txBody>
          </p:sp>
          <p:pic>
            <p:nvPicPr>
              <p:cNvPr id="80" name="Picture 2" descr="C:\Program Files\Microsoft Resource DVD Artwork\DVD_ART\Artwork_Imagery\Shapes and Graphics\Internet Cloud\cloud 1.png"/>
              <p:cNvPicPr>
                <a:picLocks noChangeAspect="1" noChangeArrowheads="1"/>
              </p:cNvPicPr>
              <p:nvPr/>
            </p:nvPicPr>
            <p:blipFill>
              <a:blip r:embed="rId4" cstate="print">
                <a:duotone>
                  <a:schemeClr val="bg2">
                    <a:shade val="45000"/>
                    <a:satMod val="135000"/>
                  </a:schemeClr>
                  <a:prstClr val="white"/>
                </a:duotone>
              </a:blip>
              <a:stretch>
                <a:fillRect/>
              </a:stretch>
            </p:blipFill>
            <p:spPr bwMode="auto">
              <a:xfrm>
                <a:off x="7165486" y="4954462"/>
                <a:ext cx="1120140" cy="617540"/>
              </a:xfrm>
              <a:prstGeom prst="rect">
                <a:avLst/>
              </a:prstGeom>
              <a:noFill/>
              <a:ln>
                <a:noFill/>
              </a:ln>
            </p:spPr>
          </p:pic>
          <p:pic>
            <p:nvPicPr>
              <p:cNvPr id="81" name="Picture 80" descr="lock.png"/>
              <p:cNvPicPr>
                <a:picLocks noChangeAspect="1"/>
              </p:cNvPicPr>
              <p:nvPr/>
            </p:nvPicPr>
            <p:blipFill>
              <a:blip r:embed="rId5" cstate="print"/>
              <a:stretch>
                <a:fillRect/>
              </a:stretch>
            </p:blipFill>
            <p:spPr>
              <a:xfrm>
                <a:off x="8102283" y="5369107"/>
                <a:ext cx="306365" cy="338908"/>
              </a:xfrm>
              <a:prstGeom prst="rect">
                <a:avLst/>
              </a:prstGeom>
            </p:spPr>
          </p:pic>
        </p:grpSp>
      </p:grpSp>
      <p:grpSp>
        <p:nvGrpSpPr>
          <p:cNvPr id="11" name="Group 10"/>
          <p:cNvGrpSpPr/>
          <p:nvPr/>
        </p:nvGrpSpPr>
        <p:grpSpPr>
          <a:xfrm>
            <a:off x="6828103" y="1444694"/>
            <a:ext cx="2119947" cy="1513705"/>
            <a:chOff x="9101766" y="1444692"/>
            <a:chExt cx="2825860" cy="1513705"/>
          </a:xfrm>
        </p:grpSpPr>
        <p:sp>
          <p:nvSpPr>
            <p:cNvPr id="38" name="Rounded Rectangle 37"/>
            <p:cNvSpPr/>
            <p:nvPr/>
          </p:nvSpPr>
          <p:spPr>
            <a:xfrm>
              <a:off x="9101766" y="1444692"/>
              <a:ext cx="2825860" cy="1513705"/>
            </a:xfrm>
            <a:prstGeom prst="roundRect">
              <a:avLst>
                <a:gd name="adj" fmla="val 9828"/>
              </a:avLst>
            </a:prstGeom>
            <a:solidFill>
              <a:schemeClr val="tx1">
                <a:lumMod val="95000"/>
                <a:lumOff val="5000"/>
                <a:alpha val="11000"/>
              </a:schemeClr>
            </a:solid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tIns="9144" rtlCol="0" anchor="t">
              <a:noAutofit/>
            </a:bodyPr>
            <a:lstStyle/>
            <a:p>
              <a:pPr marL="290513" lvl="1" indent="-290513">
                <a:spcBef>
                  <a:spcPts val="400"/>
                </a:spcBef>
                <a:spcAft>
                  <a:spcPts val="400"/>
                </a:spcAft>
                <a:buClr>
                  <a:schemeClr val="bg2">
                    <a:lumMod val="50000"/>
                  </a:schemeClr>
                </a:buClr>
                <a:buSzPct val="100000"/>
                <a:buFont typeface="Wingdings" pitchFamily="2" charset="2"/>
                <a:buChar char=""/>
              </a:pPr>
              <a:endParaRPr lang="en-US" dirty="0" smtClean="0">
                <a:ln>
                  <a:solidFill>
                    <a:schemeClr val="bg1">
                      <a:alpha val="0"/>
                    </a:schemeClr>
                  </a:solidFill>
                </a:ln>
                <a:solidFill>
                  <a:schemeClr val="tx1"/>
                </a:solidFill>
              </a:endParaRPr>
            </a:p>
          </p:txBody>
        </p:sp>
        <p:sp>
          <p:nvSpPr>
            <p:cNvPr id="39" name="Round Same Side Corner Rectangle 38"/>
            <p:cNvSpPr/>
            <p:nvPr/>
          </p:nvSpPr>
          <p:spPr>
            <a:xfrm>
              <a:off x="9101766" y="2569255"/>
              <a:ext cx="2825860" cy="389142"/>
            </a:xfrm>
            <a:prstGeom prst="round2SameRect">
              <a:avLst>
                <a:gd name="adj1" fmla="val 0"/>
                <a:gd name="adj2" fmla="val 28946"/>
              </a:avLst>
            </a:prstGeom>
            <a:gradFill flip="none" rotWithShape="1">
              <a:gsLst>
                <a:gs pos="0">
                  <a:schemeClr val="tx2">
                    <a:lumMod val="50000"/>
                  </a:schemeClr>
                </a:gs>
                <a:gs pos="50000">
                  <a:schemeClr val="bg2"/>
                </a:gs>
                <a:gs pos="100000">
                  <a:schemeClr val="tx2">
                    <a:lumMod val="75000"/>
                  </a:schemeClr>
                </a:gs>
              </a:gsLst>
              <a:lin ang="5400000" scaled="1"/>
              <a:tileRect/>
            </a:gradFill>
            <a:ln w="635">
              <a:solidFill>
                <a:schemeClr val="tx2">
                  <a:alpha val="50000"/>
                </a:schemeClr>
              </a:solidFill>
            </a:ln>
            <a:effectLst/>
          </p:spPr>
          <p:style>
            <a:lnRef idx="1">
              <a:schemeClr val="accent1"/>
            </a:lnRef>
            <a:fillRef idx="3">
              <a:schemeClr val="accent1"/>
            </a:fillRef>
            <a:effectRef idx="2">
              <a:schemeClr val="accent1"/>
            </a:effectRef>
            <a:fontRef idx="minor">
              <a:schemeClr val="lt1"/>
            </a:fontRef>
          </p:style>
          <p:txBody>
            <a:bodyPr lIns="0" rIns="0" bIns="0" rtlCol="0" anchor="ctr">
              <a:noAutofit/>
            </a:bodyPr>
            <a:lstStyle/>
            <a:p>
              <a:pPr algn="ctr"/>
              <a:r>
                <a:rPr lang="en-US" sz="1200" b="1" i="1" dirty="0" smtClean="0">
                  <a:ln>
                    <a:solidFill>
                      <a:schemeClr val="bg1">
                        <a:lumMod val="65000"/>
                        <a:alpha val="3000"/>
                      </a:schemeClr>
                    </a:solidFill>
                  </a:ln>
                  <a:solidFill>
                    <a:schemeClr val="tx1"/>
                  </a:solidFill>
                  <a:effectLst>
                    <a:outerShdw blurRad="38100" dist="38100" dir="2700000" algn="tl">
                      <a:srgbClr val="000000">
                        <a:alpha val="43137"/>
                      </a:srgbClr>
                    </a:outerShdw>
                  </a:effectLst>
                </a:rPr>
                <a:t>Public Cloud</a:t>
              </a:r>
            </a:p>
          </p:txBody>
        </p:sp>
        <p:pic>
          <p:nvPicPr>
            <p:cNvPr id="40" name="Picture 2" descr="C:\Program Files\Microsoft Resource DVD Artwork\DVD_ART\Artwork_Imagery\Shapes and Graphics\Internet Cloud\cloud 1.png"/>
            <p:cNvPicPr>
              <a:picLocks noChangeAspect="1" noChangeArrowheads="1"/>
            </p:cNvPicPr>
            <p:nvPr/>
          </p:nvPicPr>
          <p:blipFill>
            <a:blip r:embed="rId6" cstate="print"/>
            <a:srcRect/>
            <a:stretch>
              <a:fillRect/>
            </a:stretch>
          </p:blipFill>
          <p:spPr bwMode="auto">
            <a:xfrm>
              <a:off x="9518227" y="1499339"/>
              <a:ext cx="1992939" cy="1102019"/>
            </a:xfrm>
            <a:prstGeom prst="rect">
              <a:avLst/>
            </a:prstGeom>
            <a:noFill/>
          </p:spPr>
        </p:pic>
      </p:grpSp>
      <p:grpSp>
        <p:nvGrpSpPr>
          <p:cNvPr id="12" name="Group 11"/>
          <p:cNvGrpSpPr/>
          <p:nvPr/>
        </p:nvGrpSpPr>
        <p:grpSpPr>
          <a:xfrm>
            <a:off x="4611776" y="1444695"/>
            <a:ext cx="2119947" cy="1513705"/>
            <a:chOff x="6147432" y="1444693"/>
            <a:chExt cx="2825860" cy="1513705"/>
          </a:xfrm>
        </p:grpSpPr>
        <p:pic>
          <p:nvPicPr>
            <p:cNvPr id="44" name="Picture 4" descr="E:\Microsoft Clip Organizer1\People\Untitled-1.png"/>
            <p:cNvPicPr>
              <a:picLocks noChangeAspect="1" noChangeArrowheads="1"/>
            </p:cNvPicPr>
            <p:nvPr/>
          </p:nvPicPr>
          <p:blipFill>
            <a:blip r:embed="rId7"/>
            <a:stretch>
              <a:fillRect/>
            </a:stretch>
          </p:blipFill>
          <p:spPr bwMode="auto">
            <a:xfrm>
              <a:off x="7223735" y="1493599"/>
              <a:ext cx="752493" cy="1048830"/>
            </a:xfrm>
            <a:prstGeom prst="rect">
              <a:avLst/>
            </a:prstGeom>
            <a:noFill/>
          </p:spPr>
        </p:pic>
        <p:sp>
          <p:nvSpPr>
            <p:cNvPr id="73" name="Rounded Rectangle 72"/>
            <p:cNvSpPr/>
            <p:nvPr/>
          </p:nvSpPr>
          <p:spPr>
            <a:xfrm>
              <a:off x="6147432" y="1444693"/>
              <a:ext cx="2825860" cy="1513705"/>
            </a:xfrm>
            <a:prstGeom prst="roundRect">
              <a:avLst>
                <a:gd name="adj" fmla="val 9828"/>
              </a:avLst>
            </a:prstGeom>
            <a:solidFill>
              <a:schemeClr val="bg2">
                <a:alpha val="11000"/>
              </a:schemeClr>
            </a:solid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tIns="9144" rtlCol="0" anchor="t">
              <a:noAutofit/>
            </a:bodyPr>
            <a:lstStyle/>
            <a:p>
              <a:pPr marL="290513" lvl="1" indent="-290513">
                <a:spcBef>
                  <a:spcPts val="400"/>
                </a:spcBef>
                <a:spcAft>
                  <a:spcPts val="400"/>
                </a:spcAft>
                <a:buClr>
                  <a:schemeClr val="bg2">
                    <a:lumMod val="50000"/>
                  </a:schemeClr>
                </a:buClr>
                <a:buSzPct val="100000"/>
                <a:buFont typeface="Wingdings" pitchFamily="2" charset="2"/>
                <a:buChar char=""/>
              </a:pPr>
              <a:endParaRPr lang="en-US" dirty="0" smtClean="0">
                <a:ln>
                  <a:solidFill>
                    <a:schemeClr val="bg1">
                      <a:alpha val="0"/>
                    </a:schemeClr>
                  </a:solidFill>
                </a:ln>
                <a:solidFill>
                  <a:schemeClr val="tx1"/>
                </a:solidFill>
              </a:endParaRPr>
            </a:p>
          </p:txBody>
        </p:sp>
        <p:sp>
          <p:nvSpPr>
            <p:cNvPr id="76" name="Round Same Side Corner Rectangle 75"/>
            <p:cNvSpPr/>
            <p:nvPr/>
          </p:nvSpPr>
          <p:spPr>
            <a:xfrm>
              <a:off x="6147432" y="2569256"/>
              <a:ext cx="2825860" cy="389142"/>
            </a:xfrm>
            <a:prstGeom prst="round2SameRect">
              <a:avLst>
                <a:gd name="adj1" fmla="val 0"/>
                <a:gd name="adj2" fmla="val 28946"/>
              </a:avLst>
            </a:prstGeom>
            <a:gradFill flip="none" rotWithShape="1">
              <a:gsLst>
                <a:gs pos="0">
                  <a:schemeClr val="tx2">
                    <a:lumMod val="50000"/>
                  </a:schemeClr>
                </a:gs>
                <a:gs pos="50000">
                  <a:schemeClr val="bg2"/>
                </a:gs>
                <a:gs pos="100000">
                  <a:schemeClr val="tx2">
                    <a:lumMod val="75000"/>
                  </a:schemeClr>
                </a:gs>
              </a:gsLst>
              <a:lin ang="5400000" scaled="1"/>
              <a:tileRect/>
            </a:gradFill>
            <a:ln w="635">
              <a:solidFill>
                <a:schemeClr val="tx2">
                  <a:alpha val="50000"/>
                </a:schemeClr>
              </a:solidFill>
            </a:ln>
            <a:effectLst/>
          </p:spPr>
          <p:style>
            <a:lnRef idx="1">
              <a:schemeClr val="accent1"/>
            </a:lnRef>
            <a:fillRef idx="3">
              <a:schemeClr val="accent1"/>
            </a:fillRef>
            <a:effectRef idx="2">
              <a:schemeClr val="accent1"/>
            </a:effectRef>
            <a:fontRef idx="minor">
              <a:schemeClr val="lt1"/>
            </a:fontRef>
          </p:style>
          <p:txBody>
            <a:bodyPr lIns="0" rIns="0" bIns="0" rtlCol="0" anchor="ctr">
              <a:noAutofit/>
            </a:bodyPr>
            <a:lstStyle/>
            <a:p>
              <a:pPr algn="ctr"/>
              <a:r>
                <a:rPr lang="en-US" sz="1200" b="1" i="1" dirty="0" smtClean="0">
                  <a:ln>
                    <a:solidFill>
                      <a:schemeClr val="bg1">
                        <a:lumMod val="65000"/>
                        <a:alpha val="3000"/>
                      </a:schemeClr>
                    </a:solidFill>
                  </a:ln>
                  <a:solidFill>
                    <a:schemeClr val="tx1"/>
                  </a:solidFill>
                  <a:effectLst>
                    <a:outerShdw blurRad="38100" dist="38100" dir="2700000" algn="tl">
                      <a:srgbClr val="000000">
                        <a:alpha val="43137"/>
                      </a:srgbClr>
                    </a:outerShdw>
                  </a:effectLst>
                </a:rPr>
                <a:t>Government Cloud</a:t>
              </a:r>
            </a:p>
          </p:txBody>
        </p:sp>
        <p:pic>
          <p:nvPicPr>
            <p:cNvPr id="78" name="Picture 2" descr="C:\Program Files\Microsoft Resource DVD Artwork\DVD_ART\Artwork_Imagery\Shapes and Graphics\Internet Cloud\cloud 1.png"/>
            <p:cNvPicPr>
              <a:picLocks noChangeAspect="1" noChangeArrowheads="1"/>
            </p:cNvPicPr>
            <p:nvPr/>
          </p:nvPicPr>
          <p:blipFill>
            <a:blip r:embed="rId6" cstate="print"/>
            <a:srcRect/>
            <a:stretch>
              <a:fillRect/>
            </a:stretch>
          </p:blipFill>
          <p:spPr bwMode="auto">
            <a:xfrm>
              <a:off x="6778590" y="1679212"/>
              <a:ext cx="1625023" cy="898575"/>
            </a:xfrm>
            <a:prstGeom prst="rect">
              <a:avLst/>
            </a:prstGeom>
            <a:noFill/>
          </p:spPr>
        </p:pic>
        <p:pic>
          <p:nvPicPr>
            <p:cNvPr id="43" name="Picture 42" descr="lock.png"/>
            <p:cNvPicPr>
              <a:picLocks noChangeAspect="1"/>
            </p:cNvPicPr>
            <p:nvPr/>
          </p:nvPicPr>
          <p:blipFill>
            <a:blip r:embed="rId5" cstate="print"/>
            <a:stretch>
              <a:fillRect/>
            </a:stretch>
          </p:blipFill>
          <p:spPr>
            <a:xfrm>
              <a:off x="7918055" y="2099837"/>
              <a:ext cx="395432" cy="449077"/>
            </a:xfrm>
            <a:prstGeom prst="rect">
              <a:avLst/>
            </a:prstGeom>
          </p:spPr>
        </p:pic>
      </p:grpSp>
      <p:sp>
        <p:nvSpPr>
          <p:cNvPr id="52" name="Title 1"/>
          <p:cNvSpPr>
            <a:spLocks noGrp="1"/>
          </p:cNvSpPr>
          <p:nvPr>
            <p:ph type="title"/>
          </p:nvPr>
        </p:nvSpPr>
        <p:spPr>
          <a:xfrm>
            <a:off x="260397" y="345851"/>
            <a:ext cx="8805608" cy="443198"/>
          </a:xfrm>
        </p:spPr>
        <p:txBody>
          <a:bodyPr/>
          <a:lstStyle/>
          <a:p>
            <a:r>
              <a:rPr lang="en-US" sz="3200" dirty="0">
                <a:solidFill>
                  <a:srgbClr val="EE7816">
                    <a:alpha val="99000"/>
                  </a:srgbClr>
                </a:solidFill>
              </a:rPr>
              <a:t>Microsoft’s Deployment Models</a:t>
            </a:r>
            <a:endParaRPr lang="en-US" sz="3200" dirty="0">
              <a:solidFill>
                <a:srgbClr val="EE7816">
                  <a:alpha val="99000"/>
                </a:srgbClr>
              </a:solidFill>
            </a:endParaRPr>
          </a:p>
        </p:txBody>
      </p:sp>
      <p:grpSp>
        <p:nvGrpSpPr>
          <p:cNvPr id="10" name="Group 9"/>
          <p:cNvGrpSpPr/>
          <p:nvPr/>
        </p:nvGrpSpPr>
        <p:grpSpPr>
          <a:xfrm>
            <a:off x="2546689" y="3037145"/>
            <a:ext cx="4061390" cy="3847679"/>
            <a:chOff x="3394701" y="3037143"/>
            <a:chExt cx="5413776" cy="3847679"/>
          </a:xfrm>
        </p:grpSpPr>
        <p:pic>
          <p:nvPicPr>
            <p:cNvPr id="60" name="Picture 6" descr="C:\Users\v-sacars\Documents\Microsoft\US EPG Marketing\New Economy\Presentation graphics\S+S funnel.png"/>
            <p:cNvPicPr>
              <a:picLocks noChangeAspect="1" noChangeArrowheads="1"/>
            </p:cNvPicPr>
            <p:nvPr/>
          </p:nvPicPr>
          <p:blipFill>
            <a:blip r:embed="rId8" cstate="print"/>
            <a:srcRect/>
            <a:stretch>
              <a:fillRect/>
            </a:stretch>
          </p:blipFill>
          <p:spPr bwMode="auto">
            <a:xfrm>
              <a:off x="3394701" y="3037143"/>
              <a:ext cx="5413776" cy="2782318"/>
            </a:xfrm>
            <a:prstGeom prst="rect">
              <a:avLst/>
            </a:prstGeom>
            <a:noFill/>
          </p:spPr>
        </p:pic>
        <p:sp>
          <p:nvSpPr>
            <p:cNvPr id="61" name="TextBox 60"/>
            <p:cNvSpPr txBox="1"/>
            <p:nvPr/>
          </p:nvSpPr>
          <p:spPr>
            <a:xfrm>
              <a:off x="4289698" y="3654899"/>
              <a:ext cx="3728854" cy="369332"/>
            </a:xfrm>
            <a:prstGeom prst="rect">
              <a:avLst/>
            </a:prstGeom>
            <a:noFill/>
          </p:spPr>
          <p:txBody>
            <a:bodyPr wrap="none" rtlCol="0">
              <a:spAutoFit/>
            </a:bodyPr>
            <a:lstStyle/>
            <a:p>
              <a:pPr algn="ctr"/>
              <a:r>
                <a:rPr lang="en-US" b="1" dirty="0" smtClean="0"/>
                <a:t>Interoperable by Design</a:t>
              </a:r>
              <a:endParaRPr lang="en-US" b="1" dirty="0"/>
            </a:p>
          </p:txBody>
        </p:sp>
        <p:grpSp>
          <p:nvGrpSpPr>
            <p:cNvPr id="9" name="Group 8"/>
            <p:cNvGrpSpPr/>
            <p:nvPr/>
          </p:nvGrpSpPr>
          <p:grpSpPr>
            <a:xfrm>
              <a:off x="4153624" y="4157300"/>
              <a:ext cx="3889700" cy="2727522"/>
              <a:chOff x="3727942" y="4567216"/>
              <a:chExt cx="3889700" cy="2727522"/>
            </a:xfrm>
          </p:grpSpPr>
          <p:pic>
            <p:nvPicPr>
              <p:cNvPr id="62" name="Picture 3" descr="C:\Users\v-sacars\Documents\Microsoft\US EPG Marketing\New Economy\Presentation graphics\S+S seamless experience.png"/>
              <p:cNvPicPr>
                <a:picLocks noChangeAspect="1" noChangeArrowheads="1"/>
              </p:cNvPicPr>
              <p:nvPr/>
            </p:nvPicPr>
            <p:blipFill>
              <a:blip r:embed="rId9" cstate="print"/>
              <a:srcRect/>
              <a:stretch>
                <a:fillRect/>
              </a:stretch>
            </p:blipFill>
            <p:spPr bwMode="auto">
              <a:xfrm>
                <a:off x="3727942" y="4567216"/>
                <a:ext cx="3456067" cy="2341395"/>
              </a:xfrm>
              <a:prstGeom prst="rect">
                <a:avLst/>
              </a:prstGeom>
              <a:noFill/>
            </p:spPr>
          </p:pic>
          <p:sp>
            <p:nvSpPr>
              <p:cNvPr id="63" name="TextBox 62"/>
              <p:cNvSpPr txBox="1"/>
              <p:nvPr/>
            </p:nvSpPr>
            <p:spPr>
              <a:xfrm>
                <a:off x="4769511" y="5740750"/>
                <a:ext cx="2041054" cy="584775"/>
              </a:xfrm>
              <a:prstGeom prst="rect">
                <a:avLst/>
              </a:prstGeom>
              <a:noFill/>
            </p:spPr>
            <p:txBody>
              <a:bodyPr wrap="none" rtlCol="0">
                <a:spAutoFit/>
              </a:bodyPr>
              <a:lstStyle/>
              <a:p>
                <a:pPr algn="ctr"/>
                <a:r>
                  <a:rPr lang="en-US" sz="1600" dirty="0" smtClean="0"/>
                  <a:t>Seamless User </a:t>
                </a:r>
                <a:br>
                  <a:rPr lang="en-US" sz="1600" dirty="0" smtClean="0"/>
                </a:br>
                <a:r>
                  <a:rPr lang="en-US" sz="1600" dirty="0" smtClean="0"/>
                  <a:t>Experience</a:t>
                </a:r>
                <a:endParaRPr lang="en-US" sz="1600" dirty="0"/>
              </a:p>
            </p:txBody>
          </p:sp>
          <p:pic>
            <p:nvPicPr>
              <p:cNvPr id="77" name="Picture 2" descr="C:\Users\jacobz\AppData\Local\Microsoft\Windows\Temporary Internet Files\Low\Content.IE5\Y33RUVHH\j0441310[1].png"/>
              <p:cNvPicPr>
                <a:picLocks noChangeAspect="1" noChangeArrowheads="1"/>
              </p:cNvPicPr>
              <p:nvPr/>
            </p:nvPicPr>
            <p:blipFill>
              <a:blip r:embed="rId10"/>
              <a:stretch>
                <a:fillRect/>
              </a:stretch>
            </p:blipFill>
            <p:spPr bwMode="auto">
              <a:xfrm>
                <a:off x="5521724" y="4822452"/>
                <a:ext cx="1084403" cy="969407"/>
              </a:xfrm>
              <a:prstGeom prst="rect">
                <a:avLst/>
              </a:prstGeom>
              <a:extLst>
                <a:ext uri="{909E8E84-426E-40DD-AFC4-6F175D3DCCD1}">
                  <a14:hiddenFill xmlns:a14="http://schemas.microsoft.com/office/drawing/2010/main">
                    <a:solidFill>
                      <a:srgbClr val="FFFFFF"/>
                    </a:solidFill>
                  </a14:hiddenFill>
                </a:ext>
              </a:extLst>
            </p:spPr>
          </p:pic>
          <p:pic>
            <p:nvPicPr>
              <p:cNvPr id="55" name="Picture 2" descr="C:\Users\jacobz\AppData\Local\Microsoft\Windows\Temporary Internet Files\Low\Content.IE5\Y33RUVHH\j0441310[1].png"/>
              <p:cNvPicPr>
                <a:picLocks noChangeAspect="1" noChangeArrowheads="1"/>
              </p:cNvPicPr>
              <p:nvPr/>
            </p:nvPicPr>
            <p:blipFill>
              <a:blip r:embed="rId10"/>
              <a:stretch>
                <a:fillRect/>
              </a:stretch>
            </p:blipFill>
            <p:spPr bwMode="auto">
              <a:xfrm>
                <a:off x="4143465" y="6258998"/>
                <a:ext cx="1323858" cy="993152"/>
              </a:xfrm>
              <a:prstGeom prst="rect">
                <a:avLst/>
              </a:prstGeom>
              <a:extLst>
                <a:ext uri="{909E8E84-426E-40DD-AFC4-6F175D3DCCD1}">
                  <a14:hiddenFill xmlns:a14="http://schemas.microsoft.com/office/drawing/2010/main">
                    <a:solidFill>
                      <a:srgbClr val="FFFFFF"/>
                    </a:solidFill>
                  </a14:hiddenFill>
                </a:ext>
              </a:extLst>
            </p:spPr>
          </p:pic>
          <p:pic>
            <p:nvPicPr>
              <p:cNvPr id="57" name="Picture 2" descr="C:\Users\jacobz\AppData\Local\Microsoft\Windows\Temporary Internet Files\Low\Content.IE5\Y33RUVHH\j0441310[1].png"/>
              <p:cNvPicPr>
                <a:picLocks noChangeAspect="1" noChangeArrowheads="1"/>
              </p:cNvPicPr>
              <p:nvPr/>
            </p:nvPicPr>
            <p:blipFill>
              <a:blip r:embed="rId10"/>
              <a:stretch>
                <a:fillRect/>
              </a:stretch>
            </p:blipFill>
            <p:spPr bwMode="auto">
              <a:xfrm>
                <a:off x="6293784" y="6301586"/>
                <a:ext cx="1323858" cy="993152"/>
              </a:xfrm>
              <a:prstGeom prst="rect">
                <a:avLst/>
              </a:prstGeom>
              <a:extLst>
                <a:ext uri="{909E8E84-426E-40DD-AFC4-6F175D3DCCD1}">
                  <a14:hiddenFill xmlns:a14="http://schemas.microsoft.com/office/drawing/2010/main">
                    <a:solidFill>
                      <a:srgbClr val="FFFFFF"/>
                    </a:solidFill>
                  </a14:hiddenFill>
                </a:ext>
              </a:extLst>
            </p:spPr>
          </p:pic>
        </p:grpSp>
      </p:grpSp>
      <p:grpSp>
        <p:nvGrpSpPr>
          <p:cNvPr id="70" name="Group 69"/>
          <p:cNvGrpSpPr/>
          <p:nvPr/>
        </p:nvGrpSpPr>
        <p:grpSpPr>
          <a:xfrm>
            <a:off x="566599" y="2989932"/>
            <a:ext cx="8009887" cy="697615"/>
            <a:chOff x="3940114" y="2238799"/>
            <a:chExt cx="3566179" cy="697615"/>
          </a:xfrm>
        </p:grpSpPr>
        <p:sp>
          <p:nvSpPr>
            <p:cNvPr id="88" name="Left-Right Arrow 87"/>
            <p:cNvSpPr/>
            <p:nvPr/>
          </p:nvSpPr>
          <p:spPr>
            <a:xfrm>
              <a:off x="3940114" y="2238799"/>
              <a:ext cx="3566179" cy="697615"/>
            </a:xfrm>
            <a:prstGeom prst="leftRightArrow">
              <a:avLst>
                <a:gd name="adj1" fmla="val 50000"/>
                <a:gd name="adj2" fmla="val 96054"/>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TextBox 88"/>
            <p:cNvSpPr txBox="1"/>
            <p:nvPr/>
          </p:nvSpPr>
          <p:spPr>
            <a:xfrm>
              <a:off x="5285994" y="2433659"/>
              <a:ext cx="874416" cy="338554"/>
            </a:xfrm>
            <a:prstGeom prst="rect">
              <a:avLst/>
            </a:prstGeom>
            <a:noFill/>
          </p:spPr>
          <p:txBody>
            <a:bodyPr wrap="none" rtlCol="0">
              <a:spAutoFit/>
            </a:bodyPr>
            <a:lstStyle/>
            <a:p>
              <a:pPr algn="ctr"/>
              <a:r>
                <a:rPr lang="en-US" sz="1600" dirty="0" smtClean="0"/>
                <a:t>Deployment Choice</a:t>
              </a:r>
              <a:endParaRPr lang="en-US" sz="1600" dirty="0"/>
            </a:p>
          </p:txBody>
        </p:sp>
      </p:grpSp>
      <p:sp>
        <p:nvSpPr>
          <p:cNvPr id="41" name="Rounded Rectangle 4"/>
          <p:cNvSpPr/>
          <p:nvPr/>
        </p:nvSpPr>
        <p:spPr>
          <a:xfrm>
            <a:off x="7988278" y="-95697"/>
            <a:ext cx="1355131" cy="348843"/>
          </a:xfrm>
          <a:prstGeom prst="rect">
            <a:avLst/>
          </a:prstGeom>
          <a:noFill/>
          <a:ln>
            <a:noFill/>
          </a:ln>
          <a:effectLst/>
        </p:spPr>
        <p:txBody>
          <a:bodyPr spcFirstLastPara="0" vert="horz" wrap="square" lIns="43180" tIns="32385" rIns="43180" bIns="32385" numCol="1" spcCol="1270" anchor="ctr" anchorCtr="0">
            <a:noAutofit/>
          </a:bodyPr>
          <a:lstStyle/>
          <a:p>
            <a:pPr algn="ctr" defTabSz="1118953">
              <a:spcAft>
                <a:spcPts val="600"/>
              </a:spcAft>
              <a:defRPr/>
            </a:pPr>
            <a:r>
              <a:rPr lang="en-US" sz="1400" kern="0" spc="-100" dirty="0" smtClean="0">
                <a:ln>
                  <a:solidFill>
                    <a:srgbClr val="FFFFFF">
                      <a:alpha val="0"/>
                    </a:srgbClr>
                  </a:solidFill>
                </a:ln>
                <a:solidFill>
                  <a:schemeClr val="bg1"/>
                </a:solidFill>
                <a:latin typeface="Segoe Semibold" pitchFamily="34" charset="0"/>
              </a:rPr>
              <a:t>Power of Choice</a:t>
            </a:r>
            <a:endParaRPr lang="en-US" sz="1400" kern="0" spc="-100" dirty="0">
              <a:ln>
                <a:solidFill>
                  <a:srgbClr val="FFFFFF">
                    <a:alpha val="0"/>
                  </a:srgbClr>
                </a:solidFill>
              </a:ln>
              <a:solidFill>
                <a:schemeClr val="bg1"/>
              </a:solidFill>
              <a:latin typeface="Segoe Semibold" pitchFamily="34" charset="0"/>
            </a:endParaRPr>
          </a:p>
        </p:txBody>
      </p:sp>
      <p:sp>
        <p:nvSpPr>
          <p:cNvPr id="2" name="Slide Number Placeholder 1"/>
          <p:cNvSpPr>
            <a:spLocks noGrp="1"/>
          </p:cNvSpPr>
          <p:nvPr>
            <p:ph type="sldNum" sz="quarter" idx="4"/>
          </p:nvPr>
        </p:nvSpPr>
        <p:spPr/>
        <p:txBody>
          <a:bodyPr/>
          <a:lstStyle/>
          <a:p>
            <a:fld id="{1B99DF1A-69BB-43FE-9DDA-155001636D6B}" type="slidenum">
              <a:rPr lang="en-US" smtClean="0">
                <a:solidFill>
                  <a:schemeClr val="tx1"/>
                </a:solidFill>
              </a:rPr>
              <a:pPr/>
              <a:t>9</a:t>
            </a:fld>
            <a:endParaRPr lang="en-US">
              <a:solidFill>
                <a:schemeClr val="tx1"/>
              </a:solidFill>
            </a:endParaRPr>
          </a:p>
        </p:txBody>
      </p:sp>
    </p:spTree>
    <p:extLst>
      <p:ext uri="{BB962C8B-B14F-4D97-AF65-F5344CB8AC3E}">
        <p14:creationId xmlns:p14="http://schemas.microsoft.com/office/powerpoint/2010/main" val="229145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barn(inVertical)">
                                      <p:cBhvr>
                                        <p:cTn id="27" dur="500"/>
                                        <p:tgtEl>
                                          <p:spTgt spid="70"/>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JoRcYBQ2B0qFPdyaGhBV7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S.EUryWgI0qoYM5bwgDPG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JoRcYBQ2B0qFPdyaGhBV7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m308PTgXg0Cqae3KYGCtJ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TUhQdHDpl0qi7kDrIliL2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m308PTgXg0Cqae3KYGCtJ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TUhQdHDpl0qi7kDrIliL2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m308PTgXg0Cqae3KYGCtJ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TUhQdHDpl0qi7kDrIliL2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7QJH72.JEEKKuOvJoQdh_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7QJH72.JEEKKuOvJoQdh_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uHaFAUQXGkWeK5F2axgvl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7QJH72.JEEKKuOvJoQdh_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7QJH72.JEEKKuOvJoQdh_g"/>
</p:tagLst>
</file>

<file path=ppt/tags/tag22.xml><?xml version="1.0" encoding="utf-8"?>
<p:tagLst xmlns:a="http://schemas.openxmlformats.org/drawingml/2006/main" xmlns:r="http://schemas.openxmlformats.org/officeDocument/2006/relationships" xmlns:p="http://schemas.openxmlformats.org/presentationml/2006/main">
  <p:tag name="PICTUREPATH" val="GROUP_HIR-MAN COPY 2.PNG"/>
  <p:tag name="PSDSOURCE" val="C:\Projects\MBS\Microsoft Guidelines\Partner Ready\Partner Ready Photos\send_HiRes\"/>
  <p:tag name="PSDSOURCELAYER" val="Man copy 2"/>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uHaFAUQXGkWeK5F2axgvl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uHaFAUQXGkWeK5F2axgvl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m308PTgXg0Cqae3KYGCtJ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TUhQdHDpl0qi7kDrIliL2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m308PTgXg0Cqae3KYGCtJ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TUhQdHDpl0qi7kDrIliL2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KPnmQMaHI0ipR.o5iUu6zg"/>
</p:tagLst>
</file>

<file path=ppt/theme/theme1.xml><?xml version="1.0" encoding="utf-8"?>
<a:theme xmlns:a="http://schemas.openxmlformats.org/drawingml/2006/main" name="3_MS1094_PPT_Template_Light_16x9">
  <a:themeElements>
    <a:clrScheme name="Custom 30">
      <a:dk1>
        <a:sysClr val="windowText" lastClr="000000"/>
      </a:dk1>
      <a:lt1>
        <a:sysClr val="window" lastClr="FFFFFF"/>
      </a:lt1>
      <a:dk2>
        <a:srgbClr val="595959"/>
      </a:dk2>
      <a:lt2>
        <a:srgbClr val="FFFFFF"/>
      </a:lt2>
      <a:accent1>
        <a:srgbClr val="EE7816"/>
      </a:accent1>
      <a:accent2>
        <a:srgbClr val="FEA500"/>
      </a:accent2>
      <a:accent3>
        <a:srgbClr val="FC4B00"/>
      </a:accent3>
      <a:accent4>
        <a:srgbClr val="595959"/>
      </a:accent4>
      <a:accent5>
        <a:srgbClr val="2BA2C2"/>
      </a:accent5>
      <a:accent6>
        <a:srgbClr val="6BBD46"/>
      </a:accent6>
      <a:hlink>
        <a:srgbClr val="FEA500"/>
      </a:hlink>
      <a:folHlink>
        <a:srgbClr val="FC4B00"/>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47274A92145B4DA354ABE9493A2CA1" ma:contentTypeVersion="0" ma:contentTypeDescription="Create a new document." ma:contentTypeScope="" ma:versionID="28e5df4a1b58b627db526d074b43830a">
  <xsd:schema xmlns:xsd="http://www.w3.org/2001/XMLSchema" xmlns:xs="http://www.w3.org/2001/XMLSchema" xmlns:p="http://schemas.microsoft.com/office/2006/metadata/properties" targetNamespace="http://schemas.microsoft.com/office/2006/metadata/properties" ma:root="true" ma:fieldsID="aa1222beb234debe96d12a98d24ff8a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DAE14D-C62C-4936-8797-03B200C103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7021F8F-E246-4018-A27F-5A331D4361FC}">
  <ds:schemaRefs>
    <ds:schemaRef ds:uri="http://schemas.microsoft.com/office/infopath/2007/PartnerControls"/>
    <ds:schemaRef ds:uri="http://purl.org/dc/elements/1.1/"/>
    <ds:schemaRef ds:uri="http://purl.org/dc/term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5B8537E-004B-47A7-B894-A0F4766DB7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MS1094_PPT_Template_Light_16x9</Template>
  <TotalTime>8820</TotalTime>
  <Words>15174</Words>
  <Application>Microsoft Office PowerPoint</Application>
  <PresentationFormat>On-screen Show (4:3)</PresentationFormat>
  <Paragraphs>2135</Paragraphs>
  <Slides>88</Slides>
  <Notes>82</Notes>
  <HiddenSlides>1</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88</vt:i4>
      </vt:variant>
    </vt:vector>
  </HeadingPairs>
  <TitlesOfParts>
    <vt:vector size="104" baseType="lpstr">
      <vt:lpstr>Arial</vt:lpstr>
      <vt:lpstr>Segoe Semibold</vt:lpstr>
      <vt:lpstr>Courier New</vt:lpstr>
      <vt:lpstr>Segoe UI Semibold</vt:lpstr>
      <vt:lpstr>Segoe UI Light</vt:lpstr>
      <vt:lpstr>Wingdings 3</vt:lpstr>
      <vt:lpstr>Times New Roman</vt:lpstr>
      <vt:lpstr>Segoe</vt:lpstr>
      <vt:lpstr>Calibri</vt:lpstr>
      <vt:lpstr>ＭＳ Ｐゴシック</vt:lpstr>
      <vt:lpstr>Webdings</vt:lpstr>
      <vt:lpstr>Segoe UI</vt:lpstr>
      <vt:lpstr>Symbol</vt:lpstr>
      <vt:lpstr>Segoe Light</vt:lpstr>
      <vt:lpstr>Wingdings</vt:lpstr>
      <vt:lpstr>3_MS1094_PPT_Template_Light_16x9</vt:lpstr>
      <vt:lpstr>Cloud Computing for  State and Local Governments</vt:lpstr>
      <vt:lpstr>Agenda</vt:lpstr>
      <vt:lpstr>PowerPoint Presentation</vt:lpstr>
      <vt:lpstr>Why Are Organizations Considering the Cloud?</vt:lpstr>
      <vt:lpstr>PowerPoint Presentation</vt:lpstr>
      <vt:lpstr>PowerPoint Presentation</vt:lpstr>
      <vt:lpstr>Sometimes… </vt:lpstr>
      <vt:lpstr>PowerPoint Presentation</vt:lpstr>
      <vt:lpstr>Microsoft’s Deployment Models</vt:lpstr>
      <vt:lpstr>Cloud Computing Taxonomy</vt:lpstr>
      <vt:lpstr>Introducing the Windows Azure Platform</vt:lpstr>
      <vt:lpstr>PowerPoint Presentation</vt:lpstr>
      <vt:lpstr>PowerPoint Presentation</vt:lpstr>
      <vt:lpstr>PowerPoint Presentation</vt:lpstr>
      <vt:lpstr> The Office 365 Service Offering Includes…</vt:lpstr>
      <vt:lpstr>PowerPoint Presentation</vt:lpstr>
      <vt:lpstr>Continuous Investment</vt:lpstr>
      <vt:lpstr>Microsoft Office 365 Value</vt:lpstr>
      <vt:lpstr>Microsoft Office 365 Value</vt:lpstr>
      <vt:lpstr>World-Class Data Centers</vt:lpstr>
      <vt:lpstr>Highly Secured Datacenters</vt:lpstr>
      <vt:lpstr>Certifications in Office 365</vt:lpstr>
      <vt:lpstr>Customers are Embracing Cloud Productivity with Microsoft </vt:lpstr>
      <vt:lpstr>Government Momentum</vt:lpstr>
      <vt:lpstr>More Government Momentum </vt:lpstr>
      <vt:lpstr>PowerPoint Presentation</vt:lpstr>
      <vt:lpstr>User Segments: Right Features for the Right Users</vt:lpstr>
      <vt:lpstr>Plans for All of Your Employees – Pricing for SLG customers via Microsoft Online Services Portal (vs. commercial pricing)</vt:lpstr>
      <vt:lpstr>PowerPoint Presentation</vt:lpstr>
      <vt:lpstr>Exchange Online Subscriptions</vt:lpstr>
      <vt:lpstr>Exchange Online Subscriptions (Continued)</vt:lpstr>
      <vt:lpstr>Use Case Models For SharePoint Online</vt:lpstr>
      <vt:lpstr>Office 365 SKU Line-Up</vt:lpstr>
      <vt:lpstr>For Information Workers – Standalone Plans – Portal Pricing</vt:lpstr>
      <vt:lpstr>Why Microsoft ?</vt:lpstr>
      <vt:lpstr>What’s Next</vt:lpstr>
      <vt:lpstr>Additional Information:</vt:lpstr>
      <vt:lpstr>PowerPoint Presentation</vt:lpstr>
      <vt:lpstr>PowerPoint Presentation</vt:lpstr>
      <vt:lpstr>A Service for Everyone</vt:lpstr>
      <vt:lpstr>Office 365 for professionals and small businesses</vt:lpstr>
      <vt:lpstr>When to Consider Office 365 for Enterprises</vt:lpstr>
      <vt:lpstr>PowerPoint Presentation</vt:lpstr>
      <vt:lpstr>Anywhere Access Business-Class Messaging</vt:lpstr>
      <vt:lpstr>Anywhere Access Outlook Experience</vt:lpstr>
      <vt:lpstr>Anywhere Access Outlook Web App Experience</vt:lpstr>
      <vt:lpstr>Anywhere Access Mobile Messaging</vt:lpstr>
      <vt:lpstr>Anywhere Access Robust Collaboration Features</vt:lpstr>
      <vt:lpstr>Anywhere Access Enterprise-Class Calendaring</vt:lpstr>
      <vt:lpstr>Anywhere Access Hosted Voice Mail*</vt:lpstr>
      <vt:lpstr>PowerPoint Presentation</vt:lpstr>
      <vt:lpstr>Protection and Compliance Premium Anti-Spam and Antivirus Protection</vt:lpstr>
      <vt:lpstr>Forefront Online Protection for Exchange Admin Center Single Sign On from Exchange Control Panel</vt:lpstr>
      <vt:lpstr>Anti-Spam/Anti-Malware Summary of Office 365 Changes</vt:lpstr>
      <vt:lpstr>Protection and Compliance Native Exchange Archiving</vt:lpstr>
      <vt:lpstr>Protection and Compliance Retention Policies and Legal Hold</vt:lpstr>
      <vt:lpstr>Protection and Compliance Multi-Mailbox Search</vt:lpstr>
      <vt:lpstr>Protection and Compliance Transport Rules </vt:lpstr>
      <vt:lpstr>Protection and Compliance Integration with IRM Services</vt:lpstr>
      <vt:lpstr>Protection and Compliance Flexible Mail Routing</vt:lpstr>
      <vt:lpstr>PowerPoint Presentation</vt:lpstr>
      <vt:lpstr>Visibility and Control Exchange Control Panel</vt:lpstr>
      <vt:lpstr>Visibility and Control Remote PowerShell</vt:lpstr>
      <vt:lpstr>Visibility and Control Role Based Access Control</vt:lpstr>
      <vt:lpstr>Visibility and Control Auditing Reports</vt:lpstr>
      <vt:lpstr>PowerPoint Presentation</vt:lpstr>
      <vt:lpstr>Deployment Flexibility Exchange Web Services</vt:lpstr>
      <vt:lpstr>Deployment Flexibility Web-Based Exchange and IMAP Migration Tools</vt:lpstr>
      <vt:lpstr>Deployment Flexibility Rich Coexistence with Exchange Server</vt:lpstr>
      <vt:lpstr>Exchange Online Hybrid Scenarios</vt:lpstr>
      <vt:lpstr>Coexistence and Rich Coexistence</vt:lpstr>
      <vt:lpstr>Key Customer Choices</vt:lpstr>
      <vt:lpstr>Issues….</vt:lpstr>
      <vt:lpstr>Exchange Online—What’s Not Available?</vt:lpstr>
      <vt:lpstr>Exchange Online Message Limits</vt:lpstr>
      <vt:lpstr>Exchange Server and Exchange Online</vt:lpstr>
      <vt:lpstr>Exchange Server and Exchange Online</vt:lpstr>
      <vt:lpstr>Exchange Server and Exchange Online</vt:lpstr>
      <vt:lpstr>Exchange Server and Exchange Online</vt:lpstr>
      <vt:lpstr>Exchange Server and Exchange Online</vt:lpstr>
      <vt:lpstr>Lync Server and Lync Online</vt:lpstr>
      <vt:lpstr>Lync Server and Lync Online</vt:lpstr>
      <vt:lpstr>Lync Server and Lync Online</vt:lpstr>
      <vt:lpstr>Lync Server and Lync Online</vt:lpstr>
      <vt:lpstr>Lync Server and Lync Online</vt:lpstr>
      <vt:lpstr>SharePoint and SharePoint Online</vt:lpstr>
      <vt:lpstr>Role-Based Access Control (RBAC)</vt:lpstr>
      <vt:lpstr>Announcing “Cloud Computing and Sustainability” Study</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BPOS to Office 365 Transition Awareness Deck</dc:title>
  <dc:subject>&lt;Event Name Here&gt;</dc:subject>
  <dc:creator>Adi</dc:creator>
  <cp:keywords>Microsoft Business Productivity Online Standard Suite; Microsoft Office 365</cp:keywords>
  <dc:description>Template:_x000d_
Formatting:_x000d_
Event Date:_x000d_
Event Location:_x000d_
Audience Type:</dc:description>
  <cp:lastModifiedBy>John Roller</cp:lastModifiedBy>
  <cp:revision>504</cp:revision>
  <cp:lastPrinted>2011-04-14T16:18:23Z</cp:lastPrinted>
  <dcterms:created xsi:type="dcterms:W3CDTF">2010-08-24T22:12:13Z</dcterms:created>
  <dcterms:modified xsi:type="dcterms:W3CDTF">2012-04-12T01:58:17Z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0x0101005647274A92145B4DA354ABE9493A2CA1</vt:lpwstr>
  </property>
  <property fmtid="{D5CDD505-2E9C-101B-9397-08002B2CF9AE}" pid="3" name="TaxKeyword">
    <vt:lpwstr>9929;#Microsoft Business Productivity Online Standard Suite|9a231422-8ac0-4653-859e-91926b34d7c7;#12468;#Microsoft Office 365|79b3b58e-e806-4c92-b1ab-8c086f06098a</vt:lpwstr>
  </property>
  <property fmtid="{D5CDD505-2E9C-101B-9397-08002B2CF9AE}" pid="4" name="Capabilities">
    <vt:lpwstr/>
  </property>
  <property fmtid="{D5CDD505-2E9C-101B-9397-08002B2CF9AE}" pid="5" name="_dlc_policyId">
    <vt:lpwstr/>
  </property>
  <property fmtid="{D5CDD505-2E9C-101B-9397-08002B2CF9AE}" pid="6" name="Region">
    <vt:lpwstr/>
  </property>
  <property fmtid="{D5CDD505-2E9C-101B-9397-08002B2CF9AE}" pid="7" name="Confidentiality">
    <vt:lpwstr>21;#Microsoft confidential|461efa83-0283-486a-a8d5-943328f3693f</vt:lpwstr>
  </property>
  <property fmtid="{D5CDD505-2E9C-101B-9397-08002B2CF9AE}" pid="8" name="ItemType">
    <vt:lpwstr/>
  </property>
  <property fmtid="{D5CDD505-2E9C-101B-9397-08002B2CF9AE}" pid="9" name="WorkflowCreationPath">
    <vt:lpwstr>b84d296b-0eb7-4c23-b0e9-187131f037bd,3;b84d296b-0eb7-4c23-b0e9-187131f037bd,7;dbaaaf56-ce59-4e51-a958-20de35ef962f,12;</vt:lpwstr>
  </property>
  <property fmtid="{D5CDD505-2E9C-101B-9397-08002B2CF9AE}" pid="10" name="Industries">
    <vt:lpwstr/>
  </property>
  <property fmtid="{D5CDD505-2E9C-101B-9397-08002B2CF9AE}" pid="11" name="Roles">
    <vt:lpwstr/>
  </property>
  <property fmtid="{D5CDD505-2E9C-101B-9397-08002B2CF9AE}" pid="12" name="SMSGDomain">
    <vt:lpwstr/>
  </property>
  <property fmtid="{D5CDD505-2E9C-101B-9397-08002B2CF9AE}" pid="13" name="Competitors">
    <vt:lpwstr/>
  </property>
  <property fmtid="{D5CDD505-2E9C-101B-9397-08002B2CF9AE}" pid="14" name="ItemRetentionFormula">
    <vt:lpwstr/>
  </property>
  <property fmtid="{D5CDD505-2E9C-101B-9397-08002B2CF9AE}" pid="15" name="BusinessArchitecture">
    <vt:lpwstr/>
  </property>
  <property fmtid="{D5CDD505-2E9C-101B-9397-08002B2CF9AE}" pid="16" name="Products">
    <vt:lpwstr>13033;#Microsoft Online Services|3d4380e4-115f-4a67-afc4-7f87e1ef6d60</vt:lpwstr>
  </property>
  <property fmtid="{D5CDD505-2E9C-101B-9397-08002B2CF9AE}" pid="17" name="_dlc_DocIdItemGuid">
    <vt:lpwstr>3131d8d8-4384-4343-a0e5-7b9054de29ea</vt:lpwstr>
  </property>
  <property fmtid="{D5CDD505-2E9C-101B-9397-08002B2CF9AE}" pid="18" name="Partners">
    <vt:lpwstr/>
  </property>
  <property fmtid="{D5CDD505-2E9C-101B-9397-08002B2CF9AE}" pid="19" name="Segments">
    <vt:lpwstr/>
  </property>
  <property fmtid="{D5CDD505-2E9C-101B-9397-08002B2CF9AE}" pid="20" name="ActivitiesAndPrograms">
    <vt:lpwstr/>
  </property>
  <property fmtid="{D5CDD505-2E9C-101B-9397-08002B2CF9AE}" pid="21" name="Groups">
    <vt:lpwstr/>
  </property>
  <property fmtid="{D5CDD505-2E9C-101B-9397-08002B2CF9AE}" pid="22" name="Topics">
    <vt:lpwstr/>
  </property>
  <property fmtid="{D5CDD505-2E9C-101B-9397-08002B2CF9AE}" pid="23" name="LastUpdatedByBatchTagging">
    <vt:bool>false</vt:bool>
  </property>
  <property fmtid="{D5CDD505-2E9C-101B-9397-08002B2CF9AE}" pid="24" name="Languages">
    <vt:lpwstr/>
  </property>
  <property fmtid="{D5CDD505-2E9C-101B-9397-08002B2CF9AE}" pid="25" name="Audiences">
    <vt:lpwstr/>
  </property>
  <property fmtid="{D5CDD505-2E9C-101B-9397-08002B2CF9AE}" pid="26" name="SMSGTags">
    <vt:lpwstr/>
  </property>
  <property fmtid="{D5CDD505-2E9C-101B-9397-08002B2CF9AE}" pid="27" name="EnterpriseDomainTags">
    <vt:lpwstr/>
  </property>
  <property fmtid="{D5CDD505-2E9C-101B-9397-08002B2CF9AE}" pid="28" name="EnterpriseDomainTagsTaxHTField0">
    <vt:lpwstr/>
  </property>
  <property fmtid="{D5CDD505-2E9C-101B-9397-08002B2CF9AE}" pid="29" name="_docset_NoMedatataSyncRequired">
    <vt:lpwstr>True</vt:lpwstr>
  </property>
  <property fmtid="{D5CDD505-2E9C-101B-9397-08002B2CF9AE}" pid="30" name="SMSGTagsTaxHTField0">
    <vt:lpwstr/>
  </property>
</Properties>
</file>